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0" r:id="rId2"/>
    <p:sldId id="256" r:id="rId3"/>
    <p:sldId id="257" r:id="rId4"/>
    <p:sldId id="283" r:id="rId5"/>
    <p:sldId id="258" r:id="rId6"/>
    <p:sldId id="259" r:id="rId7"/>
    <p:sldId id="260" r:id="rId8"/>
    <p:sldId id="262" r:id="rId9"/>
    <p:sldId id="261" r:id="rId10"/>
    <p:sldId id="263" r:id="rId11"/>
    <p:sldId id="264" r:id="rId12"/>
    <p:sldId id="266" r:id="rId13"/>
    <p:sldId id="265" r:id="rId14"/>
    <p:sldId id="267" r:id="rId15"/>
    <p:sldId id="268" r:id="rId16"/>
    <p:sldId id="269" r:id="rId17"/>
    <p:sldId id="271"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1" r:id="rId35"/>
    <p:sldId id="272" r:id="rId36"/>
    <p:sldId id="273" r:id="rId37"/>
    <p:sldId id="274" r:id="rId38"/>
    <p:sldId id="275" r:id="rId39"/>
    <p:sldId id="276" r:id="rId40"/>
    <p:sldId id="277" r:id="rId41"/>
    <p:sldId id="278" r:id="rId42"/>
    <p:sldId id="279" r:id="rId43"/>
    <p:sldId id="280" r:id="rId44"/>
    <p:sldId id="281" r:id="rId45"/>
    <p:sldId id="282" r:id="rId46"/>
    <p:sldId id="27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60"/>
  </p:normalViewPr>
  <p:slideViewPr>
    <p:cSldViewPr>
      <p:cViewPr varScale="1">
        <p:scale>
          <a:sx n="107" d="100"/>
          <a:sy n="107" d="100"/>
        </p:scale>
        <p:origin x="-8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8226E3-8C88-481E-885F-66BC7B22CDC2}" type="datetimeFigureOut">
              <a:rPr lang="en-US" smtClean="0"/>
              <a:pPr/>
              <a:t>8/18/2010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A902E7-5683-40D0-AE7F-ADB80FD4A3C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F5392A9-CDF5-4848-BB7B-3148C2E8BEFA}" type="slidenum">
              <a:rPr lang="en-US"/>
              <a:pPr/>
              <a:t>35</a:t>
            </a:fld>
            <a:endParaRPr lang="en-US"/>
          </a:p>
        </p:txBody>
      </p:sp>
      <p:sp>
        <p:nvSpPr>
          <p:cNvPr id="1433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686361" y="4342535"/>
            <a:ext cx="5485279"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C0070A6-2B1C-4232-AEA1-387E5850CC3D}" type="slidenum">
              <a:rPr lang="en-US"/>
              <a:pPr/>
              <a:t>44</a:t>
            </a:fld>
            <a:endParaRPr lang="en-US"/>
          </a:p>
        </p:txBody>
      </p:sp>
      <p:sp>
        <p:nvSpPr>
          <p:cNvPr id="23553"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23554" name="Rectangle 2"/>
          <p:cNvSpPr txBox="1">
            <a:spLocks noGrp="1" noChangeArrowheads="1"/>
          </p:cNvSpPr>
          <p:nvPr>
            <p:ph type="body" idx="1"/>
          </p:nvPr>
        </p:nvSpPr>
        <p:spPr bwMode="auto">
          <a:xfrm>
            <a:off x="686361" y="4342535"/>
            <a:ext cx="5485279"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AF68E5E-959A-45AC-BB6C-1203D532AA63}" type="slidenum">
              <a:rPr lang="en-US"/>
              <a:pPr/>
              <a:t>45</a:t>
            </a:fld>
            <a:endParaRPr lang="en-US"/>
          </a:p>
        </p:txBody>
      </p:sp>
      <p:sp>
        <p:nvSpPr>
          <p:cNvPr id="24577" name="Rectangle 1"/>
          <p:cNvSpPr txBox="1">
            <a:spLocks noGrp="1" noRot="1" noChangeAspect="1" noChangeArrowheads="1"/>
          </p:cNvSpPr>
          <p:nvPr>
            <p:ph type="sldImg"/>
          </p:nvPr>
        </p:nvSpPr>
        <p:spPr bwMode="auto">
          <a:xfrm>
            <a:off x="1144588" y="693738"/>
            <a:ext cx="4567237" cy="3427412"/>
          </a:xfrm>
          <a:prstGeom prst="rect">
            <a:avLst/>
          </a:prstGeom>
          <a:solidFill>
            <a:srgbClr val="FFFFFF"/>
          </a:solidFill>
          <a:ln>
            <a:solidFill>
              <a:srgbClr val="000000"/>
            </a:solidFill>
            <a:miter lim="800000"/>
            <a:headEnd/>
            <a:tailEnd/>
          </a:ln>
        </p:spPr>
      </p:sp>
      <p:sp>
        <p:nvSpPr>
          <p:cNvPr id="24578" name="Rectangle 2"/>
          <p:cNvSpPr txBox="1">
            <a:spLocks noGrp="1" noChangeArrowheads="1"/>
          </p:cNvSpPr>
          <p:nvPr>
            <p:ph type="body" idx="1"/>
          </p:nvPr>
        </p:nvSpPr>
        <p:spPr bwMode="auto">
          <a:xfrm>
            <a:off x="686361" y="4342535"/>
            <a:ext cx="5485279" cy="4032250"/>
          </a:xfrm>
          <a:prstGeom prst="rect">
            <a:avLst/>
          </a:prstGeom>
          <a:noFill/>
          <a:ln>
            <a:round/>
            <a:headEnd/>
            <a:tailEnd/>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9AB9B05-900C-4339-A3EE-600D32E681F2}" type="slidenum">
              <a:rPr lang="en-US"/>
              <a:pPr/>
              <a:t>36</a:t>
            </a:fld>
            <a:endParaRPr lang="en-US"/>
          </a:p>
        </p:txBody>
      </p:sp>
      <p:sp>
        <p:nvSpPr>
          <p:cNvPr id="15361"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686361" y="4342535"/>
            <a:ext cx="5485279"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CC9FA3E-6216-4A29-8275-741932B5CDD3}" type="slidenum">
              <a:rPr lang="en-US"/>
              <a:pPr/>
              <a:t>37</a:t>
            </a:fld>
            <a:endParaRPr lang="en-US"/>
          </a:p>
        </p:txBody>
      </p:sp>
      <p:sp>
        <p:nvSpPr>
          <p:cNvPr id="16385"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6386" name="Rectangle 2"/>
          <p:cNvSpPr txBox="1">
            <a:spLocks noGrp="1" noChangeArrowheads="1"/>
          </p:cNvSpPr>
          <p:nvPr>
            <p:ph type="body" idx="1"/>
          </p:nvPr>
        </p:nvSpPr>
        <p:spPr bwMode="auto">
          <a:xfrm>
            <a:off x="686361" y="4342535"/>
            <a:ext cx="5485279"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7A2A63A-20C1-4341-A958-CB49C135F462}" type="slidenum">
              <a:rPr lang="en-US"/>
              <a:pPr/>
              <a:t>38</a:t>
            </a:fld>
            <a:endParaRPr lang="en-US"/>
          </a:p>
        </p:txBody>
      </p:sp>
      <p:sp>
        <p:nvSpPr>
          <p:cNvPr id="1740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7410" name="Rectangle 2"/>
          <p:cNvSpPr txBox="1">
            <a:spLocks noGrp="1" noChangeArrowheads="1"/>
          </p:cNvSpPr>
          <p:nvPr>
            <p:ph type="body" idx="1"/>
          </p:nvPr>
        </p:nvSpPr>
        <p:spPr bwMode="auto">
          <a:xfrm>
            <a:off x="686361" y="4342535"/>
            <a:ext cx="5485279"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72FDC05-D399-4CD1-9DAE-9D6F4DEA5094}" type="slidenum">
              <a:rPr lang="en-US"/>
              <a:pPr/>
              <a:t>39</a:t>
            </a:fld>
            <a:endParaRPr lang="en-US"/>
          </a:p>
        </p:txBody>
      </p:sp>
      <p:sp>
        <p:nvSpPr>
          <p:cNvPr id="18433"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686361" y="4342535"/>
            <a:ext cx="5485279"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AD3316E-7A3B-48CD-BF59-C1EF6B1DA42E}" type="slidenum">
              <a:rPr lang="en-US"/>
              <a:pPr/>
              <a:t>40</a:t>
            </a:fld>
            <a:endParaRPr lang="en-US"/>
          </a:p>
        </p:txBody>
      </p:sp>
      <p:sp>
        <p:nvSpPr>
          <p:cNvPr id="1945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9458" name="Rectangle 2"/>
          <p:cNvSpPr txBox="1">
            <a:spLocks noGrp="1" noChangeArrowheads="1"/>
          </p:cNvSpPr>
          <p:nvPr>
            <p:ph type="body" idx="1"/>
          </p:nvPr>
        </p:nvSpPr>
        <p:spPr bwMode="auto">
          <a:xfrm>
            <a:off x="686361" y="4342535"/>
            <a:ext cx="5485279"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AD038E4-383F-4442-9C46-4ED66E33E504}" type="slidenum">
              <a:rPr lang="en-US"/>
              <a:pPr/>
              <a:t>41</a:t>
            </a:fld>
            <a:endParaRPr lang="en-US"/>
          </a:p>
        </p:txBody>
      </p:sp>
      <p:sp>
        <p:nvSpPr>
          <p:cNvPr id="20481"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20482" name="Rectangle 2"/>
          <p:cNvSpPr txBox="1">
            <a:spLocks noGrp="1" noChangeArrowheads="1"/>
          </p:cNvSpPr>
          <p:nvPr>
            <p:ph type="body" idx="1"/>
          </p:nvPr>
        </p:nvSpPr>
        <p:spPr bwMode="auto">
          <a:xfrm>
            <a:off x="686361" y="4342535"/>
            <a:ext cx="5485279"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1CF6B05-0EB2-40A6-B993-0587A08AAAA0}" type="slidenum">
              <a:rPr lang="en-US"/>
              <a:pPr/>
              <a:t>42</a:t>
            </a:fld>
            <a:endParaRPr lang="en-US"/>
          </a:p>
        </p:txBody>
      </p:sp>
      <p:sp>
        <p:nvSpPr>
          <p:cNvPr id="21505"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21506" name="Rectangle 2"/>
          <p:cNvSpPr txBox="1">
            <a:spLocks noGrp="1" noChangeArrowheads="1"/>
          </p:cNvSpPr>
          <p:nvPr>
            <p:ph type="body" idx="1"/>
          </p:nvPr>
        </p:nvSpPr>
        <p:spPr bwMode="auto">
          <a:xfrm>
            <a:off x="686361" y="4342535"/>
            <a:ext cx="5485279" cy="4114511"/>
          </a:xfrm>
          <a:prstGeom prst="rect">
            <a:avLst/>
          </a:prstGeom>
          <a:noFill/>
          <a:ln>
            <a:round/>
            <a:headEnd/>
            <a:tailEnd/>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3BC3C86-0910-41BB-A33C-B3E3ED21DBCE}" type="slidenum">
              <a:rPr lang="en-US"/>
              <a:pPr/>
              <a:t>43</a:t>
            </a:fld>
            <a:endParaRPr lang="en-US"/>
          </a:p>
        </p:txBody>
      </p:sp>
      <p:sp>
        <p:nvSpPr>
          <p:cNvPr id="2252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22530" name="Rectangle 2"/>
          <p:cNvSpPr txBox="1">
            <a:spLocks noGrp="1" noChangeArrowheads="1"/>
          </p:cNvSpPr>
          <p:nvPr>
            <p:ph type="body" idx="1"/>
          </p:nvPr>
        </p:nvSpPr>
        <p:spPr bwMode="auto">
          <a:xfrm>
            <a:off x="686361" y="4342535"/>
            <a:ext cx="5485279" cy="4114511"/>
          </a:xfrm>
          <a:prstGeom prst="rect">
            <a:avLst/>
          </a:prstGeom>
          <a:noFill/>
          <a:ln>
            <a:round/>
            <a:headEnd/>
            <a:tailEnd/>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05B5A2-7CE2-4494-987F-2E605DBE380D}" type="datetimeFigureOut">
              <a:rPr lang="en-US" smtClean="0"/>
              <a:pPr/>
              <a:t>8/18/2010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96882-7128-4C17-B295-754C6A1B1546}" type="slidenum">
              <a:rPr lang="en-US" smtClean="0"/>
              <a:pPr/>
              <a:t>‹#›</a:t>
            </a:fld>
            <a:endParaRPr lang="en-US"/>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5B5A2-7CE2-4494-987F-2E605DBE380D}" type="datetimeFigureOut">
              <a:rPr lang="en-US" smtClean="0"/>
              <a:pPr/>
              <a:t>8/18/2010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96882-7128-4C17-B295-754C6A1B1546}" type="slidenum">
              <a:rPr lang="en-US" smtClean="0"/>
              <a:pPr/>
              <a:t>‹#›</a:t>
            </a:fld>
            <a:endParaRPr lang="en-US"/>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5B5A2-7CE2-4494-987F-2E605DBE380D}" type="datetimeFigureOut">
              <a:rPr lang="en-US" smtClean="0"/>
              <a:pPr/>
              <a:t>8/18/2010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96882-7128-4C17-B295-754C6A1B1546}" type="slidenum">
              <a:rPr lang="en-US" smtClean="0"/>
              <a:pPr/>
              <a:t>‹#›</a:t>
            </a:fld>
            <a:endParaRPr lang="en-US"/>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5B5A2-7CE2-4494-987F-2E605DBE380D}" type="datetimeFigureOut">
              <a:rPr lang="en-US" smtClean="0"/>
              <a:pPr/>
              <a:t>8/18/2010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96882-7128-4C17-B295-754C6A1B1546}" type="slidenum">
              <a:rPr lang="en-US" smtClean="0"/>
              <a:pPr/>
              <a:t>‹#›</a:t>
            </a:fld>
            <a:endParaRPr lang="en-US"/>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05B5A2-7CE2-4494-987F-2E605DBE380D}" type="datetimeFigureOut">
              <a:rPr lang="en-US" smtClean="0"/>
              <a:pPr/>
              <a:t>8/18/2010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96882-7128-4C17-B295-754C6A1B1546}" type="slidenum">
              <a:rPr lang="en-US" smtClean="0"/>
              <a:pPr/>
              <a:t>‹#›</a:t>
            </a:fld>
            <a:endParaRPr lang="en-US"/>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05B5A2-7CE2-4494-987F-2E605DBE380D}" type="datetimeFigureOut">
              <a:rPr lang="en-US" smtClean="0"/>
              <a:pPr/>
              <a:t>8/18/2010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96882-7128-4C17-B295-754C6A1B1546}" type="slidenum">
              <a:rPr lang="en-US" smtClean="0"/>
              <a:pPr/>
              <a:t>‹#›</a:t>
            </a:fld>
            <a:endParaRPr lang="en-US"/>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05B5A2-7CE2-4494-987F-2E605DBE380D}" type="datetimeFigureOut">
              <a:rPr lang="en-US" smtClean="0"/>
              <a:pPr/>
              <a:t>8/18/2010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196882-7128-4C17-B295-754C6A1B1546}" type="slidenum">
              <a:rPr lang="en-US" smtClean="0"/>
              <a:pPr/>
              <a:t>‹#›</a:t>
            </a:fld>
            <a:endParaRPr lang="en-US"/>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05B5A2-7CE2-4494-987F-2E605DBE380D}" type="datetimeFigureOut">
              <a:rPr lang="en-US" smtClean="0"/>
              <a:pPr/>
              <a:t>8/18/2010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196882-7128-4C17-B295-754C6A1B1546}" type="slidenum">
              <a:rPr lang="en-US" smtClean="0"/>
              <a:pPr/>
              <a:t>‹#›</a:t>
            </a:fld>
            <a:endParaRPr lang="en-US"/>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5B5A2-7CE2-4494-987F-2E605DBE380D}" type="datetimeFigureOut">
              <a:rPr lang="en-US" smtClean="0"/>
              <a:pPr/>
              <a:t>8/18/2010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196882-7128-4C17-B295-754C6A1B1546}" type="slidenum">
              <a:rPr lang="en-US" smtClean="0"/>
              <a:pPr/>
              <a:t>‹#›</a:t>
            </a:fld>
            <a:endParaRPr lang="en-US"/>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5B5A2-7CE2-4494-987F-2E605DBE380D}" type="datetimeFigureOut">
              <a:rPr lang="en-US" smtClean="0"/>
              <a:pPr/>
              <a:t>8/18/2010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96882-7128-4C17-B295-754C6A1B1546}" type="slidenum">
              <a:rPr lang="en-US" smtClean="0"/>
              <a:pPr/>
              <a:t>‹#›</a:t>
            </a:fld>
            <a:endParaRPr lang="en-US"/>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5B5A2-7CE2-4494-987F-2E605DBE380D}" type="datetimeFigureOut">
              <a:rPr lang="en-US" smtClean="0"/>
              <a:pPr/>
              <a:t>8/18/2010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96882-7128-4C17-B295-754C6A1B1546}" type="slidenum">
              <a:rPr lang="en-US" smtClean="0"/>
              <a:pPr/>
              <a:t>‹#›</a:t>
            </a:fld>
            <a:endParaRPr lang="en-US"/>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5B5A2-7CE2-4494-987F-2E605DBE380D}" type="datetimeFigureOut">
              <a:rPr lang="en-US" smtClean="0"/>
              <a:pPr/>
              <a:t>8/18/2010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96882-7128-4C17-B295-754C6A1B1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irstpeople.us/pictures/buffalo/ls/Indians-Hunting-Buffalo.html"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buffalofieldcampaign.org/aboutbuffalo/bisonnativeamericans.html"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File:Bison_skull_pile,_ca1870.png#file"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200400"/>
            <a:ext cx="4572000" cy="1447800"/>
          </a:xfrm>
        </p:spPr>
        <p:txBody>
          <a:bodyPr>
            <a:normAutofit/>
            <a:scene3d>
              <a:camera prst="orthographicFront"/>
              <a:lightRig rig="threePt" dir="t"/>
            </a:scene3d>
            <a:sp3d extrusionH="57150">
              <a:bevelT w="38100" h="38100"/>
            </a:sp3d>
          </a:bodyPr>
          <a:lstStyle/>
          <a:p>
            <a:r>
              <a:rPr lang="en-US" sz="3200" dirty="0" smtClean="0">
                <a:solidFill>
                  <a:schemeClr val="accent6">
                    <a:lumMod val="50000"/>
                  </a:schemeClr>
                </a:solidFill>
              </a:rPr>
              <a:t>Then and Now</a:t>
            </a:r>
          </a:p>
        </p:txBody>
      </p:sp>
      <p:sp>
        <p:nvSpPr>
          <p:cNvPr id="2" name="Title 1"/>
          <p:cNvSpPr>
            <a:spLocks noGrp="1"/>
          </p:cNvSpPr>
          <p:nvPr>
            <p:ph type="ctrTitle"/>
          </p:nvPr>
        </p:nvSpPr>
        <p:spPr>
          <a:xfrm>
            <a:off x="0" y="2130425"/>
            <a:ext cx="4648200" cy="1470025"/>
          </a:xfrm>
        </p:spPr>
        <p:txBody>
          <a:bodyPr/>
          <a:lstStyle/>
          <a:p>
            <a:r>
              <a:rPr lang="en-US" b="1" dirty="0" smtClean="0">
                <a:solidFill>
                  <a:schemeClr val="accent6">
                    <a:lumMod val="50000"/>
                  </a:schemeClr>
                </a:solidFill>
              </a:rPr>
              <a:t>American Bison</a:t>
            </a:r>
            <a:endParaRPr lang="en-US" b="1" dirty="0">
              <a:solidFill>
                <a:schemeClr val="accent6">
                  <a:lumMod val="50000"/>
                </a:schemeClr>
              </a:solidFill>
            </a:endParaRPr>
          </a:p>
        </p:txBody>
      </p:sp>
      <p:sp>
        <p:nvSpPr>
          <p:cNvPr id="4" name="TextBox 3"/>
          <p:cNvSpPr txBox="1"/>
          <p:nvPr/>
        </p:nvSpPr>
        <p:spPr>
          <a:xfrm>
            <a:off x="0" y="3962400"/>
            <a:ext cx="4572000" cy="1477328"/>
          </a:xfrm>
          <a:prstGeom prst="rect">
            <a:avLst/>
          </a:prstGeom>
          <a:noFill/>
        </p:spPr>
        <p:txBody>
          <a:bodyPr wrap="square" rtlCol="0">
            <a:spAutoFit/>
          </a:bodyPr>
          <a:lstStyle/>
          <a:p>
            <a:r>
              <a:rPr lang="en-US" sz="2400" dirty="0" smtClean="0"/>
              <a:t>	</a:t>
            </a:r>
            <a:r>
              <a:rPr lang="en-US" sz="2400" dirty="0" smtClean="0">
                <a:solidFill>
                  <a:schemeClr val="accent6">
                    <a:lumMod val="50000"/>
                  </a:schemeClr>
                </a:solidFill>
              </a:rPr>
              <a:t>By: Tim Curts</a:t>
            </a:r>
          </a:p>
          <a:p>
            <a:r>
              <a:rPr lang="en-US" sz="2400" dirty="0">
                <a:solidFill>
                  <a:schemeClr val="accent6">
                    <a:lumMod val="50000"/>
                  </a:schemeClr>
                </a:solidFill>
              </a:rPr>
              <a:t> </a:t>
            </a:r>
            <a:r>
              <a:rPr lang="en-US" sz="2400" dirty="0" smtClean="0">
                <a:solidFill>
                  <a:schemeClr val="accent6">
                    <a:lumMod val="50000"/>
                  </a:schemeClr>
                </a:solidFill>
              </a:rPr>
              <a:t>     	      Molly Shover</a:t>
            </a:r>
          </a:p>
          <a:p>
            <a:r>
              <a:rPr lang="en-US" sz="2400" dirty="0">
                <a:solidFill>
                  <a:schemeClr val="accent6">
                    <a:lumMod val="50000"/>
                  </a:schemeClr>
                </a:solidFill>
              </a:rPr>
              <a:t> </a:t>
            </a:r>
            <a:r>
              <a:rPr lang="en-US" sz="2400" dirty="0" smtClean="0">
                <a:solidFill>
                  <a:schemeClr val="accent6">
                    <a:lumMod val="50000"/>
                  </a:schemeClr>
                </a:solidFill>
              </a:rPr>
              <a:t>    	      Courtney Symons</a:t>
            </a:r>
          </a:p>
          <a:p>
            <a:endParaRPr lang="en-US" dirty="0"/>
          </a:p>
        </p:txBody>
      </p:sp>
      <p:pic>
        <p:nvPicPr>
          <p:cNvPr id="5" name="Picture 4" descr="yelllowstone 9.22.07 142.jpg"/>
          <p:cNvPicPr>
            <a:picLocks noChangeAspect="1"/>
          </p:cNvPicPr>
          <p:nvPr/>
        </p:nvPicPr>
        <p:blipFill>
          <a:blip r:embed="rId3" cstate="print"/>
          <a:stretch>
            <a:fillRect/>
          </a:stretch>
        </p:blipFill>
        <p:spPr>
          <a:xfrm>
            <a:off x="4584160" y="0"/>
            <a:ext cx="4559840" cy="6858000"/>
          </a:xfrm>
          <a:prstGeom prst="rect">
            <a:avLst/>
          </a:prstGeom>
        </p:spPr>
      </p:pic>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What Happened?</a:t>
            </a:r>
            <a:endParaRPr lang="en-US" sz="4000" b="1" dirty="0"/>
          </a:p>
        </p:txBody>
      </p:sp>
      <p:sp>
        <p:nvSpPr>
          <p:cNvPr id="5" name="Content Placeholder 4"/>
          <p:cNvSpPr>
            <a:spLocks noGrp="1"/>
          </p:cNvSpPr>
          <p:nvPr>
            <p:ph idx="1"/>
          </p:nvPr>
        </p:nvSpPr>
        <p:spPr>
          <a:xfrm>
            <a:off x="457200" y="1600200"/>
            <a:ext cx="8229600" cy="5029200"/>
          </a:xfrm>
        </p:spPr>
        <p:txBody>
          <a:bodyPr>
            <a:normAutofit fontScale="70000" lnSpcReduction="20000"/>
          </a:bodyPr>
          <a:lstStyle/>
          <a:p>
            <a:r>
              <a:rPr lang="en-US" b="1" dirty="0" smtClean="0">
                <a:solidFill>
                  <a:schemeClr val="tx1">
                    <a:lumMod val="95000"/>
                    <a:lumOff val="5000"/>
                  </a:schemeClr>
                </a:solidFill>
              </a:rPr>
              <a:t>Though at one point bison ruled the Great Plains and the West, during the 1800’s this status changed dramatically.</a:t>
            </a:r>
          </a:p>
          <a:p>
            <a:r>
              <a:rPr lang="en-US" b="1" dirty="0" smtClean="0"/>
              <a:t>The depletion and slaughter of Buffalo was not an overnight process, nor did it occur as a result of simply one entity.</a:t>
            </a:r>
          </a:p>
          <a:p>
            <a:r>
              <a:rPr lang="en-US" b="1" dirty="0" smtClean="0"/>
              <a:t>There are many different theories that impacted the depletion of the Buffalo.</a:t>
            </a:r>
          </a:p>
          <a:p>
            <a:r>
              <a:rPr lang="en-US" b="1" dirty="0" smtClean="0">
                <a:solidFill>
                  <a:schemeClr val="tx1">
                    <a:lumMod val="95000"/>
                    <a:lumOff val="5000"/>
                  </a:schemeClr>
                </a:solidFill>
              </a:rPr>
              <a:t>Both the American government and the Native Americans contributed to the depletion of the Bison.</a:t>
            </a:r>
          </a:p>
          <a:p>
            <a:r>
              <a:rPr lang="en-US" b="1" dirty="0" smtClean="0"/>
              <a:t>The 1870’s were the worst decade for the slaughter of bison ever recorded.  Some records claim up to 4.5 million Bison were killed in a 3 year period.</a:t>
            </a:r>
          </a:p>
          <a:p>
            <a:r>
              <a:rPr lang="en-US" b="1" dirty="0" smtClean="0"/>
              <a:t>By 1890 there were less than 1000 bison left.</a:t>
            </a:r>
          </a:p>
          <a:p>
            <a:pPr>
              <a:buNone/>
            </a:pPr>
            <a:endParaRPr lang="en-US" dirty="0" smtClean="0"/>
          </a:p>
          <a:p>
            <a:pPr>
              <a:buNone/>
            </a:pPr>
            <a:endParaRPr lang="en-US" dirty="0"/>
          </a:p>
          <a:p>
            <a:pPr>
              <a:buNone/>
            </a:pPr>
            <a:r>
              <a:rPr lang="en-US" sz="2000" b="1" dirty="0" smtClean="0"/>
              <a:t>Information: “Buffalo or Bison and Native Americans.” </a:t>
            </a:r>
            <a:endParaRPr lang="en-US" sz="2000" b="1" dirty="0"/>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5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dirty="0" smtClean="0"/>
              <a:t>Native American’s Role</a:t>
            </a:r>
            <a:endParaRPr lang="en-US" sz="3600" b="1" dirty="0"/>
          </a:p>
        </p:txBody>
      </p:sp>
      <p:sp>
        <p:nvSpPr>
          <p:cNvPr id="3" name="Content Placeholder 2"/>
          <p:cNvSpPr>
            <a:spLocks noGrp="1"/>
          </p:cNvSpPr>
          <p:nvPr>
            <p:ph idx="1"/>
          </p:nvPr>
        </p:nvSpPr>
        <p:spPr>
          <a:xfrm>
            <a:off x="533400" y="1143000"/>
            <a:ext cx="8229600" cy="4525963"/>
          </a:xfrm>
        </p:spPr>
        <p:txBody>
          <a:bodyPr>
            <a:noAutofit/>
          </a:bodyPr>
          <a:lstStyle/>
          <a:p>
            <a:pPr>
              <a:buNone/>
            </a:pPr>
            <a:r>
              <a:rPr lang="en-US" sz="1800" b="1" dirty="0" smtClean="0"/>
              <a:t>While the Native Americans were not the cause of the eradication of the </a:t>
            </a:r>
          </a:p>
          <a:p>
            <a:pPr>
              <a:buNone/>
            </a:pPr>
            <a:r>
              <a:rPr lang="en-US" sz="1800" b="1" dirty="0" smtClean="0"/>
              <a:t>Bison, their overhunting and other uses beyond their means definitely had an </a:t>
            </a:r>
          </a:p>
          <a:p>
            <a:pPr>
              <a:buNone/>
            </a:pPr>
            <a:r>
              <a:rPr lang="en-US" sz="1800" b="1" dirty="0" smtClean="0"/>
              <a:t>impact on the bison’s existence.</a:t>
            </a:r>
          </a:p>
          <a:p>
            <a:pPr>
              <a:buNone/>
            </a:pPr>
            <a:endParaRPr lang="en-US" sz="1800" b="1" dirty="0" smtClean="0"/>
          </a:p>
          <a:p>
            <a:r>
              <a:rPr lang="en-US" sz="1800" b="1" dirty="0" smtClean="0"/>
              <a:t>Hunting:</a:t>
            </a:r>
          </a:p>
          <a:p>
            <a:pPr lvl="1"/>
            <a:r>
              <a:rPr lang="en-US" sz="1800" b="1" dirty="0" smtClean="0"/>
              <a:t>With the settling of the West came many new means and reasons for Native Americans to hunt the Bison.</a:t>
            </a:r>
          </a:p>
          <a:p>
            <a:pPr lvl="1"/>
            <a:r>
              <a:rPr lang="en-US" sz="1800" b="1" dirty="0" smtClean="0"/>
              <a:t>Now Native Americans were not only hunting bison for their own food and shelter, but they were often hunting them for trade and competition as well.</a:t>
            </a:r>
          </a:p>
          <a:p>
            <a:pPr lvl="1"/>
            <a:r>
              <a:rPr lang="en-US" sz="1800" b="1" dirty="0" smtClean="0"/>
              <a:t>European settlers brought with them a variety of new accoutrements, including the gun.  With the gun, the Native Americans could shoot the bison from farther away, causing the hunt to increase exponentially.  </a:t>
            </a:r>
          </a:p>
          <a:p>
            <a:pPr lvl="1"/>
            <a:r>
              <a:rPr lang="en-US" sz="1800" b="1" dirty="0" smtClean="0"/>
              <a:t>Also, horses were brought to the area from South, who had received them from the Spanish.  This made following and hunting Bison much easier as well</a:t>
            </a:r>
            <a:r>
              <a:rPr lang="en-US" sz="1800" dirty="0" smtClean="0"/>
              <a:t>. </a:t>
            </a:r>
            <a:endParaRPr lang="en-US" sz="1800" dirty="0"/>
          </a:p>
        </p:txBody>
      </p:sp>
      <p:sp>
        <p:nvSpPr>
          <p:cNvPr id="4" name="TextBox 3"/>
          <p:cNvSpPr txBox="1"/>
          <p:nvPr/>
        </p:nvSpPr>
        <p:spPr>
          <a:xfrm>
            <a:off x="304800" y="6019800"/>
            <a:ext cx="8382000" cy="523220"/>
          </a:xfrm>
          <a:prstGeom prst="rect">
            <a:avLst/>
          </a:prstGeom>
          <a:noFill/>
        </p:spPr>
        <p:txBody>
          <a:bodyPr wrap="square" rtlCol="0">
            <a:spAutoFit/>
          </a:bodyPr>
          <a:lstStyle/>
          <a:p>
            <a:r>
              <a:rPr lang="en-US" sz="1400" b="1" dirty="0" smtClean="0"/>
              <a:t>Picture: </a:t>
            </a:r>
            <a:r>
              <a:rPr lang="en-US" sz="1400" b="1" dirty="0" smtClean="0">
                <a:hlinkClick r:id="rId3"/>
              </a:rPr>
              <a:t>http://www.firstpeople.us/pictures/buffalo/ls/Indians-Hunting-Buffalo.html</a:t>
            </a:r>
            <a:endParaRPr lang="en-US" sz="1400" b="1" dirty="0" smtClean="0"/>
          </a:p>
          <a:p>
            <a:r>
              <a:rPr lang="en-US" sz="1400" b="1" dirty="0" smtClean="0"/>
              <a:t>Information: “Buffalo or Bison and Native Americans.” </a:t>
            </a:r>
            <a:endParaRPr lang="en-US" sz="1400" b="1" dirty="0"/>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blip>
          <a:srcRect/>
          <a:stretch>
            <a:fillRect l="-13000" r="-1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smtClean="0"/>
              <a:t>Native American’s Role Cont.</a:t>
            </a:r>
            <a:endParaRPr lang="en-US" sz="3600" b="1" dirty="0"/>
          </a:p>
        </p:txBody>
      </p:sp>
      <p:sp>
        <p:nvSpPr>
          <p:cNvPr id="3" name="Content Placeholder 2"/>
          <p:cNvSpPr>
            <a:spLocks noGrp="1"/>
          </p:cNvSpPr>
          <p:nvPr>
            <p:ph idx="1"/>
          </p:nvPr>
        </p:nvSpPr>
        <p:spPr>
          <a:xfrm>
            <a:off x="457200" y="1447800"/>
            <a:ext cx="8229600" cy="4678363"/>
          </a:xfrm>
        </p:spPr>
        <p:txBody>
          <a:bodyPr>
            <a:normAutofit fontScale="85000" lnSpcReduction="20000"/>
          </a:bodyPr>
          <a:lstStyle/>
          <a:p>
            <a:r>
              <a:rPr lang="en-US" sz="2400" b="1" dirty="0" smtClean="0"/>
              <a:t>Trade:</a:t>
            </a:r>
          </a:p>
          <a:p>
            <a:pPr lvl="1"/>
            <a:r>
              <a:rPr lang="en-US" sz="2400" b="1" dirty="0" smtClean="0"/>
              <a:t>In the 1820’s, the demand and market for Bison hide began to increase thus requiring Native Americans to increase their trade of the animal.</a:t>
            </a:r>
          </a:p>
          <a:p>
            <a:pPr lvl="1"/>
            <a:r>
              <a:rPr lang="en-US" sz="2400" b="1" dirty="0" smtClean="0"/>
              <a:t>As the economy boomed, so did the desire for Bison meat, hides, tallow, and horns.</a:t>
            </a:r>
          </a:p>
          <a:p>
            <a:pPr lvl="1"/>
            <a:r>
              <a:rPr lang="en-US" sz="2400" b="1" dirty="0" smtClean="0"/>
              <a:t>Native Americans found that it was economical to keep up with the demands for such goods.</a:t>
            </a:r>
          </a:p>
          <a:p>
            <a:pPr lvl="1">
              <a:buNone/>
            </a:pPr>
            <a:endParaRPr lang="en-US" sz="2400" b="1" dirty="0"/>
          </a:p>
          <a:p>
            <a:r>
              <a:rPr lang="en-US" sz="2400" b="1" dirty="0" smtClean="0"/>
              <a:t>Competition</a:t>
            </a:r>
          </a:p>
          <a:p>
            <a:pPr lvl="1"/>
            <a:r>
              <a:rPr lang="en-US" sz="2400" b="1" dirty="0" smtClean="0"/>
              <a:t>Competition for Bison increased and therefore the demand to hunt bison became higher.</a:t>
            </a:r>
          </a:p>
          <a:p>
            <a:pPr lvl="1"/>
            <a:r>
              <a:rPr lang="en-US" sz="2400" b="1" dirty="0" smtClean="0"/>
              <a:t>  The mentality soon became “If we do not kill the bison, someone else will” causing bison to be killed in increasing numbers.</a:t>
            </a:r>
          </a:p>
          <a:p>
            <a:pPr lvl="1"/>
            <a:endParaRPr lang="en-US" sz="1400" b="1" dirty="0" smtClean="0"/>
          </a:p>
          <a:p>
            <a:pPr lvl="1"/>
            <a:endParaRPr lang="en-US" sz="1400" b="1" dirty="0"/>
          </a:p>
          <a:p>
            <a:pPr lvl="1">
              <a:buNone/>
            </a:pPr>
            <a:r>
              <a:rPr lang="en-US" sz="1400" dirty="0" smtClean="0"/>
              <a:t>Picture: http://www.firstpeople.us/pictures/buffalo/ls/Harry-Schaare-Buffalo-Runners-1150x752.html</a:t>
            </a:r>
          </a:p>
          <a:p>
            <a:pPr lvl="1">
              <a:buNone/>
            </a:pPr>
            <a:r>
              <a:rPr lang="en-US" sz="1400" dirty="0" smtClean="0"/>
              <a:t>Information: “Buffalo or Bison and Native Americans.” </a:t>
            </a:r>
          </a:p>
          <a:p>
            <a:pPr lvl="1">
              <a:buNone/>
            </a:pPr>
            <a:endParaRPr lang="en-US" dirty="0" smtClean="0"/>
          </a:p>
        </p:txBody>
      </p:sp>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blip>
          <a:srcRect/>
          <a:stretch>
            <a:fillRect l="-14000" r="-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sz="3600" dirty="0" smtClean="0"/>
              <a:t>Role of the Government</a:t>
            </a:r>
            <a:endParaRPr lang="en-US" sz="3600" dirty="0"/>
          </a:p>
        </p:txBody>
      </p:sp>
      <p:sp>
        <p:nvSpPr>
          <p:cNvPr id="3" name="Content Placeholder 2"/>
          <p:cNvSpPr>
            <a:spLocks noGrp="1"/>
          </p:cNvSpPr>
          <p:nvPr>
            <p:ph idx="1"/>
          </p:nvPr>
        </p:nvSpPr>
        <p:spPr>
          <a:xfrm>
            <a:off x="457200" y="1066800"/>
            <a:ext cx="8229600" cy="5181600"/>
          </a:xfrm>
        </p:spPr>
        <p:txBody>
          <a:bodyPr>
            <a:normAutofit fontScale="55000" lnSpcReduction="20000"/>
          </a:bodyPr>
          <a:lstStyle/>
          <a:p>
            <a:pPr>
              <a:buNone/>
            </a:pPr>
            <a:r>
              <a:rPr lang="en-US" dirty="0" smtClean="0"/>
              <a:t>	</a:t>
            </a:r>
            <a:r>
              <a:rPr lang="en-US" sz="3600" dirty="0" smtClean="0"/>
              <a:t>While the Native Americans played a role in the eradication of the Bison, the American government played an even bigger role.  Not only did it help to rid the Great Plains and the West of bison, but they helped to rid the area of a culture that had reigned for centuries.</a:t>
            </a:r>
          </a:p>
          <a:p>
            <a:pPr>
              <a:buNone/>
            </a:pPr>
            <a:endParaRPr lang="en-US" sz="3600" dirty="0" smtClean="0"/>
          </a:p>
          <a:p>
            <a:r>
              <a:rPr lang="en-US" sz="3600" dirty="0" smtClean="0"/>
              <a:t>The middle and upper classes began to grow following the civil war and began to have an appetite for beef that was hard to appease.</a:t>
            </a:r>
          </a:p>
          <a:p>
            <a:r>
              <a:rPr lang="en-US" sz="3600" dirty="0" smtClean="0"/>
              <a:t>To keep up with the demands, cattle ranchers decided to ranch in the Great Plains area, a land that was roamed by bison.  They went here since they knew this area would obviously be able to support the amount of ungulates they wanted to graze there.</a:t>
            </a:r>
          </a:p>
          <a:p>
            <a:r>
              <a:rPr lang="en-US" sz="3600" dirty="0" smtClean="0"/>
              <a:t>However, in order for this to work out, both the bison and the Native Americans had to leave.  Bison could not be roaming in the same area as the cattle ranchers wanted to graze their cattle. Cattle ranchers especially felt that if bison were allowed to remain, they would out graze the cattle for food causing economic problems.</a:t>
            </a:r>
            <a:r>
              <a:rPr lang="en-US" sz="3600" dirty="0"/>
              <a:t> </a:t>
            </a:r>
            <a:r>
              <a:rPr lang="en-US" sz="3600" dirty="0" smtClean="0"/>
              <a:t>Therefore, one had to leave.</a:t>
            </a:r>
          </a:p>
          <a:p>
            <a:r>
              <a:rPr lang="en-US" sz="3600" dirty="0" smtClean="0"/>
              <a:t>Thankfully, this fit in with the governments ideas of wanting to “civilize” the Native Americans and removing them to reservations.</a:t>
            </a:r>
          </a:p>
          <a:p>
            <a:pPr>
              <a:buNone/>
            </a:pPr>
            <a:endParaRPr lang="en-US" dirty="0" smtClean="0"/>
          </a:p>
        </p:txBody>
      </p:sp>
      <p:sp>
        <p:nvSpPr>
          <p:cNvPr id="4" name="TextBox 3"/>
          <p:cNvSpPr txBox="1"/>
          <p:nvPr/>
        </p:nvSpPr>
        <p:spPr>
          <a:xfrm>
            <a:off x="533400" y="5867400"/>
            <a:ext cx="8229600" cy="523220"/>
          </a:xfrm>
          <a:prstGeom prst="rect">
            <a:avLst/>
          </a:prstGeom>
          <a:noFill/>
        </p:spPr>
        <p:txBody>
          <a:bodyPr wrap="square" rtlCol="0">
            <a:spAutoFit/>
          </a:bodyPr>
          <a:lstStyle/>
          <a:p>
            <a:r>
              <a:rPr lang="en-US" sz="1400" dirty="0" smtClean="0"/>
              <a:t>Information: “Buffalo or Bison and Native Americans.” </a:t>
            </a:r>
          </a:p>
          <a:p>
            <a:r>
              <a:rPr lang="en-US" sz="1400" dirty="0" smtClean="0"/>
              <a:t>Picture: http://www.firstpeople.us/pictures/buffalo/ls/Passengers-Shooting-Buffalo.html</a:t>
            </a:r>
            <a:endParaRPr lang="en-US" sz="1400" dirty="0"/>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accent6">
                    <a:lumMod val="50000"/>
                  </a:schemeClr>
                </a:solidFill>
              </a:rPr>
              <a:t>Role of Government cont.</a:t>
            </a:r>
            <a:endParaRPr lang="en-US" sz="3600" b="1" dirty="0">
              <a:solidFill>
                <a:schemeClr val="accent6">
                  <a:lumMod val="50000"/>
                </a:schemeClr>
              </a:solidFill>
            </a:endParaRPr>
          </a:p>
        </p:txBody>
      </p:sp>
      <p:sp>
        <p:nvSpPr>
          <p:cNvPr id="3" name="Content Placeholder 2"/>
          <p:cNvSpPr>
            <a:spLocks noGrp="1"/>
          </p:cNvSpPr>
          <p:nvPr>
            <p:ph idx="1"/>
          </p:nvPr>
        </p:nvSpPr>
        <p:spPr/>
        <p:txBody>
          <a:bodyPr>
            <a:noAutofit/>
          </a:bodyPr>
          <a:lstStyle/>
          <a:p>
            <a:r>
              <a:rPr lang="en-US" sz="2000" b="1" dirty="0" smtClean="0">
                <a:solidFill>
                  <a:schemeClr val="accent6">
                    <a:lumMod val="50000"/>
                  </a:schemeClr>
                </a:solidFill>
              </a:rPr>
              <a:t>The American government did not understand or agree with the Native American’s nomadic way of life.</a:t>
            </a:r>
          </a:p>
          <a:p>
            <a:r>
              <a:rPr lang="en-US" sz="2000" b="1" dirty="0" smtClean="0">
                <a:solidFill>
                  <a:schemeClr val="accent6">
                    <a:lumMod val="50000"/>
                  </a:schemeClr>
                </a:solidFill>
              </a:rPr>
              <a:t>Up until this point, most Native American tribes were nomadic following the migration of bison, elk, and deer.</a:t>
            </a:r>
          </a:p>
          <a:p>
            <a:r>
              <a:rPr lang="en-US" sz="2000" b="1" dirty="0" smtClean="0">
                <a:solidFill>
                  <a:schemeClr val="accent6">
                    <a:lumMod val="50000"/>
                  </a:schemeClr>
                </a:solidFill>
              </a:rPr>
              <a:t>The government wanted to “civilize” and assimilate the Native Americans essentially changing who they are and what they believe.</a:t>
            </a:r>
          </a:p>
          <a:p>
            <a:r>
              <a:rPr lang="en-US" sz="2000" b="1" dirty="0" smtClean="0">
                <a:solidFill>
                  <a:schemeClr val="accent6">
                    <a:lumMod val="50000"/>
                  </a:schemeClr>
                </a:solidFill>
              </a:rPr>
              <a:t>This caused a lot of tension and distrust between Native American tribes and US government.  </a:t>
            </a:r>
          </a:p>
          <a:p>
            <a:r>
              <a:rPr lang="en-US" sz="2000" b="1" dirty="0" smtClean="0">
                <a:solidFill>
                  <a:schemeClr val="accent6">
                    <a:lumMod val="50000"/>
                  </a:schemeClr>
                </a:solidFill>
              </a:rPr>
              <a:t>The government’s ultimate goal was for the Native American’s to be established on reservations.   </a:t>
            </a:r>
            <a:endParaRPr lang="en-US" sz="2000" b="1" dirty="0">
              <a:solidFill>
                <a:schemeClr val="accent6">
                  <a:lumMod val="50000"/>
                </a:schemeClr>
              </a:solidFill>
            </a:endParaRPr>
          </a:p>
        </p:txBody>
      </p:sp>
      <p:sp>
        <p:nvSpPr>
          <p:cNvPr id="4" name="TextBox 3"/>
          <p:cNvSpPr txBox="1"/>
          <p:nvPr/>
        </p:nvSpPr>
        <p:spPr>
          <a:xfrm>
            <a:off x="762000" y="6096000"/>
            <a:ext cx="6096000" cy="307777"/>
          </a:xfrm>
          <a:prstGeom prst="rect">
            <a:avLst/>
          </a:prstGeom>
          <a:noFill/>
        </p:spPr>
        <p:txBody>
          <a:bodyPr wrap="square" rtlCol="0">
            <a:spAutoFit/>
          </a:bodyPr>
          <a:lstStyle/>
          <a:p>
            <a:r>
              <a:rPr lang="en-US" sz="1400" dirty="0" smtClean="0">
                <a:solidFill>
                  <a:schemeClr val="accent6">
                    <a:lumMod val="50000"/>
                  </a:schemeClr>
                </a:solidFill>
              </a:rPr>
              <a:t>Information: “Buffalo or Bison and Native Americans.”</a:t>
            </a:r>
            <a:endParaRPr lang="en-US" sz="1400" dirty="0">
              <a:solidFill>
                <a:schemeClr val="accent6">
                  <a:lumMod val="50000"/>
                </a:schemeClr>
              </a:solidFill>
            </a:endParaRPr>
          </a:p>
        </p:txBody>
      </p:sp>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dirty="0" smtClean="0"/>
              <a:t>Role of Government cont. </a:t>
            </a:r>
            <a:endParaRPr lang="en-US" sz="3200" dirty="0"/>
          </a:p>
        </p:txBody>
      </p:sp>
      <p:sp>
        <p:nvSpPr>
          <p:cNvPr id="3" name="Content Placeholder 2"/>
          <p:cNvSpPr>
            <a:spLocks noGrp="1"/>
          </p:cNvSpPr>
          <p:nvPr>
            <p:ph idx="1"/>
          </p:nvPr>
        </p:nvSpPr>
        <p:spPr>
          <a:xfrm>
            <a:off x="457200" y="990600"/>
            <a:ext cx="8229600" cy="5257800"/>
          </a:xfrm>
        </p:spPr>
        <p:txBody>
          <a:bodyPr>
            <a:normAutofit fontScale="47500" lnSpcReduction="20000"/>
          </a:bodyPr>
          <a:lstStyle/>
          <a:p>
            <a:pPr>
              <a:buNone/>
            </a:pPr>
            <a:r>
              <a:rPr lang="en-US" sz="3600" i="1" dirty="0" smtClean="0"/>
              <a:t>	</a:t>
            </a:r>
            <a:r>
              <a:rPr lang="en-US" sz="3800" i="1" dirty="0" smtClean="0"/>
              <a:t>“</a:t>
            </a:r>
            <a:r>
              <a:rPr lang="en-US" sz="3800" b="1" i="1" dirty="0" smtClean="0"/>
              <a:t>The civilization of the Indian is impossible while the buffalo remains upon the plains. I would not seriously regret the total disappearance of the buffalo from our western prairies, in its effect upon the Indians, regarding it as a means of hastening their sense of dependence upon the products of the soil and their own labors.” ~ </a:t>
            </a:r>
            <a:r>
              <a:rPr lang="en-US" sz="3800" b="1" dirty="0" smtClean="0"/>
              <a:t>Annual Report of the Department of the Interior</a:t>
            </a:r>
            <a:r>
              <a:rPr lang="en-US" sz="3800" b="1" dirty="0"/>
              <a:t> </a:t>
            </a:r>
            <a:r>
              <a:rPr lang="en-US" sz="3800" b="1" dirty="0" smtClean="0"/>
              <a:t>– Secretary of the Interior Columbus Delano</a:t>
            </a:r>
          </a:p>
          <a:p>
            <a:endParaRPr lang="en-US" sz="3800" dirty="0" smtClean="0"/>
          </a:p>
          <a:p>
            <a:r>
              <a:rPr lang="en-US" sz="3800" b="1" dirty="0" smtClean="0"/>
              <a:t>Many viewed the survival of the bison as a means of continuing the lives of the Native Americans, with which they did not agree.</a:t>
            </a:r>
          </a:p>
          <a:p>
            <a:r>
              <a:rPr lang="en-US" sz="3800" b="1" dirty="0" smtClean="0"/>
              <a:t>If the bison remained, the civilization of the Native Americans was nearly impossible.</a:t>
            </a:r>
          </a:p>
          <a:p>
            <a:r>
              <a:rPr lang="en-US" sz="3800" b="1" dirty="0" smtClean="0"/>
              <a:t>But, if the government were to rid the Native Americans of their main source of food, shelter, and income, then they would have little choice but to follow the wishes of the government.</a:t>
            </a:r>
          </a:p>
          <a:p>
            <a:r>
              <a:rPr lang="en-US" sz="3800" b="1" dirty="0" smtClean="0"/>
              <a:t>Therefore, the government began a policy to get rid of the bison, thus eliminating the Native American’s ability to survive.  Doing so would force them to move onto the reservations in order to produce for themselves and to live.  </a:t>
            </a:r>
          </a:p>
          <a:p>
            <a:r>
              <a:rPr lang="en-US" sz="3800" b="1" dirty="0" smtClean="0"/>
              <a:t>Reservations are lands specifically designated for a particular tribe.  The tribe and the government enter a treaty for the land and other agreements.</a:t>
            </a:r>
          </a:p>
          <a:p>
            <a:r>
              <a:rPr lang="en-US" sz="3800" b="1" dirty="0" smtClean="0"/>
              <a:t>By doing so, the Native Americans would, in theory, be “civilized.”</a:t>
            </a:r>
          </a:p>
          <a:p>
            <a:pPr>
              <a:buNone/>
            </a:pPr>
            <a:endParaRPr lang="en-US" sz="1700" dirty="0">
              <a:hlinkClick r:id="rId3"/>
            </a:endParaRPr>
          </a:p>
          <a:p>
            <a:endParaRPr lang="en-US" sz="2600" dirty="0" smtClean="0"/>
          </a:p>
        </p:txBody>
      </p:sp>
      <p:sp>
        <p:nvSpPr>
          <p:cNvPr id="4" name="Rectangle 3"/>
          <p:cNvSpPr/>
          <p:nvPr/>
        </p:nvSpPr>
        <p:spPr>
          <a:xfrm>
            <a:off x="1295400" y="5657671"/>
            <a:ext cx="6248400" cy="1015663"/>
          </a:xfrm>
          <a:prstGeom prst="rect">
            <a:avLst/>
          </a:prstGeom>
        </p:spPr>
        <p:txBody>
          <a:bodyPr wrap="square">
            <a:spAutoFit/>
          </a:bodyPr>
          <a:lstStyle/>
          <a:p>
            <a:pPr>
              <a:buNone/>
            </a:pPr>
            <a:endParaRPr lang="en-US" sz="1200" dirty="0" smtClean="0"/>
          </a:p>
          <a:p>
            <a:pPr>
              <a:buNone/>
            </a:pPr>
            <a:endParaRPr lang="en-US" sz="1200" dirty="0" smtClean="0"/>
          </a:p>
          <a:p>
            <a:pPr>
              <a:buNone/>
            </a:pPr>
            <a:endParaRPr lang="en-US" sz="1200" dirty="0" smtClean="0"/>
          </a:p>
          <a:p>
            <a:pPr>
              <a:buNone/>
            </a:pPr>
            <a:r>
              <a:rPr lang="en-US" sz="1200" dirty="0" smtClean="0"/>
              <a:t>“Buffalo or Bison and Native Americans.”</a:t>
            </a:r>
          </a:p>
          <a:p>
            <a:pPr>
              <a:buNone/>
            </a:pPr>
            <a:r>
              <a:rPr lang="en-US" sz="1200" dirty="0" smtClean="0"/>
              <a:t>“Bison Slaughter History”</a:t>
            </a:r>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0000"/>
            <a:lum/>
          </a:blip>
          <a:srcRect/>
          <a:stretch>
            <a:fillRect t="-6000" b="-6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0" y="457200"/>
            <a:ext cx="4038600" cy="6172200"/>
          </a:xfrm>
        </p:spPr>
        <p:txBody>
          <a:bodyPr>
            <a:noAutofit/>
          </a:bodyPr>
          <a:lstStyle/>
          <a:p>
            <a:r>
              <a:rPr lang="en-US" sz="1600" b="1" i="1" dirty="0" smtClean="0"/>
              <a:t>“The buffalo gave us everything we needed. Without it we were nothing. Our </a:t>
            </a:r>
            <a:r>
              <a:rPr lang="en-US" sz="1600" b="1" i="1" dirty="0" err="1" smtClean="0"/>
              <a:t>tipis</a:t>
            </a:r>
            <a:r>
              <a:rPr lang="en-US" sz="1600" b="1" i="1" dirty="0" smtClean="0"/>
              <a:t> were made of his skin. His hide was our bed, our blanket, our winter coat. It was our drum, throbbing through the night, alive, holy. Out of his skin we made our water bags. His flesh strengthened us, became flesh of our flesh. Not the smallest part of it was wasted. His stomach, a red-hot stone dropped into it, became our soup kettle. His horns were our spoons, the bones our knives, our women's awls and needles. Out of his sinews we made our bowstrings and thread. His ribs were fashioned into sleds for our children, his hoofs became rattles. His mighty skull, with the pipe leaning against it, was our sacred altar. The name of the greatest of all Sioux was </a:t>
            </a:r>
            <a:r>
              <a:rPr lang="en-US" sz="1600" b="1" i="1" dirty="0" err="1" smtClean="0"/>
              <a:t>Tatanka</a:t>
            </a:r>
            <a:r>
              <a:rPr lang="en-US" sz="1600" b="1" i="1" dirty="0" smtClean="0"/>
              <a:t> </a:t>
            </a:r>
            <a:r>
              <a:rPr lang="en-US" sz="1600" b="1" i="1" dirty="0" err="1" smtClean="0"/>
              <a:t>Iyotake</a:t>
            </a:r>
            <a:r>
              <a:rPr lang="en-US" sz="1600" b="1" i="1" dirty="0" smtClean="0"/>
              <a:t>--Sitting Bull. When you killed off the buffalo you also killed the Indian--the real, natural, "wild" Indian (Fire, 130).” </a:t>
            </a:r>
          </a:p>
          <a:p>
            <a:pPr>
              <a:buNone/>
            </a:pPr>
            <a:r>
              <a:rPr lang="en-US" sz="1600" b="1" dirty="0"/>
              <a:t>	</a:t>
            </a:r>
            <a:r>
              <a:rPr lang="en-US" sz="1600" b="1" dirty="0" smtClean="0"/>
              <a:t>~John Fire Lame Deer</a:t>
            </a:r>
            <a:endParaRPr lang="en-US" sz="1600" b="1" dirty="0"/>
          </a:p>
        </p:txBody>
      </p:sp>
      <p:sp>
        <p:nvSpPr>
          <p:cNvPr id="7" name="Content Placeholder 6"/>
          <p:cNvSpPr>
            <a:spLocks noGrp="1"/>
          </p:cNvSpPr>
          <p:nvPr>
            <p:ph sz="half" idx="2"/>
          </p:nvPr>
        </p:nvSpPr>
        <p:spPr>
          <a:xfrm>
            <a:off x="4648200" y="533400"/>
            <a:ext cx="4038600" cy="5745163"/>
          </a:xfrm>
        </p:spPr>
        <p:txBody>
          <a:bodyPr>
            <a:normAutofit/>
          </a:bodyPr>
          <a:lstStyle/>
          <a:p>
            <a:r>
              <a:rPr lang="en-US" sz="1600" b="1" i="1" dirty="0" smtClean="0"/>
              <a:t>“These men have done more in the last two years, and will do more in the next year, to settle the vexed Indian question, than the entire regular army has done in the last forty years. They are destroying the Indians' commissary. And it is a well known fact that an army losing its base of supplies is placed at a great disadvantage. Send them powder and lead, if you will; but for a lasting peace, let them kill, skin, and sell until the buffaloes are exterminated. Then your prairies can be covered with speckled cattle (Cook, 164).”</a:t>
            </a:r>
          </a:p>
          <a:p>
            <a:pPr>
              <a:buNone/>
            </a:pPr>
            <a:r>
              <a:rPr lang="en-US" sz="1600" b="1" i="1" dirty="0"/>
              <a:t>	</a:t>
            </a:r>
            <a:r>
              <a:rPr lang="en-US" sz="1600" b="1" i="1" dirty="0" smtClean="0"/>
              <a:t> ~</a:t>
            </a:r>
            <a:r>
              <a:rPr lang="en-US" sz="1600" b="1" dirty="0" smtClean="0"/>
              <a:t> General Phil Sheridan – Texas Legislature, 1875</a:t>
            </a:r>
            <a:endParaRPr lang="en-US" sz="1600" b="1" dirty="0"/>
          </a:p>
        </p:txBody>
      </p:sp>
      <p:sp>
        <p:nvSpPr>
          <p:cNvPr id="8" name="TextBox 7"/>
          <p:cNvSpPr txBox="1"/>
          <p:nvPr/>
        </p:nvSpPr>
        <p:spPr>
          <a:xfrm>
            <a:off x="228600" y="6172200"/>
            <a:ext cx="8915400" cy="646331"/>
          </a:xfrm>
          <a:prstGeom prst="rect">
            <a:avLst/>
          </a:prstGeom>
          <a:noFill/>
        </p:spPr>
        <p:txBody>
          <a:bodyPr wrap="square" rtlCol="0">
            <a:spAutoFit/>
          </a:bodyPr>
          <a:lstStyle/>
          <a:p>
            <a:endParaRPr lang="en-US" sz="1200" dirty="0" smtClean="0"/>
          </a:p>
          <a:p>
            <a:r>
              <a:rPr lang="en-US" sz="1200" dirty="0" smtClean="0"/>
              <a:t>Picture: </a:t>
            </a:r>
            <a:r>
              <a:rPr lang="en-US" sz="1200" dirty="0" smtClean="0">
                <a:hlinkClick r:id="rId3"/>
              </a:rPr>
              <a:t>http://en.wikipedia.org/wiki/File:Bison_skull_pile,_ca1870.png#file</a:t>
            </a:r>
            <a:endParaRPr lang="en-US" sz="1200" dirty="0" smtClean="0"/>
          </a:p>
          <a:p>
            <a:r>
              <a:rPr lang="en-US" sz="1200" dirty="0" smtClean="0"/>
              <a:t>Information: “Buffalo or Bison and Native Americans.” </a:t>
            </a:r>
            <a:endParaRPr lang="en-US" sz="1200" dirty="0"/>
          </a:p>
        </p:txBody>
      </p:sp>
      <p:sp>
        <p:nvSpPr>
          <p:cNvPr id="5" name="TextBox 4"/>
          <p:cNvSpPr txBox="1"/>
          <p:nvPr/>
        </p:nvSpPr>
        <p:spPr>
          <a:xfrm>
            <a:off x="762000" y="0"/>
            <a:ext cx="7543800" cy="584775"/>
          </a:xfrm>
          <a:prstGeom prst="rect">
            <a:avLst/>
          </a:prstGeom>
          <a:noFill/>
        </p:spPr>
        <p:txBody>
          <a:bodyPr wrap="square" rtlCol="0">
            <a:spAutoFit/>
          </a:bodyPr>
          <a:lstStyle/>
          <a:p>
            <a:pPr algn="ctr"/>
            <a:r>
              <a:rPr lang="en-US" sz="3200" dirty="0" smtClean="0"/>
              <a:t>Two Opposing Viewpoints</a:t>
            </a:r>
            <a:endParaRPr lang="en-US" sz="3200" dirty="0"/>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accent6">
                    <a:lumMod val="50000"/>
                  </a:schemeClr>
                </a:solidFill>
              </a:rPr>
              <a:t>What Happened Next?</a:t>
            </a:r>
            <a:endParaRPr lang="en-US" sz="3600" dirty="0">
              <a:solidFill>
                <a:schemeClr val="accent6">
                  <a:lumMod val="50000"/>
                </a:schemeClr>
              </a:solidFill>
            </a:endParaRPr>
          </a:p>
        </p:txBody>
      </p:sp>
      <p:sp>
        <p:nvSpPr>
          <p:cNvPr id="5" name="Content Placeholder 4"/>
          <p:cNvSpPr>
            <a:spLocks noGrp="1"/>
          </p:cNvSpPr>
          <p:nvPr>
            <p:ph sz="half" idx="1"/>
          </p:nvPr>
        </p:nvSpPr>
        <p:spPr>
          <a:xfrm>
            <a:off x="0" y="1295400"/>
            <a:ext cx="4495800" cy="5410200"/>
          </a:xfrm>
        </p:spPr>
        <p:txBody>
          <a:bodyPr>
            <a:normAutofit fontScale="55000" lnSpcReduction="20000"/>
          </a:bodyPr>
          <a:lstStyle/>
          <a:p>
            <a:r>
              <a:rPr lang="en-US" sz="3600" dirty="0" smtClean="0">
                <a:solidFill>
                  <a:schemeClr val="accent6">
                    <a:lumMod val="50000"/>
                  </a:schemeClr>
                </a:solidFill>
              </a:rPr>
              <a:t>By the early 1900’s, there were only a couple dozen bison left.  These bison were discovered in the Pelican Valley of Yellowstone National Park.  </a:t>
            </a:r>
          </a:p>
          <a:p>
            <a:r>
              <a:rPr lang="en-US" sz="3600" dirty="0" smtClean="0">
                <a:solidFill>
                  <a:schemeClr val="accent6">
                    <a:lumMod val="50000"/>
                  </a:schemeClr>
                </a:solidFill>
              </a:rPr>
              <a:t>Conservation efforts began prior to this, but few people had supported these efforts. </a:t>
            </a:r>
          </a:p>
          <a:p>
            <a:r>
              <a:rPr lang="en-US" sz="3600" dirty="0" smtClean="0">
                <a:solidFill>
                  <a:schemeClr val="accent6">
                    <a:lumMod val="50000"/>
                  </a:schemeClr>
                </a:solidFill>
              </a:rPr>
              <a:t>The small herd was protected within Yellowstone and attempts were made to develop the population.</a:t>
            </a:r>
          </a:p>
          <a:p>
            <a:r>
              <a:rPr lang="en-US" sz="3600" dirty="0" smtClean="0">
                <a:solidFill>
                  <a:schemeClr val="accent6">
                    <a:lumMod val="50000"/>
                  </a:schemeClr>
                </a:solidFill>
              </a:rPr>
              <a:t>By the 1980’s the population reached 2000 and by the 1990’s the bison population had reached 3000 animals. </a:t>
            </a:r>
          </a:p>
          <a:p>
            <a:r>
              <a:rPr lang="en-US" sz="3600" dirty="0" smtClean="0">
                <a:solidFill>
                  <a:schemeClr val="accent6">
                    <a:lumMod val="50000"/>
                  </a:schemeClr>
                </a:solidFill>
              </a:rPr>
              <a:t>However, with the larger population bison began to leave the park more regularly during the winter in search of food and warmer climates.</a:t>
            </a:r>
          </a:p>
          <a:p>
            <a:endParaRPr lang="en-US" dirty="0"/>
          </a:p>
        </p:txBody>
      </p:sp>
      <p:pic>
        <p:nvPicPr>
          <p:cNvPr id="7" name="Content Placeholder 6" descr="103.JPG"/>
          <p:cNvPicPr>
            <a:picLocks noGrp="1" noChangeAspect="1"/>
          </p:cNvPicPr>
          <p:nvPr>
            <p:ph sz="half" idx="2"/>
          </p:nvPr>
        </p:nvPicPr>
        <p:blipFill>
          <a:blip r:embed="rId3" cstate="print"/>
          <a:stretch>
            <a:fillRect/>
          </a:stretch>
        </p:blipFill>
        <p:spPr>
          <a:xfrm>
            <a:off x="4419600" y="1752600"/>
            <a:ext cx="4572000" cy="3429000"/>
          </a:xfrm>
        </p:spPr>
      </p:pic>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son skull.jpg"/>
          <p:cNvPicPr>
            <a:picLocks noChangeAspect="1"/>
          </p:cNvPicPr>
          <p:nvPr/>
        </p:nvPicPr>
        <p:blipFill>
          <a:blip r:embed="rId2" cstate="print">
            <a:lum bright="56000"/>
          </a:blip>
          <a:stretch>
            <a:fillRect/>
          </a:stretch>
        </p:blipFill>
        <p:spPr>
          <a:xfrm>
            <a:off x="762000" y="31577"/>
            <a:ext cx="7543800" cy="6864179"/>
          </a:xfrm>
          <a:prstGeom prst="rect">
            <a:avLst/>
          </a:prstGeom>
        </p:spPr>
      </p:pic>
      <p:sp>
        <p:nvSpPr>
          <p:cNvPr id="2" name="Title 1"/>
          <p:cNvSpPr>
            <a:spLocks noGrp="1"/>
          </p:cNvSpPr>
          <p:nvPr>
            <p:ph type="title"/>
          </p:nvPr>
        </p:nvSpPr>
        <p:spPr/>
        <p:txBody>
          <a:bodyPr/>
          <a:lstStyle/>
          <a:p>
            <a:r>
              <a:rPr lang="en-US" dirty="0" smtClean="0">
                <a:solidFill>
                  <a:schemeClr val="accent6">
                    <a:lumMod val="75000"/>
                  </a:schemeClr>
                </a:solidFill>
              </a:rPr>
              <a:t>Extinction Issues</a:t>
            </a:r>
            <a:endParaRPr lang="en-US" dirty="0">
              <a:solidFill>
                <a:schemeClr val="accent6">
                  <a:lumMod val="75000"/>
                </a:schemeClr>
              </a:solidFill>
            </a:endParaRPr>
          </a:p>
        </p:txBody>
      </p:sp>
      <p:sp>
        <p:nvSpPr>
          <p:cNvPr id="3" name="Content Placeholder 2"/>
          <p:cNvSpPr>
            <a:spLocks noGrp="1"/>
          </p:cNvSpPr>
          <p:nvPr>
            <p:ph idx="1"/>
          </p:nvPr>
        </p:nvSpPr>
        <p:spPr/>
        <p:txBody>
          <a:bodyPr>
            <a:normAutofit fontScale="77500" lnSpcReduction="20000"/>
          </a:bodyPr>
          <a:lstStyle/>
          <a:p>
            <a:r>
              <a:rPr lang="en-US" dirty="0" smtClean="0">
                <a:solidFill>
                  <a:schemeClr val="accent2">
                    <a:lumMod val="75000"/>
                  </a:schemeClr>
                </a:solidFill>
              </a:rPr>
              <a:t>The American bison is a relative newcomer to North America, </a:t>
            </a:r>
          </a:p>
          <a:p>
            <a:r>
              <a:rPr lang="en-US" dirty="0" smtClean="0">
                <a:solidFill>
                  <a:schemeClr val="accent2">
                    <a:lumMod val="75000"/>
                  </a:schemeClr>
                </a:solidFill>
              </a:rPr>
              <a:t>About 10,000 years ago it replaced the steppe bison (</a:t>
            </a:r>
            <a:r>
              <a:rPr lang="en-US" i="1" u="sng" dirty="0" smtClean="0">
                <a:solidFill>
                  <a:schemeClr val="accent2">
                    <a:lumMod val="75000"/>
                  </a:schemeClr>
                </a:solidFill>
              </a:rPr>
              <a:t>Bison </a:t>
            </a:r>
            <a:r>
              <a:rPr lang="en-US" i="1" u="sng" dirty="0" err="1" smtClean="0">
                <a:solidFill>
                  <a:schemeClr val="accent2">
                    <a:lumMod val="75000"/>
                  </a:schemeClr>
                </a:solidFill>
              </a:rPr>
              <a:t>priscus</a:t>
            </a:r>
            <a:r>
              <a:rPr lang="en-US" dirty="0" smtClean="0">
                <a:solidFill>
                  <a:schemeClr val="accent2">
                    <a:lumMod val="75000"/>
                  </a:schemeClr>
                </a:solidFill>
              </a:rPr>
              <a:t>), a previous immigrant that was much larger. It is thought that the long-horned bison became extinct due to a changing ecosystem and hunting pressure following the development of the Clovis point and related technology, and improved hunting skills. </a:t>
            </a:r>
          </a:p>
          <a:p>
            <a:r>
              <a:rPr lang="en-US" dirty="0" smtClean="0">
                <a:solidFill>
                  <a:schemeClr val="accent2">
                    <a:lumMod val="75000"/>
                  </a:schemeClr>
                </a:solidFill>
              </a:rPr>
              <a:t>During this same period, other mega fauna vanished and were replaced to some degree by immigrant animals that were better adapted to predatory humans. The American bison, was one of these animals.</a:t>
            </a:r>
          </a:p>
          <a:p>
            <a:pPr>
              <a:buNone/>
            </a:pPr>
            <a:endParaRPr lang="en-US" dirty="0"/>
          </a:p>
        </p:txBody>
      </p:sp>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226.JPG"/>
          <p:cNvPicPr>
            <a:picLocks noChangeAspect="1"/>
          </p:cNvPicPr>
          <p:nvPr/>
        </p:nvPicPr>
        <p:blipFill>
          <a:blip r:embed="rId2" cstate="print">
            <a:lum bright="50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Bison Overpopulation Theory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Native Americans not only created (by selective use of fire) the large grasslands that provided the bison's ideal habitat but also kept the bison population regulated. </a:t>
            </a:r>
          </a:p>
          <a:p>
            <a:r>
              <a:rPr lang="en-US" dirty="0" smtClean="0"/>
              <a:t>In this theory, it was only when the original human population was devastated by epidemics (from diseases of Europeans) after the 16th century that the bison herds propagated wildly. </a:t>
            </a:r>
            <a:endParaRPr lang="en-US" dirty="0"/>
          </a:p>
          <a:p>
            <a:r>
              <a:rPr lang="en-US" dirty="0" smtClean="0"/>
              <a:t> The seas of bison herds that stretched to the horizon were a symptom of an ecology out of balance, only rendered possible by decades of heavier-than-average rainfall. </a:t>
            </a:r>
          </a:p>
          <a:p>
            <a:r>
              <a:rPr lang="en-US" dirty="0" smtClean="0"/>
              <a:t>Bison were the most numerous single species of large wild mammal on Earth</a:t>
            </a:r>
            <a:endParaRPr lang="en-US" dirty="0"/>
          </a:p>
        </p:txBody>
      </p:sp>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b="1" dirty="0" smtClean="0">
                <a:solidFill>
                  <a:schemeClr val="bg1"/>
                </a:solidFill>
              </a:rPr>
              <a:t>Bison and Native Americans:</a:t>
            </a:r>
            <a:br>
              <a:rPr lang="en-US" b="1" dirty="0" smtClean="0">
                <a:solidFill>
                  <a:schemeClr val="bg1"/>
                </a:solidFill>
              </a:rPr>
            </a:br>
            <a:r>
              <a:rPr lang="en-US" sz="3600" b="1" dirty="0" smtClean="0">
                <a:solidFill>
                  <a:schemeClr val="bg1"/>
                </a:solidFill>
              </a:rPr>
              <a:t>A Symbol of Culture</a:t>
            </a:r>
            <a:endParaRPr lang="en-US" sz="3600" b="1" dirty="0">
              <a:solidFill>
                <a:schemeClr val="bg1"/>
              </a:solidFill>
            </a:endParaRPr>
          </a:p>
        </p:txBody>
      </p:sp>
      <p:sp>
        <p:nvSpPr>
          <p:cNvPr id="5" name="TextBox 4"/>
          <p:cNvSpPr txBox="1"/>
          <p:nvPr/>
        </p:nvSpPr>
        <p:spPr>
          <a:xfrm>
            <a:off x="1524000" y="2209800"/>
            <a:ext cx="6553200" cy="3477875"/>
          </a:xfrm>
          <a:prstGeom prst="rect">
            <a:avLst/>
          </a:prstGeom>
          <a:noFill/>
        </p:spPr>
        <p:txBody>
          <a:bodyPr wrap="square" rtlCol="0">
            <a:spAutoFit/>
          </a:bodyPr>
          <a:lstStyle/>
          <a:p>
            <a:pPr>
              <a:buFont typeface="Arial" pitchFamily="34" charset="0"/>
              <a:buChar char="•"/>
            </a:pPr>
            <a:r>
              <a:rPr lang="en-US" sz="2000" b="1" dirty="0" smtClean="0">
                <a:solidFill>
                  <a:schemeClr val="bg1"/>
                </a:solidFill>
              </a:rPr>
              <a:t>To the Native Americans, the bison represent a large part of their culture. </a:t>
            </a:r>
          </a:p>
          <a:p>
            <a:endParaRPr lang="en-US" sz="2000" b="1" dirty="0" smtClean="0">
              <a:solidFill>
                <a:schemeClr val="bg1"/>
              </a:solidFill>
            </a:endParaRPr>
          </a:p>
          <a:p>
            <a:pPr>
              <a:buFont typeface="Arial" pitchFamily="34" charset="0"/>
              <a:buChar char="•"/>
            </a:pPr>
            <a:r>
              <a:rPr lang="en-US" sz="2000" b="1" dirty="0" smtClean="0">
                <a:solidFill>
                  <a:schemeClr val="bg1"/>
                </a:solidFill>
              </a:rPr>
              <a:t>Bison and Native Americans share a connection deeper than simply providing food and clothing.</a:t>
            </a:r>
          </a:p>
          <a:p>
            <a:endParaRPr lang="en-US" sz="2000" b="1" dirty="0" smtClean="0">
              <a:solidFill>
                <a:schemeClr val="bg1"/>
              </a:solidFill>
            </a:endParaRPr>
          </a:p>
          <a:p>
            <a:pPr>
              <a:buFont typeface="Arial" pitchFamily="34" charset="0"/>
              <a:buChar char="•"/>
            </a:pPr>
            <a:r>
              <a:rPr lang="en-US" sz="2000" b="1" dirty="0" smtClean="0">
                <a:solidFill>
                  <a:schemeClr val="bg1"/>
                </a:solidFill>
              </a:rPr>
              <a:t>Bison played a large role not only in Native American day to day life, but also in their religious foundations as well.</a:t>
            </a:r>
          </a:p>
          <a:p>
            <a:endParaRPr lang="en-US" sz="2000" b="1" dirty="0" smtClean="0">
              <a:solidFill>
                <a:schemeClr val="bg1"/>
              </a:solidFill>
            </a:endParaRPr>
          </a:p>
          <a:p>
            <a:pPr>
              <a:buFont typeface="Arial" pitchFamily="34" charset="0"/>
              <a:buChar char="•"/>
            </a:pPr>
            <a:r>
              <a:rPr lang="en-US" sz="2000" b="1" dirty="0" smtClean="0">
                <a:solidFill>
                  <a:schemeClr val="bg1"/>
                </a:solidFill>
              </a:rPr>
              <a:t>Without the bison, much of what the Native Americans believed and stood for lost its foundations.</a:t>
            </a:r>
            <a:endParaRPr lang="en-US" sz="2000" b="1" dirty="0">
              <a:solidFill>
                <a:schemeClr val="bg1"/>
              </a:solidFill>
            </a:endParaRPr>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son bones.jpg"/>
          <p:cNvPicPr>
            <a:picLocks noChangeAspect="1"/>
          </p:cNvPicPr>
          <p:nvPr/>
        </p:nvPicPr>
        <p:blipFill>
          <a:blip r:embed="rId2" cstate="print">
            <a:lum bright="-32000"/>
          </a:blip>
          <a:stretch>
            <a:fillRect/>
          </a:stretch>
        </p:blipFill>
        <p:spPr>
          <a:xfrm>
            <a:off x="0" y="-58419"/>
            <a:ext cx="9144000" cy="691642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solidFill>
                  <a:schemeClr val="accent2">
                    <a:lumMod val="40000"/>
                    <a:lumOff val="60000"/>
                  </a:schemeClr>
                </a:solidFill>
              </a:rPr>
              <a:t>After the animals rotted, their bones were collected and shipped back east in large quantities. The crushed bones were used widely as fertilizer</a:t>
            </a:r>
          </a:p>
          <a:p>
            <a:r>
              <a:rPr lang="en-US" dirty="0" smtClean="0">
                <a:solidFill>
                  <a:schemeClr val="accent2">
                    <a:lumMod val="40000"/>
                    <a:lumOff val="60000"/>
                  </a:schemeClr>
                </a:solidFill>
              </a:rPr>
              <a:t>The main reason for the bison's near-demise, much like the actual demise of the passenger pigeon, was commercial hunting.</a:t>
            </a:r>
          </a:p>
          <a:p>
            <a:r>
              <a:rPr lang="en-US" dirty="0" smtClean="0">
                <a:solidFill>
                  <a:schemeClr val="accent2">
                    <a:lumMod val="40000"/>
                    <a:lumOff val="60000"/>
                  </a:schemeClr>
                </a:solidFill>
              </a:rPr>
              <a:t>Professional hunters were happy to oblige both the government and the railroads because bison hides were valuable at the time in making commercial items such as robes and rugs. </a:t>
            </a:r>
          </a:p>
          <a:p>
            <a:endParaRPr lang="en-US" dirty="0" smtClean="0"/>
          </a:p>
          <a:p>
            <a:pPr>
              <a:buNone/>
            </a:pPr>
            <a:endParaRPr lang="en-US" dirty="0"/>
          </a:p>
        </p:txBody>
      </p:sp>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536.JPG"/>
          <p:cNvPicPr>
            <a:picLocks noChangeAspect="1"/>
          </p:cNvPicPr>
          <p:nvPr/>
        </p:nvPicPr>
        <p:blipFill>
          <a:blip r:embed="rId2" cstate="print">
            <a:lum bright="17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railroad industry wanted bison herds culled or eliminated. </a:t>
            </a:r>
          </a:p>
          <a:p>
            <a:r>
              <a:rPr lang="en-US" dirty="0" smtClean="0"/>
              <a:t>Herds of bison on tracks could damage locomotives when the trains failed to stop in time. </a:t>
            </a:r>
          </a:p>
          <a:p>
            <a:r>
              <a:rPr lang="en-US" dirty="0" smtClean="0"/>
              <a:t>Herds often took shelter in the artificial cuts formed by the grade of the track winding though hills and mountains in harsh winter conditions. </a:t>
            </a:r>
          </a:p>
          <a:p>
            <a:r>
              <a:rPr lang="en-US" dirty="0" smtClean="0"/>
              <a:t>As a result, bison herds could delay a train for days.</a:t>
            </a:r>
          </a:p>
          <a:p>
            <a:endParaRPr lang="en-US" dirty="0"/>
          </a:p>
        </p:txBody>
      </p:sp>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0px-Image-American_bison_rests_at_hot_spring_in_yellowstone_national_park_1.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accent6">
                    <a:lumMod val="75000"/>
                  </a:schemeClr>
                </a:solidFill>
              </a:rPr>
              <a:t>Ecological Effects of Bison</a:t>
            </a:r>
            <a:endParaRPr lang="en-US" dirty="0">
              <a:solidFill>
                <a:schemeClr val="accent6">
                  <a:lumMod val="75000"/>
                </a:schemeClr>
              </a:solidFill>
            </a:endParaRPr>
          </a:p>
        </p:txBody>
      </p:sp>
      <p:sp>
        <p:nvSpPr>
          <p:cNvPr id="3" name="Content Placeholder 2"/>
          <p:cNvSpPr>
            <a:spLocks noGrp="1"/>
          </p:cNvSpPr>
          <p:nvPr>
            <p:ph idx="1"/>
          </p:nvPr>
        </p:nvSpPr>
        <p:spPr/>
        <p:txBody>
          <a:bodyPr>
            <a:normAutofit/>
          </a:bodyPr>
          <a:lstStyle/>
          <a:p>
            <a:r>
              <a:rPr lang="en-US" dirty="0" smtClean="0">
                <a:solidFill>
                  <a:schemeClr val="accent4">
                    <a:lumMod val="60000"/>
                    <a:lumOff val="40000"/>
                  </a:schemeClr>
                </a:solidFill>
              </a:rPr>
              <a:t>Bison change </a:t>
            </a:r>
            <a:r>
              <a:rPr lang="en-US" dirty="0">
                <a:solidFill>
                  <a:schemeClr val="accent4">
                    <a:lumMod val="60000"/>
                    <a:lumOff val="40000"/>
                  </a:schemeClr>
                </a:solidFill>
              </a:rPr>
              <a:t>the structure </a:t>
            </a:r>
            <a:r>
              <a:rPr lang="en-US" dirty="0" smtClean="0">
                <a:solidFill>
                  <a:schemeClr val="accent4">
                    <a:lumMod val="60000"/>
                    <a:lumOff val="40000"/>
                  </a:schemeClr>
                </a:solidFill>
              </a:rPr>
              <a:t>and composition </a:t>
            </a:r>
            <a:r>
              <a:rPr lang="en-US" dirty="0">
                <a:solidFill>
                  <a:schemeClr val="accent4">
                    <a:lumMod val="60000"/>
                    <a:lumOff val="40000"/>
                  </a:schemeClr>
                </a:solidFill>
              </a:rPr>
              <a:t>of vegetation</a:t>
            </a:r>
          </a:p>
          <a:p>
            <a:pPr>
              <a:buNone/>
            </a:pPr>
            <a:r>
              <a:rPr lang="en-US" dirty="0">
                <a:solidFill>
                  <a:schemeClr val="accent4">
                    <a:lumMod val="60000"/>
                    <a:lumOff val="40000"/>
                  </a:schemeClr>
                </a:solidFill>
              </a:rPr>
              <a:t>• Bison prefer grasses to </a:t>
            </a:r>
            <a:r>
              <a:rPr lang="en-US" dirty="0" smtClean="0">
                <a:solidFill>
                  <a:schemeClr val="accent4">
                    <a:lumMod val="60000"/>
                    <a:lumOff val="40000"/>
                  </a:schemeClr>
                </a:solidFill>
              </a:rPr>
              <a:t>forbs (small </a:t>
            </a:r>
            <a:r>
              <a:rPr lang="en-US" dirty="0">
                <a:solidFill>
                  <a:schemeClr val="accent4">
                    <a:lumMod val="60000"/>
                    <a:lumOff val="40000"/>
                  </a:schemeClr>
                </a:solidFill>
              </a:rPr>
              <a:t>broad-leaved plants)</a:t>
            </a:r>
          </a:p>
          <a:p>
            <a:pPr>
              <a:buNone/>
            </a:pPr>
            <a:r>
              <a:rPr lang="en-US" dirty="0">
                <a:solidFill>
                  <a:schemeClr val="accent4">
                    <a:lumMod val="60000"/>
                    <a:lumOff val="40000"/>
                  </a:schemeClr>
                </a:solidFill>
              </a:rPr>
              <a:t>• No bison ⇒ grasses dominate</a:t>
            </a:r>
          </a:p>
          <a:p>
            <a:pPr>
              <a:buNone/>
            </a:pPr>
            <a:r>
              <a:rPr lang="en-US" dirty="0">
                <a:solidFill>
                  <a:schemeClr val="accent4">
                    <a:lumMod val="60000"/>
                    <a:lumOff val="40000"/>
                  </a:schemeClr>
                </a:solidFill>
              </a:rPr>
              <a:t>• Bison eat grasses, </a:t>
            </a:r>
            <a:r>
              <a:rPr lang="en-US" dirty="0" smtClean="0">
                <a:solidFill>
                  <a:schemeClr val="accent4">
                    <a:lumMod val="60000"/>
                    <a:lumOff val="40000"/>
                  </a:schemeClr>
                </a:solidFill>
              </a:rPr>
              <a:t>makes space </a:t>
            </a:r>
            <a:r>
              <a:rPr lang="en-US" dirty="0">
                <a:solidFill>
                  <a:schemeClr val="accent4">
                    <a:lumMod val="60000"/>
                    <a:lumOff val="40000"/>
                  </a:schemeClr>
                </a:solidFill>
              </a:rPr>
              <a:t>for forbs.</a:t>
            </a:r>
          </a:p>
          <a:p>
            <a:pPr>
              <a:buNone/>
            </a:pPr>
            <a:r>
              <a:rPr lang="en-US" dirty="0">
                <a:solidFill>
                  <a:schemeClr val="accent4">
                    <a:lumMod val="60000"/>
                    <a:lumOff val="40000"/>
                  </a:schemeClr>
                </a:solidFill>
              </a:rPr>
              <a:t>• Bison urine provides </a:t>
            </a:r>
            <a:r>
              <a:rPr lang="en-US" dirty="0" smtClean="0">
                <a:solidFill>
                  <a:schemeClr val="accent4">
                    <a:lumMod val="60000"/>
                    <a:lumOff val="40000"/>
                  </a:schemeClr>
                </a:solidFill>
              </a:rPr>
              <a:t>nitrogen faster </a:t>
            </a:r>
            <a:r>
              <a:rPr lang="en-US" dirty="0">
                <a:solidFill>
                  <a:schemeClr val="accent4">
                    <a:lumMod val="60000"/>
                    <a:lumOff val="40000"/>
                  </a:schemeClr>
                </a:solidFill>
              </a:rPr>
              <a:t>than decomposing </a:t>
            </a:r>
            <a:r>
              <a:rPr lang="en-US" dirty="0" smtClean="0">
                <a:solidFill>
                  <a:schemeClr val="accent4">
                    <a:lumMod val="60000"/>
                    <a:lumOff val="40000"/>
                  </a:schemeClr>
                </a:solidFill>
              </a:rPr>
              <a:t>leaf litter </a:t>
            </a:r>
            <a:r>
              <a:rPr lang="en-US" dirty="0">
                <a:solidFill>
                  <a:schemeClr val="accent4">
                    <a:lumMod val="60000"/>
                    <a:lumOff val="40000"/>
                  </a:schemeClr>
                </a:solidFill>
              </a:rPr>
              <a:t>⇒ faster plant growth</a:t>
            </a:r>
          </a:p>
        </p:txBody>
      </p:sp>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son grazing.jpg"/>
          <p:cNvPicPr>
            <a:picLocks noChangeAspect="1"/>
          </p:cNvPicPr>
          <p:nvPr/>
        </p:nvPicPr>
        <p:blipFill>
          <a:blip r:embed="rId2" cstate="print"/>
          <a:stretch>
            <a:fillRect/>
          </a:stretch>
        </p:blipFill>
        <p:spPr>
          <a:xfrm>
            <a:off x="0" y="0"/>
            <a:ext cx="9143999" cy="6705600"/>
          </a:xfrm>
          <a:prstGeom prst="rect">
            <a:avLst/>
          </a:prstGeom>
        </p:spPr>
      </p:pic>
      <p:sp>
        <p:nvSpPr>
          <p:cNvPr id="2" name="Title 1"/>
          <p:cNvSpPr>
            <a:spLocks noGrp="1"/>
          </p:cNvSpPr>
          <p:nvPr>
            <p:ph type="title"/>
          </p:nvPr>
        </p:nvSpPr>
        <p:spPr/>
        <p:txBody>
          <a:bodyPr/>
          <a:lstStyle/>
          <a:p>
            <a:r>
              <a:rPr lang="en-US" dirty="0" smtClean="0"/>
              <a:t>Effects of Grazing</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dirty="0" smtClean="0">
                <a:solidFill>
                  <a:schemeClr val="accent6">
                    <a:lumMod val="20000"/>
                    <a:lumOff val="80000"/>
                  </a:schemeClr>
                </a:solidFill>
              </a:rPr>
              <a:t>	One </a:t>
            </a:r>
            <a:r>
              <a:rPr lang="en-US" dirty="0">
                <a:solidFill>
                  <a:schemeClr val="accent6">
                    <a:lumMod val="20000"/>
                    <a:lumOff val="80000"/>
                  </a:schemeClr>
                </a:solidFill>
              </a:rPr>
              <a:t>of bison’s greatest impacts on mixed-grass prairie ecosystems is grazing.  </a:t>
            </a:r>
            <a:endParaRPr lang="en-US" dirty="0" smtClean="0">
              <a:solidFill>
                <a:schemeClr val="accent6">
                  <a:lumMod val="20000"/>
                  <a:lumOff val="80000"/>
                </a:schemeClr>
              </a:solidFill>
            </a:endParaRPr>
          </a:p>
          <a:p>
            <a:pPr>
              <a:buNone/>
            </a:pPr>
            <a:r>
              <a:rPr lang="en-US" dirty="0">
                <a:solidFill>
                  <a:schemeClr val="accent6">
                    <a:lumMod val="20000"/>
                    <a:lumOff val="80000"/>
                  </a:schemeClr>
                </a:solidFill>
              </a:rPr>
              <a:t>	</a:t>
            </a:r>
            <a:r>
              <a:rPr lang="en-US" dirty="0" smtClean="0">
                <a:solidFill>
                  <a:schemeClr val="accent6">
                    <a:lumMod val="20000"/>
                    <a:lumOff val="80000"/>
                  </a:schemeClr>
                </a:solidFill>
              </a:rPr>
              <a:t>Bison </a:t>
            </a:r>
            <a:r>
              <a:rPr lang="en-US" dirty="0">
                <a:solidFill>
                  <a:schemeClr val="accent6">
                    <a:lumMod val="20000"/>
                    <a:lumOff val="80000"/>
                  </a:schemeClr>
                </a:solidFill>
              </a:rPr>
              <a:t>tend to graze in patches, revisiting areas throughout the season and therefore leaving a mosaic of grazed and </a:t>
            </a:r>
            <a:r>
              <a:rPr lang="en-US" dirty="0" err="1">
                <a:solidFill>
                  <a:schemeClr val="accent6">
                    <a:lumMod val="20000"/>
                    <a:lumOff val="80000"/>
                  </a:schemeClr>
                </a:solidFill>
              </a:rPr>
              <a:t>ungrazed</a:t>
            </a:r>
            <a:r>
              <a:rPr lang="en-US" dirty="0">
                <a:solidFill>
                  <a:schemeClr val="accent6">
                    <a:lumMod val="20000"/>
                    <a:lumOff val="80000"/>
                  </a:schemeClr>
                </a:solidFill>
              </a:rPr>
              <a:t> areas.  </a:t>
            </a:r>
            <a:endParaRPr lang="en-US" dirty="0" smtClean="0">
              <a:solidFill>
                <a:schemeClr val="accent6">
                  <a:lumMod val="20000"/>
                  <a:lumOff val="80000"/>
                </a:schemeClr>
              </a:solidFill>
            </a:endParaRPr>
          </a:p>
          <a:p>
            <a:pPr>
              <a:buNone/>
            </a:pPr>
            <a:r>
              <a:rPr lang="en-US" dirty="0">
                <a:solidFill>
                  <a:schemeClr val="accent6">
                    <a:lumMod val="20000"/>
                    <a:lumOff val="80000"/>
                  </a:schemeClr>
                </a:solidFill>
              </a:rPr>
              <a:t>	</a:t>
            </a:r>
            <a:r>
              <a:rPr lang="en-US" dirty="0" smtClean="0">
                <a:solidFill>
                  <a:schemeClr val="accent6">
                    <a:lumMod val="20000"/>
                    <a:lumOff val="80000"/>
                  </a:schemeClr>
                </a:solidFill>
              </a:rPr>
              <a:t>Because </a:t>
            </a:r>
            <a:r>
              <a:rPr lang="en-US" dirty="0">
                <a:solidFill>
                  <a:schemeClr val="accent6">
                    <a:lumMod val="20000"/>
                    <a:lumOff val="80000"/>
                  </a:schemeClr>
                </a:solidFill>
              </a:rPr>
              <a:t>bison selectively graze on dominant grasses while avoiding most forbs and woody species, the resulting patchy distribution of vegetation favors increased plant species diversity by allowing forbs to flourish </a:t>
            </a:r>
            <a:endParaRPr lang="en-US" dirty="0" smtClean="0">
              <a:solidFill>
                <a:schemeClr val="accent6">
                  <a:lumMod val="20000"/>
                  <a:lumOff val="80000"/>
                </a:schemeClr>
              </a:solidFill>
            </a:endParaRPr>
          </a:p>
          <a:p>
            <a:pPr>
              <a:buNone/>
            </a:pPr>
            <a:r>
              <a:rPr lang="en-US" dirty="0">
                <a:solidFill>
                  <a:schemeClr val="accent6">
                    <a:lumMod val="20000"/>
                    <a:lumOff val="80000"/>
                  </a:schemeClr>
                </a:solidFill>
              </a:rPr>
              <a:t>	</a:t>
            </a:r>
            <a:r>
              <a:rPr lang="en-US" dirty="0" smtClean="0">
                <a:solidFill>
                  <a:schemeClr val="accent6">
                    <a:lumMod val="20000"/>
                    <a:lumOff val="80000"/>
                  </a:schemeClr>
                </a:solidFill>
              </a:rPr>
              <a:t>The nature </a:t>
            </a:r>
            <a:r>
              <a:rPr lang="en-US" dirty="0">
                <a:solidFill>
                  <a:schemeClr val="accent6">
                    <a:lumMod val="20000"/>
                    <a:lumOff val="80000"/>
                  </a:schemeClr>
                </a:solidFill>
              </a:rPr>
              <a:t>of bison grazing allows the productivity of grasses to recover while the presence of diverse forbs enhances gas exchange, aboveground biomass, density and plant cover </a:t>
            </a:r>
          </a:p>
          <a:p>
            <a:pPr>
              <a:buNone/>
            </a:pPr>
            <a:r>
              <a:rPr lang="en-US" dirty="0" smtClean="0">
                <a:solidFill>
                  <a:schemeClr val="accent6">
                    <a:lumMod val="20000"/>
                    <a:lumOff val="80000"/>
                  </a:schemeClr>
                </a:solidFill>
              </a:rPr>
              <a:t>	Photosynthesis </a:t>
            </a:r>
            <a:r>
              <a:rPr lang="en-US" dirty="0">
                <a:solidFill>
                  <a:schemeClr val="accent6">
                    <a:lumMod val="20000"/>
                    <a:lumOff val="80000"/>
                  </a:schemeClr>
                </a:solidFill>
              </a:rPr>
              <a:t>rates are also increased by bison grazing patterns due to increased light availability and reduced water </a:t>
            </a:r>
            <a:r>
              <a:rPr lang="en-US" dirty="0" smtClean="0">
                <a:solidFill>
                  <a:schemeClr val="accent6">
                    <a:lumMod val="20000"/>
                    <a:lumOff val="80000"/>
                  </a:schemeClr>
                </a:solidFill>
              </a:rPr>
              <a:t>stress. </a:t>
            </a:r>
          </a:p>
          <a:p>
            <a:pPr>
              <a:buNone/>
            </a:pPr>
            <a:endParaRPr lang="en-US" dirty="0"/>
          </a:p>
        </p:txBody>
      </p:sp>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566.JPG"/>
          <p:cNvPicPr>
            <a:picLocks noChangeAspect="1"/>
          </p:cNvPicPr>
          <p:nvPr/>
        </p:nvPicPr>
        <p:blipFill>
          <a:blip r:embed="rId2" cstate="print">
            <a:lum bright="34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B</a:t>
            </a:r>
            <a:r>
              <a:rPr lang="en-US" dirty="0" smtClean="0"/>
              <a:t>ison </a:t>
            </a:r>
            <a:r>
              <a:rPr lang="en-US" dirty="0"/>
              <a:t>grazing increases animal diversity on the landscape.  </a:t>
            </a:r>
            <a:endParaRPr lang="en-US" dirty="0" smtClean="0"/>
          </a:p>
          <a:p>
            <a:r>
              <a:rPr lang="en-US" dirty="0" smtClean="0"/>
              <a:t>Bison </a:t>
            </a:r>
            <a:r>
              <a:rPr lang="en-US" dirty="0"/>
              <a:t>grazed areas increase the foraging efficiency of prairie dogs which in turn are the main food source of </a:t>
            </a:r>
            <a:r>
              <a:rPr lang="en-US" dirty="0" smtClean="0"/>
              <a:t>ferrets.</a:t>
            </a:r>
          </a:p>
          <a:p>
            <a:r>
              <a:rPr lang="en-US" dirty="0" smtClean="0"/>
              <a:t>Prairie </a:t>
            </a:r>
            <a:r>
              <a:rPr lang="en-US" dirty="0"/>
              <a:t>dogs also provide food for foxes, hawks and eagles and their colonies are home to other small mammals and reptiles. </a:t>
            </a:r>
            <a:endParaRPr lang="en-US" dirty="0" smtClean="0"/>
          </a:p>
          <a:p>
            <a:endParaRPr lang="en-US" dirty="0">
              <a:solidFill>
                <a:schemeClr val="accent4">
                  <a:lumMod val="40000"/>
                  <a:lumOff val="60000"/>
                </a:schemeClr>
              </a:solidFill>
            </a:endParaRPr>
          </a:p>
        </p:txBody>
      </p:sp>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659.JPG"/>
          <p:cNvPicPr>
            <a:picLocks noChangeAspect="1"/>
          </p:cNvPicPr>
          <p:nvPr/>
        </p:nvPicPr>
        <p:blipFill>
          <a:blip r:embed="rId2" cstate="print">
            <a:lum bright="19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a:t>Bison also affect the nutrient cycling in prairie ecosystems.  </a:t>
            </a:r>
            <a:endParaRPr lang="en-US" dirty="0" smtClean="0"/>
          </a:p>
          <a:p>
            <a:r>
              <a:rPr lang="en-US" dirty="0" smtClean="0"/>
              <a:t>Nitrogen </a:t>
            </a:r>
            <a:r>
              <a:rPr lang="en-US" dirty="0"/>
              <a:t>is an essential element for plant productivity that is found in both plant material and soils.  </a:t>
            </a:r>
            <a:endParaRPr lang="en-US" dirty="0" smtClean="0"/>
          </a:p>
          <a:p>
            <a:r>
              <a:rPr lang="en-US" dirty="0" smtClean="0"/>
              <a:t>By </a:t>
            </a:r>
            <a:r>
              <a:rPr lang="en-US" dirty="0"/>
              <a:t>consuming plant biomass, bison then return labile nitrogen to the soils in the form of urine which is more effective than the slower mineralization of nitrogen from plant litter breakdown </a:t>
            </a:r>
            <a:endParaRPr lang="en-US" dirty="0" smtClean="0"/>
          </a:p>
          <a:p>
            <a:r>
              <a:rPr lang="en-US" dirty="0" smtClean="0"/>
              <a:t>At </a:t>
            </a:r>
            <a:r>
              <a:rPr lang="en-US" dirty="0"/>
              <a:t>the same time, grazing increases the amount and quality of plant litter that is returned to the soil as well as the plant uptake of nutrients </a:t>
            </a:r>
          </a:p>
        </p:txBody>
      </p:sp>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elllowstone 9.22.07 130.jpg"/>
          <p:cNvPicPr>
            <a:picLocks noChangeAspect="1"/>
          </p:cNvPicPr>
          <p:nvPr/>
        </p:nvPicPr>
        <p:blipFill>
          <a:blip r:embed="rId2" cstate="print">
            <a:lum bright="12000"/>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i="1" dirty="0"/>
              <a:t> </a:t>
            </a:r>
            <a:r>
              <a:rPr lang="en-US" dirty="0"/>
              <a:t/>
            </a:r>
            <a:br>
              <a:rPr lang="en-US" dirty="0"/>
            </a:br>
            <a:r>
              <a:rPr lang="en-US" b="1" i="1" dirty="0" smtClean="0"/>
              <a:t>Bison Wallows as Microclimates</a:t>
            </a:r>
            <a:r>
              <a:rPr lang="en-US" dirty="0"/>
              <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US" dirty="0"/>
              <a:t>Wallows are a unique ecological feature of prairie ecosystems created by bison.  </a:t>
            </a:r>
            <a:endParaRPr lang="en-US" dirty="0" smtClean="0"/>
          </a:p>
          <a:p>
            <a:r>
              <a:rPr lang="en-US" dirty="0" smtClean="0"/>
              <a:t>By </a:t>
            </a:r>
            <a:r>
              <a:rPr lang="en-US" dirty="0"/>
              <a:t>rolling repeatedly in exposed soil, bison increase soil compaction in certain areas which aids in water retention.  </a:t>
            </a:r>
            <a:endParaRPr lang="en-US" dirty="0" smtClean="0"/>
          </a:p>
          <a:p>
            <a:r>
              <a:rPr lang="en-US" dirty="0" smtClean="0"/>
              <a:t>In </a:t>
            </a:r>
            <a:r>
              <a:rPr lang="en-US" dirty="0"/>
              <a:t>the spring, these wallows produce temporary pools that can support ephemeral wetland species </a:t>
            </a:r>
          </a:p>
          <a:p>
            <a:r>
              <a:rPr lang="en-US" dirty="0" smtClean="0"/>
              <a:t>In </a:t>
            </a:r>
            <a:r>
              <a:rPr lang="en-US" dirty="0"/>
              <a:t>the summer, the wallows support a different vegetation structure and composition that is more drought and fire resistant </a:t>
            </a:r>
          </a:p>
          <a:p>
            <a:r>
              <a:rPr lang="en-US" dirty="0" smtClean="0"/>
              <a:t>The </a:t>
            </a:r>
            <a:r>
              <a:rPr lang="en-US" dirty="0"/>
              <a:t>combined effect of bison wallows is an increase in </a:t>
            </a:r>
            <a:r>
              <a:rPr lang="en-US" dirty="0" smtClean="0"/>
              <a:t> </a:t>
            </a:r>
            <a:r>
              <a:rPr lang="en-US" dirty="0"/>
              <a:t>environmental heterogeneity and local and regional biodiversity </a:t>
            </a:r>
          </a:p>
        </p:txBody>
      </p:sp>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646.JPG"/>
          <p:cNvPicPr>
            <a:picLocks noChangeAspect="1"/>
          </p:cNvPicPr>
          <p:nvPr/>
        </p:nvPicPr>
        <p:blipFill>
          <a:blip r:embed="rId2" cstate="print">
            <a:lum bright="19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Current Bison Issues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Resource allocation – bison versus cattle</a:t>
            </a:r>
          </a:p>
          <a:p>
            <a:r>
              <a:rPr lang="en-US" dirty="0" smtClean="0"/>
              <a:t>The demand for land on the Great Plains for farming and grazing dramatically affected the bison by reducing the carrying capacity</a:t>
            </a:r>
            <a:r>
              <a:rPr lang="en-US" i="1" dirty="0" smtClean="0"/>
              <a:t> of the habitat</a:t>
            </a:r>
          </a:p>
          <a:p>
            <a:r>
              <a:rPr lang="en-US" dirty="0" smtClean="0"/>
              <a:t>Cattlemen historically drove range cattle through the heart of bison country</a:t>
            </a:r>
          </a:p>
          <a:p>
            <a:r>
              <a:rPr lang="en-US" dirty="0" smtClean="0"/>
              <a:t>Settlers moved in and began farming across the plains through the late 1860s. </a:t>
            </a:r>
          </a:p>
          <a:p>
            <a:r>
              <a:rPr lang="en-US" dirty="0" smtClean="0"/>
              <a:t>Not only did cattle directly compete for grass, their presence limited bison movement and the bison’s ability to exploit variations in the habitat (e.g., water sources, grass at different elevations)</a:t>
            </a:r>
          </a:p>
          <a:p>
            <a:r>
              <a:rPr lang="en-US" dirty="0" smtClean="0"/>
              <a:t> thus agriculture reduced the carrying capacity of the land</a:t>
            </a:r>
          </a:p>
          <a:p>
            <a:r>
              <a:rPr lang="en-US" dirty="0" smtClean="0"/>
              <a:t>Even if the bison could have escaped the hunters, they would have had no viable habitat because of competition from farmers and ranchers. </a:t>
            </a:r>
          </a:p>
          <a:p>
            <a:endParaRPr lang="en-US" dirty="0" smtClean="0"/>
          </a:p>
          <a:p>
            <a:endParaRPr lang="en-US" dirty="0" smtClean="0"/>
          </a:p>
          <a:p>
            <a:endParaRPr lang="en-US" dirty="0" smtClean="0"/>
          </a:p>
          <a:p>
            <a:endParaRPr lang="en-US" dirty="0"/>
          </a:p>
        </p:txBody>
      </p:sp>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543.JPG"/>
          <p:cNvPicPr>
            <a:picLocks noChangeAspect="1"/>
          </p:cNvPicPr>
          <p:nvPr/>
        </p:nvPicPr>
        <p:blipFill>
          <a:blip r:embed="rId2" cstate="print">
            <a:lum bright="20000"/>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dirty="0" smtClean="0"/>
              <a:t>Brucellosis in Bison</a:t>
            </a:r>
            <a:endParaRPr lang="en-US" dirty="0"/>
          </a:p>
        </p:txBody>
      </p:sp>
      <p:sp>
        <p:nvSpPr>
          <p:cNvPr id="3" name="Content Placeholder 2"/>
          <p:cNvSpPr>
            <a:spLocks noGrp="1"/>
          </p:cNvSpPr>
          <p:nvPr>
            <p:ph idx="1"/>
          </p:nvPr>
        </p:nvSpPr>
        <p:spPr/>
        <p:txBody>
          <a:bodyPr>
            <a:normAutofit fontScale="92500"/>
          </a:bodyPr>
          <a:lstStyle/>
          <a:p>
            <a:r>
              <a:rPr lang="en-US" dirty="0" smtClean="0"/>
              <a:t>Brucellosis has caused severe losses to farmers in the United States over the last century. </a:t>
            </a:r>
          </a:p>
          <a:p>
            <a:r>
              <a:rPr lang="en-US" dirty="0" smtClean="0"/>
              <a:t>It has cost the Federal Government, the States, and the livestock industry billions of dollars in direct losses as well as the cost of efforts to eliminate the disease.</a:t>
            </a:r>
          </a:p>
          <a:p>
            <a:r>
              <a:rPr lang="en-US" dirty="0" smtClean="0"/>
              <a:t>Brucellosis causes abortions, infertility, and lowered milk production in cattle and bison and is transmissible to humans as undulant fever.</a:t>
            </a:r>
          </a:p>
          <a:p>
            <a:endParaRPr lang="en-US" dirty="0"/>
          </a:p>
        </p:txBody>
      </p:sp>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elllowstone 9.17.07afternoon 135.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solidFill>
                  <a:schemeClr val="tx2">
                    <a:lumMod val="20000"/>
                    <a:lumOff val="80000"/>
                  </a:schemeClr>
                </a:solidFill>
              </a:rPr>
              <a:t>The only known focus of </a:t>
            </a:r>
            <a:r>
              <a:rPr lang="en-US" u="sng" dirty="0" err="1" smtClean="0">
                <a:solidFill>
                  <a:schemeClr val="tx2">
                    <a:lumMod val="20000"/>
                    <a:lumOff val="80000"/>
                  </a:schemeClr>
                </a:solidFill>
              </a:rPr>
              <a:t>Brucella</a:t>
            </a:r>
            <a:r>
              <a:rPr lang="en-US" u="sng" dirty="0" smtClean="0">
                <a:solidFill>
                  <a:schemeClr val="tx2">
                    <a:lumMod val="20000"/>
                    <a:lumOff val="80000"/>
                  </a:schemeClr>
                </a:solidFill>
              </a:rPr>
              <a:t> </a:t>
            </a:r>
            <a:r>
              <a:rPr lang="en-US" u="sng" dirty="0" err="1" smtClean="0">
                <a:solidFill>
                  <a:schemeClr val="tx2">
                    <a:lumMod val="20000"/>
                    <a:lumOff val="80000"/>
                  </a:schemeClr>
                </a:solidFill>
              </a:rPr>
              <a:t>abortus</a:t>
            </a:r>
            <a:r>
              <a:rPr lang="en-US" u="sng" dirty="0" smtClean="0">
                <a:solidFill>
                  <a:schemeClr val="tx2">
                    <a:lumMod val="20000"/>
                    <a:lumOff val="80000"/>
                  </a:schemeClr>
                </a:solidFill>
              </a:rPr>
              <a:t> </a:t>
            </a:r>
            <a:r>
              <a:rPr lang="en-US" dirty="0" smtClean="0">
                <a:solidFill>
                  <a:schemeClr val="tx2">
                    <a:lumMod val="20000"/>
                    <a:lumOff val="80000"/>
                  </a:schemeClr>
                </a:solidFill>
              </a:rPr>
              <a:t>infection left in the nation is in bison and elk in the Greater Yellowstone Area</a:t>
            </a:r>
          </a:p>
          <a:p>
            <a:r>
              <a:rPr lang="en-US" dirty="0" smtClean="0">
                <a:solidFill>
                  <a:schemeClr val="tx2">
                    <a:lumMod val="20000"/>
                    <a:lumOff val="80000"/>
                  </a:schemeClr>
                </a:solidFill>
              </a:rPr>
              <a:t>More than 50 percent of the bison in YNP test positive for brucellosis. A positive test indicates that animals have been exposed and are most likely infected. </a:t>
            </a:r>
          </a:p>
          <a:p>
            <a:r>
              <a:rPr lang="en-US" dirty="0" smtClean="0">
                <a:solidFill>
                  <a:schemeClr val="tx2">
                    <a:lumMod val="20000"/>
                    <a:lumOff val="80000"/>
                  </a:schemeClr>
                </a:solidFill>
              </a:rPr>
              <a:t>The concern is that when these bison leave YNP, they may transmit brucellosis to cattle in the surrounding States.</a:t>
            </a:r>
          </a:p>
          <a:p>
            <a:endParaRPr lang="en-US" dirty="0" smtClean="0"/>
          </a:p>
          <a:p>
            <a:endParaRPr lang="en-US" dirty="0"/>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3050"/>
            <a:ext cx="3236913" cy="1162050"/>
          </a:xfrm>
        </p:spPr>
        <p:txBody>
          <a:bodyPr>
            <a:normAutofit fontScale="90000"/>
          </a:bodyPr>
          <a:lstStyle/>
          <a:p>
            <a:pPr algn="ctr"/>
            <a:r>
              <a:rPr lang="en-US" sz="4000" dirty="0" smtClean="0">
                <a:solidFill>
                  <a:schemeClr val="accent6">
                    <a:lumMod val="50000"/>
                  </a:schemeClr>
                </a:solidFill>
              </a:rPr>
              <a:t>What is a bison?  </a:t>
            </a:r>
            <a:endParaRPr lang="en-US" sz="4000" dirty="0">
              <a:solidFill>
                <a:schemeClr val="accent6">
                  <a:lumMod val="50000"/>
                </a:schemeClr>
              </a:solidFill>
            </a:endParaRPr>
          </a:p>
        </p:txBody>
      </p:sp>
      <p:sp>
        <p:nvSpPr>
          <p:cNvPr id="3" name="Content Placeholder 2"/>
          <p:cNvSpPr>
            <a:spLocks noGrp="1"/>
          </p:cNvSpPr>
          <p:nvPr>
            <p:ph idx="1"/>
          </p:nvPr>
        </p:nvSpPr>
        <p:spPr/>
        <p:txBody>
          <a:bodyPr>
            <a:noAutofit/>
          </a:bodyPr>
          <a:lstStyle/>
          <a:p>
            <a:r>
              <a:rPr lang="en-US" sz="1800" b="1" dirty="0" smtClean="0">
                <a:solidFill>
                  <a:schemeClr val="accent6">
                    <a:lumMod val="50000"/>
                  </a:schemeClr>
                </a:solidFill>
              </a:rPr>
              <a:t>Bison is the genetically pure species commonly known as the American Buffalo.</a:t>
            </a:r>
            <a:endParaRPr lang="en-US" sz="1800" b="1" dirty="0">
              <a:solidFill>
                <a:schemeClr val="accent6">
                  <a:lumMod val="50000"/>
                </a:schemeClr>
              </a:solidFill>
            </a:endParaRPr>
          </a:p>
          <a:p>
            <a:r>
              <a:rPr lang="en-US" sz="1800" b="1" dirty="0" smtClean="0">
                <a:solidFill>
                  <a:schemeClr val="accent6">
                    <a:lumMod val="50000"/>
                  </a:schemeClr>
                </a:solidFill>
              </a:rPr>
              <a:t>There is a difference between Bison and Yellowstone Bison.</a:t>
            </a:r>
          </a:p>
          <a:p>
            <a:pPr lvl="1"/>
            <a:r>
              <a:rPr lang="en-US" sz="1800" b="1" dirty="0" smtClean="0">
                <a:solidFill>
                  <a:schemeClr val="accent6">
                    <a:lumMod val="50000"/>
                  </a:schemeClr>
                </a:solidFill>
              </a:rPr>
              <a:t>Bison outside of Yellowstone have been cross-bred with cattle at some point.</a:t>
            </a:r>
          </a:p>
          <a:p>
            <a:pPr lvl="1"/>
            <a:r>
              <a:rPr lang="en-US" sz="1800" b="1" dirty="0" smtClean="0">
                <a:solidFill>
                  <a:schemeClr val="accent6">
                    <a:lumMod val="50000"/>
                  </a:schemeClr>
                </a:solidFill>
              </a:rPr>
              <a:t>Yellowstone bison are genetically pure and are direct descendents of the animals that roamed the earth hundreds of years ago.</a:t>
            </a:r>
          </a:p>
          <a:p>
            <a:pPr lvl="1"/>
            <a:r>
              <a:rPr lang="en-US" sz="1800" b="1" dirty="0" smtClean="0">
                <a:solidFill>
                  <a:schemeClr val="accent6">
                    <a:lumMod val="50000"/>
                  </a:schemeClr>
                </a:solidFill>
              </a:rPr>
              <a:t>Yellowstone bison are not only genetically pure, but they are also wild and have never been domesticated.</a:t>
            </a:r>
          </a:p>
          <a:p>
            <a:r>
              <a:rPr lang="en-US" sz="1800" b="1" dirty="0" smtClean="0">
                <a:solidFill>
                  <a:schemeClr val="accent6">
                    <a:lumMod val="50000"/>
                  </a:schemeClr>
                </a:solidFill>
              </a:rPr>
              <a:t>The scientific name for Bison is Bison </a:t>
            </a:r>
            <a:r>
              <a:rPr lang="en-US" sz="1800" b="1" dirty="0" err="1" smtClean="0">
                <a:solidFill>
                  <a:schemeClr val="accent6">
                    <a:lumMod val="50000"/>
                  </a:schemeClr>
                </a:solidFill>
              </a:rPr>
              <a:t>Bison</a:t>
            </a:r>
            <a:r>
              <a:rPr lang="en-US" sz="1800" b="1" dirty="0" smtClean="0">
                <a:solidFill>
                  <a:schemeClr val="accent6">
                    <a:lumMod val="50000"/>
                  </a:schemeClr>
                </a:solidFill>
              </a:rPr>
              <a:t>.</a:t>
            </a:r>
          </a:p>
          <a:p>
            <a:r>
              <a:rPr lang="en-US" sz="1800" b="1" dirty="0" smtClean="0">
                <a:solidFill>
                  <a:schemeClr val="accent6">
                    <a:lumMod val="50000"/>
                  </a:schemeClr>
                </a:solidFill>
              </a:rPr>
              <a:t>Bison are large, wild animals.  Bull Bison generally weigh around 2,000 lbs and a cow bison weighs around half of that. </a:t>
            </a:r>
          </a:p>
          <a:p>
            <a:r>
              <a:rPr lang="en-US" sz="1800" b="1" dirty="0" smtClean="0">
                <a:solidFill>
                  <a:schemeClr val="accent6">
                    <a:lumMod val="50000"/>
                  </a:schemeClr>
                </a:solidFill>
              </a:rPr>
              <a:t>While Bison seem docile and slow moving, they are wild creatures who can move pretty fast and fight pretty hard.</a:t>
            </a:r>
          </a:p>
          <a:p>
            <a:endParaRPr lang="en-US" sz="2000" b="1" dirty="0" smtClean="0">
              <a:solidFill>
                <a:schemeClr val="accent6">
                  <a:lumMod val="50000"/>
                </a:schemeClr>
              </a:solidFill>
            </a:endParaRPr>
          </a:p>
          <a:p>
            <a:pPr lvl="1"/>
            <a:endParaRPr lang="en-US" sz="1400" b="1" dirty="0" smtClean="0">
              <a:solidFill>
                <a:schemeClr val="accent6">
                  <a:lumMod val="50000"/>
                </a:schemeClr>
              </a:solidFill>
            </a:endParaRPr>
          </a:p>
          <a:p>
            <a:pPr lvl="1">
              <a:buNone/>
            </a:pPr>
            <a:r>
              <a:rPr lang="en-US" sz="1400" b="1" dirty="0" smtClean="0">
                <a:solidFill>
                  <a:schemeClr val="accent6">
                    <a:lumMod val="50000"/>
                  </a:schemeClr>
                </a:solidFill>
              </a:rPr>
              <a:t>Information: “Bison Facts”</a:t>
            </a:r>
          </a:p>
          <a:p>
            <a:pPr lvl="1">
              <a:buNone/>
            </a:pPr>
            <a:endParaRPr lang="en-US" sz="2000" dirty="0" smtClean="0"/>
          </a:p>
          <a:p>
            <a:pPr lvl="1">
              <a:buNone/>
            </a:pPr>
            <a:endParaRPr lang="en-US" sz="2000" dirty="0"/>
          </a:p>
        </p:txBody>
      </p:sp>
      <p:sp>
        <p:nvSpPr>
          <p:cNvPr id="6" name="Text Placeholder 5"/>
          <p:cNvSpPr>
            <a:spLocks noGrp="1"/>
          </p:cNvSpPr>
          <p:nvPr>
            <p:ph type="body" sz="half" idx="2"/>
          </p:nvPr>
        </p:nvSpPr>
        <p:spPr/>
        <p:txBody>
          <a:bodyPr/>
          <a:lstStyle/>
          <a:p>
            <a:endParaRPr lang="en-US" dirty="0"/>
          </a:p>
        </p:txBody>
      </p:sp>
      <p:pic>
        <p:nvPicPr>
          <p:cNvPr id="7" name="Picture 6" descr="167.JPG"/>
          <p:cNvPicPr>
            <a:picLocks noChangeAspect="1"/>
          </p:cNvPicPr>
          <p:nvPr/>
        </p:nvPicPr>
        <p:blipFill>
          <a:blip r:embed="rId3" cstate="print"/>
          <a:stretch>
            <a:fillRect/>
          </a:stretch>
        </p:blipFill>
        <p:spPr>
          <a:xfrm>
            <a:off x="152400" y="2362200"/>
            <a:ext cx="3352800" cy="2514600"/>
          </a:xfrm>
          <a:prstGeom prst="rect">
            <a:avLst/>
          </a:prstGeom>
        </p:spPr>
      </p:pic>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elllowstone 9.18.07 166.jpg"/>
          <p:cNvPicPr>
            <a:picLocks noChangeAspect="1"/>
          </p:cNvPicPr>
          <p:nvPr/>
        </p:nvPicPr>
        <p:blipFill>
          <a:blip r:embed="rId2" cstate="print">
            <a:lum bright="24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In 1990, researchers at Texas A&amp;M demonstrated that bison infected with </a:t>
            </a:r>
            <a:r>
              <a:rPr lang="en-US" u="sng" dirty="0" err="1" smtClean="0"/>
              <a:t>Brucella</a:t>
            </a:r>
            <a:r>
              <a:rPr lang="en-US" u="sng" dirty="0" smtClean="0"/>
              <a:t> </a:t>
            </a:r>
            <a:r>
              <a:rPr lang="en-US" u="sng" dirty="0" err="1" smtClean="0"/>
              <a:t>abortus</a:t>
            </a:r>
            <a:r>
              <a:rPr lang="en-US" u="sng" dirty="0" smtClean="0"/>
              <a:t> </a:t>
            </a:r>
            <a:r>
              <a:rPr lang="en-US" dirty="0" smtClean="0"/>
              <a:t>could spread the disease to cattle through contact</a:t>
            </a:r>
            <a:r>
              <a:rPr lang="en-US" b="1" dirty="0" smtClean="0"/>
              <a:t> </a:t>
            </a:r>
            <a:r>
              <a:rPr lang="en-US" b="1" i="1" dirty="0" smtClean="0"/>
              <a:t>under controlled conditions</a:t>
            </a:r>
          </a:p>
          <a:p>
            <a:r>
              <a:rPr lang="en-US" dirty="0" smtClean="0"/>
              <a:t>In order to document this, a researcher would need to be present when the transmission occurred and collect samples for tissue culturing. </a:t>
            </a:r>
          </a:p>
          <a:p>
            <a:r>
              <a:rPr lang="en-US" dirty="0" smtClean="0"/>
              <a:t>Also, the animals would have to have been previously tested before the transmission had occurred to verify that the event was caused by the bacterial transmission at the observed time.</a:t>
            </a:r>
          </a:p>
          <a:p>
            <a:endParaRPr lang="en-US" b="1" i="1" dirty="0"/>
          </a:p>
        </p:txBody>
      </p:sp>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a:t>
            </a:r>
            <a:r>
              <a:rPr lang="en-US" u="sng" dirty="0" err="1" smtClean="0"/>
              <a:t>Brucella</a:t>
            </a:r>
            <a:r>
              <a:rPr lang="en-US" u="sng" dirty="0" smtClean="0"/>
              <a:t> </a:t>
            </a:r>
            <a:r>
              <a:rPr lang="en-US" u="sng" dirty="0" err="1" smtClean="0"/>
              <a:t>abortus</a:t>
            </a:r>
            <a:r>
              <a:rPr lang="en-US" u="sng" dirty="0" smtClean="0"/>
              <a:t> </a:t>
            </a:r>
            <a:r>
              <a:rPr lang="en-US" dirty="0" smtClean="0"/>
              <a:t>bacterium is spread through direct contact with birthing fluids and contaminated soil and vegetation during calving </a:t>
            </a:r>
          </a:p>
          <a:p>
            <a:r>
              <a:rPr lang="en-US" dirty="0" smtClean="0"/>
              <a:t> Bison are considered a threat because of brucellosis, a disease originally given to bison by the infected cattle of settlers brought to America from Europe</a:t>
            </a:r>
          </a:p>
          <a:p>
            <a:endParaRPr lang="en-US" dirty="0"/>
          </a:p>
        </p:txBody>
      </p:sp>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elllowstone 9.16.07 192.jpg"/>
          <p:cNvPicPr>
            <a:picLocks noChangeAspect="1"/>
          </p:cNvPicPr>
          <p:nvPr/>
        </p:nvPicPr>
        <p:blipFill>
          <a:blip r:embed="rId2" cstate="print"/>
          <a:stretch>
            <a:fillRect/>
          </a:stretch>
        </p:blipFill>
        <p:spPr>
          <a:xfrm>
            <a:off x="1" y="0"/>
            <a:ext cx="9144000" cy="6858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solidFill>
                  <a:schemeClr val="tx2">
                    <a:lumMod val="20000"/>
                    <a:lumOff val="80000"/>
                  </a:schemeClr>
                </a:solidFill>
              </a:rPr>
              <a:t>No documented cases of wild bison spreading the disease to cattle exist thus far, but those whose livelihoods are directly affected are reluctant to take unnecessary risks</a:t>
            </a:r>
          </a:p>
          <a:p>
            <a:r>
              <a:rPr lang="en-US" dirty="0" smtClean="0">
                <a:solidFill>
                  <a:schemeClr val="tx2">
                    <a:lumMod val="20000"/>
                    <a:lumOff val="80000"/>
                  </a:schemeClr>
                </a:solidFill>
              </a:rPr>
              <a:t>In cases where cattle have tested positive, the serology has pointed to elk as the carrier</a:t>
            </a:r>
          </a:p>
          <a:p>
            <a:r>
              <a:rPr lang="en-US" dirty="0" smtClean="0">
                <a:solidFill>
                  <a:schemeClr val="tx2">
                    <a:lumMod val="20000"/>
                    <a:lumOff val="80000"/>
                  </a:schemeClr>
                </a:solidFill>
              </a:rPr>
              <a:t>In 2000, the federal government and Montana state agencies created a plan to slaughter bison as they leave Yellowstone National Park in search of food. The agreement is meant to prevent the spread of brucellosis</a:t>
            </a:r>
          </a:p>
          <a:p>
            <a:r>
              <a:rPr lang="en-US" dirty="0" smtClean="0">
                <a:solidFill>
                  <a:schemeClr val="tx2">
                    <a:lumMod val="20000"/>
                    <a:lumOff val="80000"/>
                  </a:schemeClr>
                </a:solidFill>
              </a:rPr>
              <a:t>Since the agreement was signed, more than 3,200 bison have been killed</a:t>
            </a:r>
          </a:p>
          <a:p>
            <a:endParaRPr lang="en-US" dirty="0"/>
          </a:p>
        </p:txBody>
      </p:sp>
    </p:spTree>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elllowstone 9.22.07 150.jpg"/>
          <p:cNvPicPr>
            <a:picLocks noChangeAspect="1"/>
          </p:cNvPicPr>
          <p:nvPr/>
        </p:nvPicPr>
        <p:blipFill>
          <a:blip r:embed="rId2" cstate="print">
            <a:lum bright="30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Brucellosis vaccine is about 65 percent effective in preventing infection in cattle and bison under field exposure.</a:t>
            </a:r>
          </a:p>
          <a:p>
            <a:r>
              <a:rPr lang="en-US" dirty="0" smtClean="0"/>
              <a:t>The current vaccine can cause an animal to produce antibodies to brucellosis blood tests and, therefore, produce false-positive results when tested causing the animals to be slaughtered</a:t>
            </a:r>
          </a:p>
          <a:p>
            <a:r>
              <a:rPr lang="en-US" dirty="0" smtClean="0"/>
              <a:t>The US Government has committed in excess of $3 million toward research on the brucellosis problem in the GYA.</a:t>
            </a:r>
          </a:p>
          <a:p>
            <a:r>
              <a:rPr lang="en-US" dirty="0" smtClean="0"/>
              <a:t>The vaccination program could take up to 30 years to succeed.</a:t>
            </a:r>
            <a:endParaRPr lang="en-US" dirty="0"/>
          </a:p>
        </p:txBody>
      </p:sp>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lum bright="28000"/>
          </a:blip>
          <a:srcRect/>
          <a:stretch>
            <a:fillRect/>
          </a:stretch>
        </p:blipFill>
        <p:spPr bwMode="auto">
          <a:xfrm>
            <a:off x="1" y="0"/>
            <a:ext cx="9220320" cy="6885363"/>
          </a:xfrm>
          <a:prstGeom prst="rect">
            <a:avLst/>
          </a:prstGeom>
          <a:noFill/>
          <a:ln w="9525">
            <a:noFill/>
            <a:round/>
            <a:headEnd/>
            <a:tailEnd/>
          </a:ln>
          <a:effectLst/>
        </p:spPr>
      </p:pic>
      <p:sp>
        <p:nvSpPr>
          <p:cNvPr id="2" name="Title 1"/>
          <p:cNvSpPr>
            <a:spLocks noGrp="1"/>
          </p:cNvSpPr>
          <p:nvPr>
            <p:ph type="title"/>
          </p:nvPr>
        </p:nvSpPr>
        <p:spPr/>
        <p:txBody>
          <a:bodyPr/>
          <a:lstStyle/>
          <a:p>
            <a:r>
              <a:rPr lang="en-US" dirty="0" smtClean="0"/>
              <a:t>Commons</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Common property is an economic term that describes property that is owned by everyone and thus no one.</a:t>
            </a:r>
          </a:p>
          <a:p>
            <a:r>
              <a:rPr lang="en-US" dirty="0" smtClean="0"/>
              <a:t>Since wild bison are a common property, who gets to decide their fate?</a:t>
            </a:r>
            <a:endParaRPr lang="en-US" dirty="0"/>
          </a:p>
        </p:txBody>
      </p:sp>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lum bright="35000"/>
          </a:blip>
          <a:srcRect/>
          <a:stretch>
            <a:fillRect/>
          </a:stretch>
        </p:blipFill>
        <p:spPr bwMode="auto">
          <a:xfrm>
            <a:off x="1" y="0"/>
            <a:ext cx="9220320" cy="6885363"/>
          </a:xfrm>
          <a:prstGeom prst="rect">
            <a:avLst/>
          </a:prstGeom>
          <a:noFill/>
          <a:ln w="9525">
            <a:noFill/>
            <a:round/>
            <a:headEnd/>
            <a:tailEnd/>
          </a:ln>
          <a:effectLst/>
        </p:spPr>
      </p:pic>
      <p:sp>
        <p:nvSpPr>
          <p:cNvPr id="3075" name="Rectangle 3"/>
          <p:cNvSpPr>
            <a:spLocks noGrp="1" noChangeArrowheads="1"/>
          </p:cNvSpPr>
          <p:nvPr>
            <p:ph type="title"/>
          </p:nvPr>
        </p:nvSpPr>
        <p:spPr>
          <a:xfrm>
            <a:off x="456481" y="313953"/>
            <a:ext cx="8228160" cy="1062832"/>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Cattle Ranchers</a:t>
            </a:r>
          </a:p>
        </p:txBody>
      </p:sp>
      <p:sp>
        <p:nvSpPr>
          <p:cNvPr id="3076" name="Rectangle 4"/>
          <p:cNvSpPr>
            <a:spLocks noGrp="1" noChangeArrowheads="1"/>
          </p:cNvSpPr>
          <p:nvPr>
            <p:ph type="body" idx="1"/>
          </p:nvPr>
        </p:nvSpPr>
        <p:spPr>
          <a:xfrm>
            <a:off x="456481" y="1604329"/>
            <a:ext cx="8228160" cy="5069332"/>
          </a:xfrm>
          <a:ln/>
        </p:spPr>
        <p:txBody>
          <a:bodyPr>
            <a:normAutofit lnSpcReduction="10000"/>
          </a:bodyPr>
          <a:lstStyle/>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States need “brucellosis class-free” status in order that they can export livestock without restrictions</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Brucellosis infections in two herds within the state downgrades class status</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When one cow in infected the entire herd is quarantined and usually slaughtered</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Brucellosis costs cattle ranchers money</a:t>
            </a:r>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dirty="0"/>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390246" indent="-293764">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300" dirty="0"/>
              <a:t>Picture from http://www.sylvandale.com/activities/horses_and_cattle/horses_cattle_work.html</a:t>
            </a:r>
          </a:p>
        </p:txBody>
      </p:sp>
    </p:spTree>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lum bright="36000"/>
          </a:blip>
          <a:srcRect/>
          <a:stretch>
            <a:fillRect/>
          </a:stretch>
        </p:blipFill>
        <p:spPr bwMode="auto">
          <a:xfrm>
            <a:off x="1" y="0"/>
            <a:ext cx="9220320" cy="6885363"/>
          </a:xfrm>
          <a:prstGeom prst="rect">
            <a:avLst/>
          </a:prstGeom>
          <a:noFill/>
          <a:ln w="9525">
            <a:noFill/>
            <a:round/>
            <a:headEnd/>
            <a:tailEnd/>
          </a:ln>
          <a:effectLst/>
        </p:spPr>
      </p:pic>
      <p:sp>
        <p:nvSpPr>
          <p:cNvPr id="4099" name="Rectangle 3"/>
          <p:cNvSpPr>
            <a:spLocks noGrp="1" noChangeArrowheads="1"/>
          </p:cNvSpPr>
          <p:nvPr>
            <p:ph type="title"/>
          </p:nvPr>
        </p:nvSpPr>
        <p:spPr>
          <a:xfrm>
            <a:off x="456481" y="313953"/>
            <a:ext cx="8228160" cy="1062832"/>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Cattle Ranchers</a:t>
            </a:r>
          </a:p>
        </p:txBody>
      </p:sp>
      <p:sp>
        <p:nvSpPr>
          <p:cNvPr id="4100" name="Rectangle 4"/>
          <p:cNvSpPr>
            <a:spLocks noGrp="1" noChangeArrowheads="1"/>
          </p:cNvSpPr>
          <p:nvPr>
            <p:ph type="body" idx="1"/>
          </p:nvPr>
        </p:nvSpPr>
        <p:spPr>
          <a:xfrm>
            <a:off x="456481" y="1604329"/>
            <a:ext cx="8228160" cy="4837468"/>
          </a:xfrm>
          <a:ln/>
        </p:spPr>
        <p:txBody>
          <a:bodyPr>
            <a:normAutofit fontScale="92500"/>
          </a:bodyPr>
          <a:lstStyle/>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Ranchers vaccinate cattle, but the vaccine is only 65% effective</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Wyoming, Idaho, and Montana have all lost and regained brucellosis-free status in recent years</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Historically cattle have been allowed to graze in National Forest land that is now wanted for bison</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Current plan focuses on separation</a:t>
            </a:r>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390246" indent="-293764">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300" dirty="0"/>
              <a:t>Picture from http://www.sylvandale.com/activities/horses_and_cattle/horses_cattle_work.html</a:t>
            </a:r>
          </a:p>
        </p:txBody>
      </p:sp>
    </p:spTree>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lum bright="32000"/>
          </a:blip>
          <a:srcRect/>
          <a:stretch>
            <a:fillRect/>
          </a:stretch>
        </p:blipFill>
        <p:spPr bwMode="auto">
          <a:xfrm>
            <a:off x="1" y="0"/>
            <a:ext cx="9220320" cy="6885363"/>
          </a:xfrm>
          <a:prstGeom prst="rect">
            <a:avLst/>
          </a:prstGeom>
          <a:noFill/>
          <a:ln w="9525">
            <a:noFill/>
            <a:round/>
            <a:headEnd/>
            <a:tailEnd/>
          </a:ln>
          <a:effectLst/>
        </p:spPr>
      </p:pic>
      <p:sp>
        <p:nvSpPr>
          <p:cNvPr id="5123" name="Rectangle 3"/>
          <p:cNvSpPr>
            <a:spLocks noGrp="1" noChangeArrowheads="1"/>
          </p:cNvSpPr>
          <p:nvPr>
            <p:ph type="title"/>
          </p:nvPr>
        </p:nvSpPr>
        <p:spPr>
          <a:xfrm>
            <a:off x="456481" y="313953"/>
            <a:ext cx="8228160" cy="1062832"/>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Cattle Ranchers</a:t>
            </a:r>
          </a:p>
        </p:txBody>
      </p:sp>
      <p:sp>
        <p:nvSpPr>
          <p:cNvPr id="5124" name="Rectangle 4"/>
          <p:cNvSpPr>
            <a:spLocks noGrp="1" noChangeArrowheads="1"/>
          </p:cNvSpPr>
          <p:nvPr>
            <p:ph type="body" idx="1"/>
          </p:nvPr>
        </p:nvSpPr>
        <p:spPr>
          <a:xfrm>
            <a:off x="456481" y="1604328"/>
            <a:ext cx="8228160" cy="5232070"/>
          </a:xfrm>
          <a:ln/>
        </p:spPr>
        <p:txBody>
          <a:bodyPr/>
          <a:lstStyle/>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Fear</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Disease</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Loss of money and herds</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Loss of grazing land</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Damage to fences and private building</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Want</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Bison off of park land hazed back in or killed</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Brucellosis vaccine in bison population</a:t>
            </a:r>
          </a:p>
          <a:p>
            <a:pPr marL="781932" lvl="1" indent="-292325">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781932" lvl="1" indent="-292325">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781932" lvl="1" indent="-292325">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781932" lvl="1" indent="-292325">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p:txBody>
      </p:sp>
      <p:sp>
        <p:nvSpPr>
          <p:cNvPr id="5125" name="Text Box 5"/>
          <p:cNvSpPr txBox="1">
            <a:spLocks noChangeArrowheads="1"/>
          </p:cNvSpPr>
          <p:nvPr/>
        </p:nvSpPr>
        <p:spPr bwMode="auto">
          <a:xfrm>
            <a:off x="852480" y="6430276"/>
            <a:ext cx="6819840" cy="205941"/>
          </a:xfrm>
          <a:prstGeom prst="rect">
            <a:avLst/>
          </a:prstGeom>
          <a:noFill/>
          <a:ln w="9525">
            <a:noFill/>
            <a:round/>
            <a:headEnd/>
            <a:tailEnd/>
          </a:ln>
          <a:effectLst/>
        </p:spPr>
        <p:txBody>
          <a:bodyPr lIns="0" tIns="25471" rIns="0" bIns="0"/>
          <a:lstStyle/>
          <a:p>
            <a:pPr>
              <a:spcAft>
                <a:spcPts val="1293"/>
              </a:spcAft>
              <a:tabLst>
                <a:tab pos="0" algn="l"/>
                <a:tab pos="102242" algn="l"/>
                <a:tab pos="516968" algn="l"/>
                <a:tab pos="931694" algn="l"/>
                <a:tab pos="1346420" algn="l"/>
                <a:tab pos="1761146" algn="l"/>
                <a:tab pos="2175873" algn="l"/>
                <a:tab pos="2590599" algn="l"/>
                <a:tab pos="3005325" algn="l"/>
                <a:tab pos="3420051" algn="l"/>
                <a:tab pos="3834777" algn="l"/>
                <a:tab pos="4249503" algn="l"/>
                <a:tab pos="4664229" algn="l"/>
                <a:tab pos="5078955" algn="l"/>
                <a:tab pos="5493682" algn="l"/>
                <a:tab pos="5908408" algn="l"/>
                <a:tab pos="6323134" algn="l"/>
                <a:tab pos="6737860" algn="l"/>
                <a:tab pos="7152586" algn="l"/>
                <a:tab pos="7567312" algn="l"/>
                <a:tab pos="7982038" algn="l"/>
              </a:tabLst>
            </a:pPr>
            <a:r>
              <a:rPr lang="en-US" sz="1300" dirty="0">
                <a:solidFill>
                  <a:srgbClr val="000000"/>
                </a:solidFill>
              </a:rPr>
              <a:t>Picture from http://www.sylvandale.com/activities/horses_and_cattle/horses_cattle_work.html</a:t>
            </a:r>
          </a:p>
        </p:txBody>
      </p:sp>
    </p:spTree>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lum bright="19000"/>
          </a:blip>
          <a:srcRect/>
          <a:stretch>
            <a:fillRect/>
          </a:stretch>
        </p:blipFill>
        <p:spPr bwMode="auto">
          <a:xfrm>
            <a:off x="1" y="0"/>
            <a:ext cx="9220320" cy="6885363"/>
          </a:xfrm>
          <a:prstGeom prst="rect">
            <a:avLst/>
          </a:prstGeom>
          <a:noFill/>
          <a:ln w="9525">
            <a:noFill/>
            <a:round/>
            <a:headEnd/>
            <a:tailEnd/>
          </a:ln>
          <a:effectLst/>
        </p:spPr>
      </p:pic>
      <p:sp>
        <p:nvSpPr>
          <p:cNvPr id="6147" name="Rectangle 3"/>
          <p:cNvSpPr>
            <a:spLocks noGrp="1" noChangeArrowheads="1"/>
          </p:cNvSpPr>
          <p:nvPr>
            <p:ph type="title"/>
          </p:nvPr>
        </p:nvSpPr>
        <p:spPr>
          <a:xfrm>
            <a:off x="456481" y="313953"/>
            <a:ext cx="8228160" cy="1062832"/>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Native Americans</a:t>
            </a:r>
          </a:p>
        </p:txBody>
      </p:sp>
      <p:sp>
        <p:nvSpPr>
          <p:cNvPr id="6148" name="Rectangle 4"/>
          <p:cNvSpPr>
            <a:spLocks noGrp="1" noChangeArrowheads="1"/>
          </p:cNvSpPr>
          <p:nvPr>
            <p:ph type="body" idx="1"/>
          </p:nvPr>
        </p:nvSpPr>
        <p:spPr>
          <a:xfrm>
            <a:off x="456481" y="1604329"/>
            <a:ext cx="8228160" cy="4444307"/>
          </a:xfrm>
          <a:ln/>
        </p:spPr>
        <p:txBody>
          <a:bodyPr/>
          <a:lstStyle/>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Feel a connection to the bison</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Relate to the plight of the bison; desire to roam freely</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Value the bison religiously</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26 tribes have a direct connection to Yellowstone and the Yellowstone bison; 56 expressed interest in bison even though they have no direct connection to Yellowstone</a:t>
            </a:r>
          </a:p>
        </p:txBody>
      </p:sp>
    </p:spTree>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lum bright="22000"/>
          </a:blip>
          <a:srcRect/>
          <a:stretch>
            <a:fillRect/>
          </a:stretch>
        </p:blipFill>
        <p:spPr bwMode="auto">
          <a:xfrm>
            <a:off x="1" y="0"/>
            <a:ext cx="9220320" cy="6885363"/>
          </a:xfrm>
          <a:prstGeom prst="rect">
            <a:avLst/>
          </a:prstGeom>
          <a:noFill/>
          <a:ln w="9525">
            <a:noFill/>
            <a:round/>
            <a:headEnd/>
            <a:tailEnd/>
          </a:ln>
          <a:effectLst/>
        </p:spPr>
      </p:pic>
      <p:sp>
        <p:nvSpPr>
          <p:cNvPr id="7171" name="Rectangle 3"/>
          <p:cNvSpPr>
            <a:spLocks noGrp="1" noChangeArrowheads="1"/>
          </p:cNvSpPr>
          <p:nvPr>
            <p:ph type="title"/>
          </p:nvPr>
        </p:nvSpPr>
        <p:spPr>
          <a:xfrm>
            <a:off x="456481" y="313953"/>
            <a:ext cx="8228160" cy="1062832"/>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Native Americans</a:t>
            </a:r>
          </a:p>
        </p:txBody>
      </p:sp>
      <p:sp>
        <p:nvSpPr>
          <p:cNvPr id="7172" name="Rectangle 4"/>
          <p:cNvSpPr>
            <a:spLocks noGrp="1" noChangeArrowheads="1"/>
          </p:cNvSpPr>
          <p:nvPr>
            <p:ph type="body" idx="1"/>
          </p:nvPr>
        </p:nvSpPr>
        <p:spPr>
          <a:xfrm>
            <a:off x="456481" y="1604329"/>
            <a:ext cx="8228160" cy="4444307"/>
          </a:xfrm>
          <a:ln/>
        </p:spPr>
        <p:txBody>
          <a:bodyPr>
            <a:normAutofit lnSpcReduction="10000"/>
          </a:bodyPr>
          <a:lstStyle/>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Fear</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Destruction and disregard of bison</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Removal of “Wild” from the Yellowstone bison</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Harm to their way of life</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Want</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Increase of the bison population to a more sustainable level</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Freedom for the bison to roam</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Owning and hunting bison for religious beliefs</a:t>
            </a:r>
          </a:p>
        </p:txBody>
      </p:sp>
    </p:spTree>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son herd.jpg"/>
          <p:cNvPicPr>
            <a:picLocks noChangeAspect="1"/>
          </p:cNvPicPr>
          <p:nvPr/>
        </p:nvPicPr>
        <p:blipFill>
          <a:blip r:embed="rId2" cstate="print"/>
          <a:stretch>
            <a:fillRect/>
          </a:stretch>
        </p:blipFill>
        <p:spPr>
          <a:xfrm>
            <a:off x="0" y="0"/>
            <a:ext cx="9144000" cy="6857999"/>
          </a:xfrm>
          <a:prstGeom prst="rect">
            <a:avLst/>
          </a:prstGeom>
        </p:spPr>
      </p:pic>
      <p:sp>
        <p:nvSpPr>
          <p:cNvPr id="2" name="Title 1"/>
          <p:cNvSpPr>
            <a:spLocks noGrp="1"/>
          </p:cNvSpPr>
          <p:nvPr>
            <p:ph type="title"/>
          </p:nvPr>
        </p:nvSpPr>
        <p:spPr/>
        <p:txBody>
          <a:bodyPr/>
          <a:lstStyle/>
          <a:p>
            <a:r>
              <a:rPr lang="en-US" dirty="0" smtClean="0">
                <a:solidFill>
                  <a:schemeClr val="accent4">
                    <a:lumMod val="20000"/>
                    <a:lumOff val="80000"/>
                  </a:schemeClr>
                </a:solidFill>
              </a:rPr>
              <a:t>History</a:t>
            </a:r>
            <a:endParaRPr lang="en-US" dirty="0">
              <a:solidFill>
                <a:schemeClr val="accent4">
                  <a:lumMod val="20000"/>
                  <a:lumOff val="80000"/>
                </a:schemeClr>
              </a:solidFill>
            </a:endParaRPr>
          </a:p>
        </p:txBody>
      </p:sp>
      <p:sp>
        <p:nvSpPr>
          <p:cNvPr id="3" name="Content Placeholder 2"/>
          <p:cNvSpPr>
            <a:spLocks noGrp="1"/>
          </p:cNvSpPr>
          <p:nvPr>
            <p:ph idx="1"/>
          </p:nvPr>
        </p:nvSpPr>
        <p:spPr/>
        <p:txBody>
          <a:bodyPr>
            <a:normAutofit fontScale="85000" lnSpcReduction="20000"/>
          </a:bodyPr>
          <a:lstStyle/>
          <a:p>
            <a:r>
              <a:rPr lang="en-US" dirty="0">
                <a:solidFill>
                  <a:schemeClr val="accent5">
                    <a:lumMod val="20000"/>
                    <a:lumOff val="80000"/>
                  </a:schemeClr>
                </a:solidFill>
              </a:rPr>
              <a:t>The North American buffalo traces its origins to a similar Eurasian bison species, which crossed the Bering Strait in prehistoric times. </a:t>
            </a:r>
            <a:endParaRPr lang="en-US" dirty="0" smtClean="0">
              <a:solidFill>
                <a:schemeClr val="accent5">
                  <a:lumMod val="20000"/>
                  <a:lumOff val="80000"/>
                </a:schemeClr>
              </a:solidFill>
            </a:endParaRPr>
          </a:p>
          <a:p>
            <a:r>
              <a:rPr lang="en-US" dirty="0" smtClean="0">
                <a:solidFill>
                  <a:schemeClr val="accent5">
                    <a:lumMod val="20000"/>
                    <a:lumOff val="80000"/>
                  </a:schemeClr>
                </a:solidFill>
              </a:rPr>
              <a:t>From two ice age bison ancestors, the plains bison was evolved</a:t>
            </a:r>
          </a:p>
          <a:p>
            <a:r>
              <a:rPr lang="en-US" dirty="0">
                <a:solidFill>
                  <a:schemeClr val="accent5">
                    <a:lumMod val="20000"/>
                    <a:lumOff val="80000"/>
                  </a:schemeClr>
                </a:solidFill>
              </a:rPr>
              <a:t>It is estimated that at the peak of the North American bison's existence, nearly sixty million bison </a:t>
            </a:r>
            <a:r>
              <a:rPr lang="en-US" dirty="0" smtClean="0">
                <a:solidFill>
                  <a:schemeClr val="accent5">
                    <a:lumMod val="20000"/>
                    <a:lumOff val="80000"/>
                  </a:schemeClr>
                </a:solidFill>
              </a:rPr>
              <a:t>roamed the grasslands of North America in massive herds ; their range roughly formed a triangle between Canada's far northwest, south to Northern Mexico and east along the western boundary of the Appalachian Mountains.</a:t>
            </a:r>
          </a:p>
          <a:p>
            <a:r>
              <a:rPr lang="en-US" dirty="0" smtClean="0">
                <a:solidFill>
                  <a:schemeClr val="accent5">
                    <a:lumMod val="20000"/>
                    <a:lumOff val="80000"/>
                  </a:schemeClr>
                </a:solidFill>
              </a:rPr>
              <a:t>Population estimates range from 20 to 75 million</a:t>
            </a:r>
            <a:endParaRPr lang="en-US" dirty="0">
              <a:solidFill>
                <a:schemeClr val="accent5">
                  <a:lumMod val="20000"/>
                  <a:lumOff val="80000"/>
                </a:schemeClr>
              </a:solidFill>
            </a:endParaRPr>
          </a:p>
        </p:txBody>
      </p:sp>
    </p:spTree>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lum bright="38000"/>
          </a:blip>
          <a:srcRect/>
          <a:stretch>
            <a:fillRect/>
          </a:stretch>
        </p:blipFill>
        <p:spPr bwMode="auto">
          <a:xfrm>
            <a:off x="0" y="0"/>
            <a:ext cx="9144000" cy="6858000"/>
          </a:xfrm>
          <a:prstGeom prst="rect">
            <a:avLst/>
          </a:prstGeom>
          <a:noFill/>
          <a:ln w="9525">
            <a:noFill/>
            <a:round/>
            <a:headEnd/>
            <a:tailEnd/>
          </a:ln>
          <a:effectLst/>
        </p:spPr>
      </p:pic>
      <p:sp>
        <p:nvSpPr>
          <p:cNvPr id="8195" name="Rectangle 3"/>
          <p:cNvSpPr>
            <a:spLocks noGrp="1" noChangeArrowheads="1"/>
          </p:cNvSpPr>
          <p:nvPr>
            <p:ph type="title"/>
          </p:nvPr>
        </p:nvSpPr>
        <p:spPr>
          <a:xfrm>
            <a:off x="456481" y="313953"/>
            <a:ext cx="8228160" cy="1062832"/>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Buffalo Field Campaign</a:t>
            </a:r>
          </a:p>
        </p:txBody>
      </p:sp>
      <p:sp>
        <p:nvSpPr>
          <p:cNvPr id="8196" name="Rectangle 4"/>
          <p:cNvSpPr>
            <a:spLocks noGrp="1" noChangeArrowheads="1"/>
          </p:cNvSpPr>
          <p:nvPr>
            <p:ph type="body" idx="1"/>
          </p:nvPr>
        </p:nvSpPr>
        <p:spPr>
          <a:xfrm>
            <a:off x="456481" y="1604329"/>
            <a:ext cx="8228160" cy="4837468"/>
          </a:xfrm>
          <a:ln/>
        </p:spPr>
        <p:txBody>
          <a:bodyPr>
            <a:normAutofit fontScale="92500"/>
          </a:bodyPr>
          <a:lstStyle/>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Elk, not bison, are responsible for brucellosis transmission to cattle</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Brucellosis is just an excuse to exert control over the bison's land use</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The Plains ecology does not naturally sustain cattle—too harsh on grasses, not enough water</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Bison were given brucellosis from cattle; now they are being killed to avoid giving it back</a:t>
            </a:r>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300" dirty="0"/>
              <a:t>Picture from www.buffalofieldcampaign.org</a:t>
            </a:r>
          </a:p>
        </p:txBody>
      </p:sp>
    </p:spTree>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lum bright="38000"/>
          </a:blip>
          <a:srcRect/>
          <a:stretch>
            <a:fillRect/>
          </a:stretch>
        </p:blipFill>
        <p:spPr bwMode="auto">
          <a:xfrm>
            <a:off x="0" y="0"/>
            <a:ext cx="9144000" cy="6858000"/>
          </a:xfrm>
          <a:prstGeom prst="rect">
            <a:avLst/>
          </a:prstGeom>
          <a:noFill/>
          <a:ln w="9525">
            <a:noFill/>
            <a:round/>
            <a:headEnd/>
            <a:tailEnd/>
          </a:ln>
          <a:effectLst/>
        </p:spPr>
      </p:pic>
      <p:sp>
        <p:nvSpPr>
          <p:cNvPr id="9219" name="Rectangle 3"/>
          <p:cNvSpPr>
            <a:spLocks noGrp="1" noChangeArrowheads="1"/>
          </p:cNvSpPr>
          <p:nvPr>
            <p:ph type="title"/>
          </p:nvPr>
        </p:nvSpPr>
        <p:spPr>
          <a:xfrm>
            <a:off x="456481" y="313953"/>
            <a:ext cx="8228160" cy="1062832"/>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Buffalo Field Campaign</a:t>
            </a:r>
          </a:p>
        </p:txBody>
      </p:sp>
      <p:sp>
        <p:nvSpPr>
          <p:cNvPr id="9220" name="Rectangle 4"/>
          <p:cNvSpPr>
            <a:spLocks noGrp="1" noChangeArrowheads="1"/>
          </p:cNvSpPr>
          <p:nvPr>
            <p:ph type="body" idx="1"/>
          </p:nvPr>
        </p:nvSpPr>
        <p:spPr>
          <a:xfrm>
            <a:off x="456481" y="1604329"/>
            <a:ext cx="8228160" cy="4444307"/>
          </a:xfrm>
          <a:ln/>
        </p:spPr>
        <p:txBody>
          <a:bodyPr>
            <a:normAutofit lnSpcReduction="10000"/>
          </a:bodyPr>
          <a:lstStyle/>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Bison only live on 1% of their history range</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Free-roaming bison are necessary for the plain's ecology</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Migratory patterns</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Irrigation of the land</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Plenty of land owners wouldn't mind the bison on their land</a:t>
            </a:r>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300" dirty="0"/>
              <a:t>Picture from www.buffalofieldcampaign.org</a:t>
            </a:r>
          </a:p>
        </p:txBody>
      </p:sp>
    </p:spTree>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noFill/>
          <a:ln w="9525">
            <a:noFill/>
            <a:round/>
            <a:headEnd/>
            <a:tailEnd/>
          </a:ln>
          <a:effectLst/>
        </p:spPr>
      </p:pic>
      <p:sp>
        <p:nvSpPr>
          <p:cNvPr id="10243" name="Rectangle 3"/>
          <p:cNvSpPr>
            <a:spLocks noGrp="1" noChangeArrowheads="1"/>
          </p:cNvSpPr>
          <p:nvPr>
            <p:ph type="title"/>
          </p:nvPr>
        </p:nvSpPr>
        <p:spPr>
          <a:xfrm>
            <a:off x="456481" y="313953"/>
            <a:ext cx="8228160" cy="1062832"/>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Buffalo Field Campaign</a:t>
            </a:r>
          </a:p>
        </p:txBody>
      </p:sp>
      <p:sp>
        <p:nvSpPr>
          <p:cNvPr id="10244" name="Rectangle 4"/>
          <p:cNvSpPr>
            <a:spLocks noGrp="1" noChangeArrowheads="1"/>
          </p:cNvSpPr>
          <p:nvPr>
            <p:ph type="body" idx="1"/>
          </p:nvPr>
        </p:nvSpPr>
        <p:spPr>
          <a:xfrm>
            <a:off x="456481" y="1604329"/>
            <a:ext cx="8228160" cy="5020367"/>
          </a:xfrm>
          <a:ln/>
        </p:spPr>
        <p:txBody>
          <a:bodyPr>
            <a:normAutofit lnSpcReduction="10000"/>
          </a:bodyPr>
          <a:lstStyle/>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Fear</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The killing off of an animal with great genetic resistance</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Industry winning over the plains ecology</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Want</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A spread of knowledge, rather than incorrect information and fear</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Restoring the historic migration of the bison</a:t>
            </a:r>
          </a:p>
          <a:p>
            <a:pPr marL="781932" lvl="1" indent="-292325">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dirty="0"/>
          </a:p>
          <a:p>
            <a:pPr marL="781932" lvl="1" indent="-292325">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dirty="0"/>
          </a:p>
          <a:p>
            <a:pPr marL="781932" lvl="1" indent="-292325">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300" dirty="0"/>
              <a:t>Picture from www.buffalofieldcampaign.org</a:t>
            </a:r>
          </a:p>
        </p:txBody>
      </p:sp>
    </p:spTree>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lum bright="31000"/>
          </a:blip>
          <a:srcRect/>
          <a:stretch>
            <a:fillRect/>
          </a:stretch>
        </p:blipFill>
        <p:spPr bwMode="auto">
          <a:xfrm>
            <a:off x="0" y="0"/>
            <a:ext cx="9144000" cy="6858000"/>
          </a:xfrm>
          <a:prstGeom prst="rect">
            <a:avLst/>
          </a:prstGeom>
          <a:noFill/>
          <a:ln w="9525">
            <a:noFill/>
            <a:round/>
            <a:headEnd/>
            <a:tailEnd/>
          </a:ln>
          <a:effectLst/>
        </p:spPr>
      </p:pic>
      <p:sp>
        <p:nvSpPr>
          <p:cNvPr id="11267" name="Rectangle 3"/>
          <p:cNvSpPr>
            <a:spLocks noGrp="1" noChangeArrowheads="1"/>
          </p:cNvSpPr>
          <p:nvPr>
            <p:ph type="title"/>
          </p:nvPr>
        </p:nvSpPr>
        <p:spPr>
          <a:xfrm>
            <a:off x="456481" y="313953"/>
            <a:ext cx="8228160" cy="1062832"/>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National Park Service</a:t>
            </a:r>
          </a:p>
        </p:txBody>
      </p:sp>
      <p:sp>
        <p:nvSpPr>
          <p:cNvPr id="11268" name="Rectangle 4"/>
          <p:cNvSpPr>
            <a:spLocks noGrp="1" noChangeArrowheads="1"/>
          </p:cNvSpPr>
          <p:nvPr>
            <p:ph type="body" idx="1"/>
          </p:nvPr>
        </p:nvSpPr>
        <p:spPr>
          <a:xfrm>
            <a:off x="456481" y="1604329"/>
            <a:ext cx="8228160" cy="5137020"/>
          </a:xfrm>
          <a:ln/>
        </p:spPr>
        <p:txBody>
          <a:bodyPr>
            <a:normAutofit fontScale="92500"/>
          </a:bodyPr>
          <a:lstStyle/>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Must follow the laws placed on them; haze and kill bison</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Must somehow make everyone happy</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Preserving the park </a:t>
            </a:r>
            <a:r>
              <a:rPr lang="en-US" dirty="0" err="1"/>
              <a:t>vs</a:t>
            </a:r>
            <a:r>
              <a:rPr lang="en-US" dirty="0"/>
              <a:t> enjoyment of the people</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Bison are given protection on the park land, but no where else because they are not an endangered species (farmed bison considered same population)</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There will always be some sort of boundary issue</a:t>
            </a:r>
          </a:p>
          <a:p>
            <a:pPr marL="390246" indent="-293764">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300" dirty="0"/>
              <a:t>Picture from www.buffalofieldcampaign.org</a:t>
            </a:r>
          </a:p>
        </p:txBody>
      </p:sp>
    </p:spTree>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lum bright="32000"/>
          </a:blip>
          <a:srcRect/>
          <a:stretch>
            <a:fillRect/>
          </a:stretch>
        </p:blipFill>
        <p:spPr bwMode="auto">
          <a:xfrm>
            <a:off x="0" y="0"/>
            <a:ext cx="9144000" cy="6858000"/>
          </a:xfrm>
          <a:prstGeom prst="rect">
            <a:avLst/>
          </a:prstGeom>
          <a:noFill/>
          <a:ln w="9525">
            <a:noFill/>
            <a:round/>
            <a:headEnd/>
            <a:tailEnd/>
          </a:ln>
          <a:effectLst/>
        </p:spPr>
      </p:pic>
      <p:sp>
        <p:nvSpPr>
          <p:cNvPr id="12291" name="Rectangle 3"/>
          <p:cNvSpPr>
            <a:spLocks noGrp="1" noChangeArrowheads="1"/>
          </p:cNvSpPr>
          <p:nvPr>
            <p:ph type="title"/>
          </p:nvPr>
        </p:nvSpPr>
        <p:spPr>
          <a:xfrm>
            <a:off x="456481" y="313953"/>
            <a:ext cx="8228160" cy="1062832"/>
          </a:xfrm>
          <a:ln/>
        </p:spPr>
        <p:txBody>
          <a:bodyPr tIns="35268"/>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National Park Service</a:t>
            </a:r>
          </a:p>
        </p:txBody>
      </p:sp>
      <p:sp>
        <p:nvSpPr>
          <p:cNvPr id="12292" name="Rectangle 4"/>
          <p:cNvSpPr>
            <a:spLocks noGrp="1" noChangeArrowheads="1"/>
          </p:cNvSpPr>
          <p:nvPr>
            <p:ph type="body" idx="1"/>
          </p:nvPr>
        </p:nvSpPr>
        <p:spPr>
          <a:xfrm>
            <a:off x="456481" y="1604329"/>
            <a:ext cx="8228160" cy="4611364"/>
          </a:xfrm>
          <a:ln/>
        </p:spPr>
        <p:txBody>
          <a:bodyPr/>
          <a:lstStyle/>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Fear</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Harm to bison population</a:t>
            </a:r>
          </a:p>
          <a:p>
            <a:pPr marL="390246" indent="-293764">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Want</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Greater tolerance for bison outside of park</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Balance between allowing bison to migrate and cattle ranchers fear</a:t>
            </a:r>
          </a:p>
          <a:p>
            <a:pPr marL="781932" lvl="1" indent="-292325">
              <a:buSzPct val="45000"/>
              <a:buFont typeface="Wingdings" charset="2"/>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t>Protection for this valued population</a:t>
            </a:r>
          </a:p>
          <a:p>
            <a:pPr marL="781932" lvl="1" indent="-292325">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781932" lvl="1" indent="-292325">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781932" lvl="1" indent="-292325">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endParaRPr lang="en-US" sz="1300" dirty="0"/>
          </a:p>
          <a:p>
            <a:pPr marL="781932" lvl="1" indent="-292325">
              <a:buSzPct val="45000"/>
              <a:buNone/>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sz="1300" dirty="0"/>
              <a:t>Picture from www.buffalofieldcampaign.org</a:t>
            </a:r>
          </a:p>
        </p:txBody>
      </p:sp>
    </p:spTree>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lum bright="29000"/>
          </a:blip>
          <a:srcRect/>
          <a:stretch>
            <a:fillRect/>
          </a:stretch>
        </p:blipFill>
        <p:spPr bwMode="auto">
          <a:xfrm>
            <a:off x="1" y="1"/>
            <a:ext cx="9220320" cy="6823436"/>
          </a:xfrm>
          <a:prstGeom prst="rect">
            <a:avLst/>
          </a:prstGeom>
          <a:noFill/>
          <a:ln w="9525">
            <a:noFill/>
            <a:round/>
            <a:headEnd/>
            <a:tailEnd/>
          </a:ln>
          <a:effectLst/>
        </p:spPr>
      </p:pic>
      <p:sp>
        <p:nvSpPr>
          <p:cNvPr id="13315" name="Rectangle 3"/>
          <p:cNvSpPr>
            <a:spLocks noGrp="1" noChangeArrowheads="1"/>
          </p:cNvSpPr>
          <p:nvPr>
            <p:ph type="title"/>
          </p:nvPr>
        </p:nvSpPr>
        <p:spPr>
          <a:xfrm>
            <a:off x="456481" y="313953"/>
            <a:ext cx="8226720" cy="1061392"/>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t>Big Question</a:t>
            </a:r>
          </a:p>
        </p:txBody>
      </p:sp>
      <p:sp>
        <p:nvSpPr>
          <p:cNvPr id="13316" name="Rectangle 4"/>
          <p:cNvSpPr>
            <a:spLocks noGrp="1" noChangeArrowheads="1"/>
          </p:cNvSpPr>
          <p:nvPr>
            <p:ph type="body" idx="1"/>
          </p:nvPr>
        </p:nvSpPr>
        <p:spPr>
          <a:xfrm>
            <a:off x="456481" y="1604329"/>
            <a:ext cx="8226720" cy="4468790"/>
          </a:xfrm>
          <a:ln/>
        </p:spPr>
        <p:txBody>
          <a:bodyPr/>
          <a:lstStyle/>
          <a:p>
            <a:pPr indent="-309605">
              <a:buNone/>
              <a:tabLst>
                <a:tab pos="311045" algn="l"/>
                <a:tab pos="413287" algn="l"/>
                <a:tab pos="828013" algn="l"/>
                <a:tab pos="1242739" algn="l"/>
                <a:tab pos="1657465" algn="l"/>
                <a:tab pos="2072191" algn="l"/>
                <a:tab pos="2486917" algn="l"/>
                <a:tab pos="2901643" algn="l"/>
                <a:tab pos="3316369" algn="l"/>
                <a:tab pos="3731096" algn="l"/>
                <a:tab pos="4145822" algn="l"/>
                <a:tab pos="4560548" algn="l"/>
                <a:tab pos="4975274" algn="l"/>
                <a:tab pos="5390000" algn="l"/>
                <a:tab pos="5804726" algn="l"/>
                <a:tab pos="6219452" algn="l"/>
                <a:tab pos="6634178" algn="l"/>
                <a:tab pos="7048904" algn="l"/>
                <a:tab pos="7463631" algn="l"/>
                <a:tab pos="7878357" algn="l"/>
                <a:tab pos="8293083" algn="l"/>
              </a:tabLst>
            </a:pPr>
            <a:r>
              <a:rPr lang="en-US" sz="4000" dirty="0"/>
              <a:t>Is what is happening now, killing and slaughtering of bison for economic benefit of others, similar to what happened originally between the Native Americans and the American government?</a:t>
            </a:r>
          </a:p>
        </p:txBody>
      </p:sp>
    </p:spTree>
  </p:cSld>
  <p:clrMapOvr>
    <a:masterClrMapping/>
  </p:clrMapOvr>
  <p:transition>
    <p:wipe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3" descr="DSC_0032 (3).JPG"/>
          <p:cNvPicPr>
            <a:picLocks noChangeAspect="1"/>
          </p:cNvPicPr>
          <p:nvPr/>
        </p:nvPicPr>
        <p:blipFill>
          <a:blip r:embed="rId3" cstate="print">
            <a:lum bright="28000"/>
          </a:blip>
          <a:stretch>
            <a:fillRect/>
          </a:stretch>
        </p:blipFill>
        <p:spPr>
          <a:xfrm>
            <a:off x="0" y="389106"/>
            <a:ext cx="9144000" cy="6079787"/>
          </a:xfrm>
          <a:prstGeom prst="rect">
            <a:avLst/>
          </a:prstGeom>
        </p:spPr>
      </p:pic>
      <p:sp>
        <p:nvSpPr>
          <p:cNvPr id="2" name="Title 1"/>
          <p:cNvSpPr>
            <a:spLocks noGrp="1"/>
          </p:cNvSpPr>
          <p:nvPr>
            <p:ph type="title"/>
          </p:nvPr>
        </p:nvSpPr>
        <p:spPr/>
        <p:txBody>
          <a:bodyPr/>
          <a:lstStyle/>
          <a:p>
            <a:r>
              <a:rPr lang="en-US" dirty="0" smtClean="0"/>
              <a:t>Works Cited</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“Bison Facts.” </a:t>
            </a:r>
            <a:r>
              <a:rPr lang="en-US" i="1" dirty="0" smtClean="0"/>
              <a:t>US Fish and Wildlife Services.</a:t>
            </a:r>
            <a:r>
              <a:rPr lang="en-US" dirty="0" smtClean="0"/>
              <a:t> 30 	April 2008. web. 20 July 2010. </a:t>
            </a:r>
          </a:p>
          <a:p>
            <a:r>
              <a:rPr lang="en-US" dirty="0" smtClean="0"/>
              <a:t>“Buffalo or Bison and Native Americans.” 	</a:t>
            </a:r>
            <a:r>
              <a:rPr lang="en-US" i="1" dirty="0" smtClean="0"/>
              <a:t>Buffalo Field Campaign. </a:t>
            </a:r>
            <a:r>
              <a:rPr lang="en-US" dirty="0" smtClean="0"/>
              <a:t>2008. web. 20 July 	2010.</a:t>
            </a:r>
          </a:p>
          <a:p>
            <a:r>
              <a:rPr lang="en-US" dirty="0" smtClean="0"/>
              <a:t>Snow Owl. “Animal Powers and Lore: Buffalo.” 	</a:t>
            </a:r>
            <a:r>
              <a:rPr lang="en-US" i="1" dirty="0" smtClean="0"/>
              <a:t>The Nest of Snow Owl.</a:t>
            </a:r>
            <a:r>
              <a:rPr lang="en-US" dirty="0" smtClean="0"/>
              <a:t> 2007. web. 20 July 	2010.</a:t>
            </a:r>
          </a:p>
          <a:p>
            <a:r>
              <a:rPr lang="en-US" dirty="0" smtClean="0"/>
              <a:t>“Yellowstone Buffalo Slaughter History.” 	</a:t>
            </a:r>
            <a:r>
              <a:rPr lang="en-US" i="1" dirty="0" smtClean="0"/>
              <a:t>Buffalo Field Campaign. </a:t>
            </a:r>
            <a:r>
              <a:rPr lang="en-US" dirty="0" smtClean="0"/>
              <a:t>2008. web. 20 July 	2010.</a:t>
            </a:r>
          </a:p>
          <a:p>
            <a:endParaRPr lang="en-US" dirty="0"/>
          </a:p>
        </p:txBody>
      </p:sp>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0" y="152400"/>
            <a:ext cx="8153400" cy="523220"/>
          </a:xfrm>
          <a:prstGeom prst="rect">
            <a:avLst/>
          </a:prstGeom>
          <a:noFill/>
        </p:spPr>
        <p:txBody>
          <a:bodyPr wrap="square" rtlCol="0">
            <a:spAutoFit/>
          </a:bodyPr>
          <a:lstStyle/>
          <a:p>
            <a:pPr algn="ctr"/>
            <a:r>
              <a:rPr lang="en-US" sz="2800" b="1" dirty="0" smtClean="0"/>
              <a:t>What do the bison mean to the Native Americans?</a:t>
            </a:r>
            <a:endParaRPr lang="en-US" sz="2800" b="1" dirty="0"/>
          </a:p>
        </p:txBody>
      </p:sp>
      <p:sp>
        <p:nvSpPr>
          <p:cNvPr id="3" name="TextBox 2"/>
          <p:cNvSpPr txBox="1"/>
          <p:nvPr/>
        </p:nvSpPr>
        <p:spPr>
          <a:xfrm>
            <a:off x="990600" y="764024"/>
            <a:ext cx="7543800" cy="6186309"/>
          </a:xfrm>
          <a:prstGeom prst="rect">
            <a:avLst/>
          </a:prstGeom>
          <a:noFill/>
        </p:spPr>
        <p:txBody>
          <a:bodyPr wrap="square" rtlCol="0">
            <a:spAutoFit/>
          </a:bodyPr>
          <a:lstStyle/>
          <a:p>
            <a:r>
              <a:rPr lang="en-US" b="1" dirty="0" smtClean="0"/>
              <a:t>The bison (buffalo as referred to by many tribes) served many purposes for many Native Americans.</a:t>
            </a:r>
          </a:p>
          <a:p>
            <a:pPr>
              <a:buFont typeface="Arial" pitchFamily="34" charset="0"/>
              <a:buChar char="•"/>
            </a:pPr>
            <a:r>
              <a:rPr lang="en-US" b="1" dirty="0" smtClean="0"/>
              <a:t>Food:</a:t>
            </a:r>
          </a:p>
          <a:p>
            <a:pPr lvl="1">
              <a:buFont typeface="Calibri" pitchFamily="34" charset="0"/>
              <a:buChar char="–"/>
            </a:pPr>
            <a:r>
              <a:rPr lang="en-US" b="1" dirty="0" smtClean="0"/>
              <a:t>When a buffalo was killed, tribes used all parts of it.</a:t>
            </a:r>
          </a:p>
          <a:p>
            <a:pPr lvl="1">
              <a:buFont typeface="Calibri" pitchFamily="34" charset="0"/>
              <a:buChar char="–"/>
            </a:pPr>
            <a:r>
              <a:rPr lang="en-US" b="1" dirty="0" smtClean="0"/>
              <a:t>Its’ meat would be used to feed the many members of the tribe.</a:t>
            </a:r>
          </a:p>
          <a:p>
            <a:pPr>
              <a:buFont typeface="Arial" pitchFamily="34" charset="0"/>
              <a:buChar char="•"/>
            </a:pPr>
            <a:r>
              <a:rPr lang="en-US" b="1" dirty="0" smtClean="0"/>
              <a:t>Clothing:</a:t>
            </a:r>
          </a:p>
          <a:p>
            <a:pPr lvl="1">
              <a:buFont typeface="Calibri" pitchFamily="34" charset="0"/>
              <a:buChar char="–"/>
            </a:pPr>
            <a:r>
              <a:rPr lang="en-US" b="1" dirty="0" smtClean="0"/>
              <a:t>Once the meat was salvaged, the hides were also used.</a:t>
            </a:r>
          </a:p>
          <a:p>
            <a:pPr lvl="1">
              <a:buFont typeface="Calibri" pitchFamily="34" charset="0"/>
              <a:buChar char="–"/>
            </a:pPr>
            <a:r>
              <a:rPr lang="en-US" b="1" dirty="0" smtClean="0"/>
              <a:t>Buffalo hide is very strong and made for incredibly durable clothing.</a:t>
            </a:r>
          </a:p>
          <a:p>
            <a:pPr>
              <a:buFont typeface="Arial" pitchFamily="34" charset="0"/>
              <a:buChar char="•"/>
            </a:pPr>
            <a:r>
              <a:rPr lang="en-US" b="1" dirty="0" smtClean="0"/>
              <a:t>Shelter:</a:t>
            </a:r>
          </a:p>
          <a:p>
            <a:pPr lvl="1">
              <a:buFont typeface="Calibri" pitchFamily="34" charset="0"/>
              <a:buChar char="–"/>
            </a:pPr>
            <a:r>
              <a:rPr lang="en-US" b="1" dirty="0" smtClean="0"/>
              <a:t>Buffalo hides were not only good for clothing.</a:t>
            </a:r>
          </a:p>
          <a:p>
            <a:pPr lvl="1">
              <a:buFont typeface="Calibri" pitchFamily="34" charset="0"/>
              <a:buChar char="–"/>
            </a:pPr>
            <a:r>
              <a:rPr lang="en-US" b="1" dirty="0" smtClean="0"/>
              <a:t>Teepees greatly benefited from the use of Buffalo hides.</a:t>
            </a:r>
          </a:p>
          <a:p>
            <a:pPr>
              <a:buFont typeface="Arial" pitchFamily="34" charset="0"/>
              <a:buChar char="•"/>
            </a:pPr>
            <a:r>
              <a:rPr lang="en-US" b="1" dirty="0" smtClean="0"/>
              <a:t>Trade:</a:t>
            </a:r>
          </a:p>
          <a:p>
            <a:pPr lvl="1">
              <a:buFont typeface="Calibri" pitchFamily="34" charset="0"/>
              <a:buChar char="–"/>
            </a:pPr>
            <a:r>
              <a:rPr lang="en-US" b="1" dirty="0" smtClean="0"/>
              <a:t>As European settlers increased, so did the demand for Buffalo hide.</a:t>
            </a:r>
          </a:p>
          <a:p>
            <a:pPr lvl="1">
              <a:buFont typeface="Calibri" pitchFamily="34" charset="0"/>
              <a:buChar char="–"/>
            </a:pPr>
            <a:r>
              <a:rPr lang="en-US" b="1" dirty="0" smtClean="0"/>
              <a:t>Native Americans could benefit greatly from the sale of buffalo hide to desirous settlers.</a:t>
            </a:r>
          </a:p>
          <a:p>
            <a:pPr>
              <a:buFont typeface="Arial" pitchFamily="34" charset="0"/>
              <a:buChar char="•"/>
            </a:pPr>
            <a:r>
              <a:rPr lang="en-US" b="1" dirty="0" smtClean="0"/>
              <a:t>Religion:</a:t>
            </a:r>
          </a:p>
          <a:p>
            <a:pPr lvl="1">
              <a:buFont typeface="Calibri" pitchFamily="34" charset="0"/>
              <a:buChar char="–"/>
            </a:pPr>
            <a:r>
              <a:rPr lang="en-US" b="1" dirty="0" smtClean="0"/>
              <a:t>Buffalo play an integral role in many Native American religious practices.</a:t>
            </a:r>
          </a:p>
          <a:p>
            <a:pPr lvl="1">
              <a:buFont typeface="Calibri" pitchFamily="34" charset="0"/>
              <a:buChar char="–"/>
            </a:pPr>
            <a:r>
              <a:rPr lang="en-US" b="1" dirty="0" smtClean="0"/>
              <a:t>Many Sun Dances utilize Buffalos and Buffalo hides still to this day in their ceremonies</a:t>
            </a:r>
            <a:r>
              <a:rPr lang="en-US" b="1" dirty="0" smtClean="0">
                <a:solidFill>
                  <a:schemeClr val="bg1"/>
                </a:solidFill>
              </a:rPr>
              <a:t>.</a:t>
            </a:r>
          </a:p>
          <a:p>
            <a:pPr lvl="1"/>
            <a:endParaRPr lang="en-US" b="1" dirty="0" smtClean="0">
              <a:solidFill>
                <a:schemeClr val="bg1"/>
              </a:solidFill>
            </a:endParaRPr>
          </a:p>
          <a:p>
            <a:pPr lvl="1"/>
            <a:r>
              <a:rPr lang="en-US" sz="1200" b="1" dirty="0" smtClean="0"/>
              <a:t>Information: “Buffalo or Bison and Native Americans.” </a:t>
            </a:r>
            <a:endParaRPr lang="en-US" sz="1200" b="1" dirty="0"/>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752600" y="0"/>
            <a:ext cx="5486400" cy="642938"/>
          </a:xfrm>
        </p:spPr>
        <p:txBody>
          <a:bodyPr>
            <a:noAutofit/>
          </a:bodyPr>
          <a:lstStyle/>
          <a:p>
            <a:pPr algn="ctr"/>
            <a:r>
              <a:rPr lang="en-US" sz="3200" dirty="0" smtClean="0">
                <a:solidFill>
                  <a:schemeClr val="accent6">
                    <a:lumMod val="50000"/>
                  </a:schemeClr>
                </a:solidFill>
              </a:rPr>
              <a:t>More Than Just an Animal</a:t>
            </a:r>
            <a:endParaRPr lang="en-US" sz="3200" dirty="0">
              <a:solidFill>
                <a:schemeClr val="accent6">
                  <a:lumMod val="50000"/>
                </a:schemeClr>
              </a:solidFill>
            </a:endParaRPr>
          </a:p>
        </p:txBody>
      </p:sp>
      <p:pic>
        <p:nvPicPr>
          <p:cNvPr id="12" name="Picture Placeholder 11" descr="151.JPG"/>
          <p:cNvPicPr>
            <a:picLocks noGrp="1" noChangeAspect="1"/>
          </p:cNvPicPr>
          <p:nvPr>
            <p:ph type="pic" idx="1"/>
          </p:nvPr>
        </p:nvPicPr>
        <p:blipFill>
          <a:blip r:embed="rId3" cstate="print"/>
          <a:srcRect/>
          <a:stretch>
            <a:fillRect/>
          </a:stretch>
        </p:blipFill>
        <p:spPr>
          <a:xfrm>
            <a:off x="4038600" y="762000"/>
            <a:ext cx="4684712" cy="3513534"/>
          </a:xfrm>
        </p:spPr>
      </p:pic>
      <p:sp>
        <p:nvSpPr>
          <p:cNvPr id="7" name="Content Placeholder 6"/>
          <p:cNvSpPr>
            <a:spLocks noGrp="1"/>
          </p:cNvSpPr>
          <p:nvPr>
            <p:ph type="body" sz="half" idx="2"/>
          </p:nvPr>
        </p:nvSpPr>
        <p:spPr>
          <a:xfrm>
            <a:off x="3810000" y="4495800"/>
            <a:ext cx="5334000" cy="1524000"/>
          </a:xfrm>
        </p:spPr>
        <p:txBody>
          <a:bodyPr wrap="square">
            <a:normAutofit fontScale="62500" lnSpcReduction="20000"/>
          </a:bodyPr>
          <a:lstStyle/>
          <a:p>
            <a:r>
              <a:rPr lang="en-US" sz="2900" b="1" dirty="0" smtClean="0">
                <a:solidFill>
                  <a:schemeClr val="accent6">
                    <a:lumMod val="50000"/>
                  </a:schemeClr>
                </a:solidFill>
              </a:rPr>
              <a:t>“When you are attracted to a buffalo, you are being asked to renew your connection to higher power through prayer and thankfulness for all you have.  In doing so, you will attract more into your life.  Buffalo teaches that what you need will always be provided” </a:t>
            </a:r>
          </a:p>
          <a:p>
            <a:r>
              <a:rPr lang="en-US" sz="2900" b="1" dirty="0" smtClean="0">
                <a:solidFill>
                  <a:schemeClr val="accent6">
                    <a:lumMod val="50000"/>
                  </a:schemeClr>
                </a:solidFill>
              </a:rPr>
              <a:t>~ Snow Owl.</a:t>
            </a:r>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smtClean="0"/>
          </a:p>
        </p:txBody>
      </p:sp>
      <p:sp>
        <p:nvSpPr>
          <p:cNvPr id="9" name="Rectangle 8"/>
          <p:cNvSpPr/>
          <p:nvPr/>
        </p:nvSpPr>
        <p:spPr>
          <a:xfrm>
            <a:off x="4267200" y="6400800"/>
            <a:ext cx="4343400" cy="276999"/>
          </a:xfrm>
          <a:prstGeom prst="rect">
            <a:avLst/>
          </a:prstGeom>
        </p:spPr>
        <p:txBody>
          <a:bodyPr wrap="square">
            <a:spAutoFit/>
          </a:bodyPr>
          <a:lstStyle/>
          <a:p>
            <a:pPr>
              <a:buNone/>
            </a:pPr>
            <a:r>
              <a:rPr lang="en-US" sz="1200" dirty="0" smtClean="0">
                <a:solidFill>
                  <a:schemeClr val="accent6">
                    <a:lumMod val="50000"/>
                  </a:schemeClr>
                </a:solidFill>
              </a:rPr>
              <a:t>Information: Snow Owl</a:t>
            </a:r>
          </a:p>
        </p:txBody>
      </p:sp>
      <p:sp>
        <p:nvSpPr>
          <p:cNvPr id="14" name="TextBox 13"/>
          <p:cNvSpPr txBox="1"/>
          <p:nvPr/>
        </p:nvSpPr>
        <p:spPr>
          <a:xfrm>
            <a:off x="152400" y="838200"/>
            <a:ext cx="3810000" cy="1754326"/>
          </a:xfrm>
          <a:prstGeom prst="rect">
            <a:avLst/>
          </a:prstGeom>
          <a:noFill/>
        </p:spPr>
        <p:txBody>
          <a:bodyPr wrap="square" rtlCol="0">
            <a:spAutoFit/>
          </a:bodyPr>
          <a:lstStyle/>
          <a:p>
            <a:r>
              <a:rPr lang="en-US" b="1" dirty="0" smtClean="0">
                <a:solidFill>
                  <a:schemeClr val="accent6">
                    <a:lumMod val="50000"/>
                  </a:schemeClr>
                </a:solidFill>
              </a:rPr>
              <a:t>To the Native Americans, the Buffalo was much more than just an animal.  Buffalo were thought to personify many human-like characteristics and were given the dignity of a human.</a:t>
            </a:r>
          </a:p>
          <a:p>
            <a:endParaRPr lang="en-US" b="1" dirty="0"/>
          </a:p>
        </p:txBody>
      </p:sp>
      <p:sp>
        <p:nvSpPr>
          <p:cNvPr id="15" name="TextBox 14"/>
          <p:cNvSpPr txBox="1"/>
          <p:nvPr/>
        </p:nvSpPr>
        <p:spPr>
          <a:xfrm>
            <a:off x="152400" y="2667000"/>
            <a:ext cx="3810000" cy="1477328"/>
          </a:xfrm>
          <a:prstGeom prst="rect">
            <a:avLst/>
          </a:prstGeom>
          <a:noFill/>
        </p:spPr>
        <p:txBody>
          <a:bodyPr wrap="square" rtlCol="0">
            <a:spAutoFit/>
          </a:bodyPr>
          <a:lstStyle/>
          <a:p>
            <a:r>
              <a:rPr lang="en-US" b="1" dirty="0" smtClean="0">
                <a:solidFill>
                  <a:schemeClr val="accent6">
                    <a:lumMod val="50000"/>
                  </a:schemeClr>
                </a:solidFill>
              </a:rPr>
              <a:t>The Buffalo represented many positive qualities.</a:t>
            </a:r>
          </a:p>
          <a:p>
            <a:r>
              <a:rPr lang="en-US" b="1" dirty="0" smtClean="0">
                <a:solidFill>
                  <a:schemeClr val="accent6">
                    <a:lumMod val="50000"/>
                  </a:schemeClr>
                </a:solidFill>
              </a:rPr>
              <a:t>Buffalo  became symbolic for gratitude, abundance, and prayer.</a:t>
            </a:r>
          </a:p>
          <a:p>
            <a:endParaRPr lang="en-US" dirty="0"/>
          </a:p>
        </p:txBody>
      </p:sp>
      <p:sp>
        <p:nvSpPr>
          <p:cNvPr id="16" name="TextBox 15"/>
          <p:cNvSpPr txBox="1"/>
          <p:nvPr/>
        </p:nvSpPr>
        <p:spPr>
          <a:xfrm>
            <a:off x="152400" y="4419600"/>
            <a:ext cx="3733800" cy="2308324"/>
          </a:xfrm>
          <a:prstGeom prst="rect">
            <a:avLst/>
          </a:prstGeom>
          <a:noFill/>
        </p:spPr>
        <p:txBody>
          <a:bodyPr wrap="square" rtlCol="0">
            <a:spAutoFit/>
          </a:bodyPr>
          <a:lstStyle/>
          <a:p>
            <a:r>
              <a:rPr lang="en-US" b="1" dirty="0" smtClean="0">
                <a:solidFill>
                  <a:schemeClr val="accent6">
                    <a:lumMod val="50000"/>
                  </a:schemeClr>
                </a:solidFill>
              </a:rPr>
              <a:t>It was thought that the wisdom of buffalo included: courage, strength, giving for the greater good, challenge, abundance, knowledge, generosity, hospitality, survival, earthly creativity, feminine courage, and sharing work.  </a:t>
            </a:r>
          </a:p>
          <a:p>
            <a:endParaRPr lang="en-US" dirty="0"/>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5" name="TextBox 4"/>
          <p:cNvSpPr txBox="1"/>
          <p:nvPr/>
        </p:nvSpPr>
        <p:spPr>
          <a:xfrm>
            <a:off x="4114800" y="762000"/>
            <a:ext cx="4724400" cy="5632311"/>
          </a:xfrm>
          <a:prstGeom prst="rect">
            <a:avLst/>
          </a:prstGeom>
          <a:noFill/>
        </p:spPr>
        <p:txBody>
          <a:bodyPr wrap="square" rtlCol="0">
            <a:spAutoFit/>
          </a:bodyPr>
          <a:lstStyle/>
          <a:p>
            <a:r>
              <a:rPr lang="en-US" b="1" dirty="0" smtClean="0">
                <a:solidFill>
                  <a:schemeClr val="bg1"/>
                </a:solidFill>
              </a:rPr>
              <a:t>To Crow Patrick Hill, Buffalo still retain this historic and cultural meaning, as they do for many Native Americans.</a:t>
            </a:r>
          </a:p>
          <a:p>
            <a:endParaRPr lang="en-US" b="1" dirty="0">
              <a:solidFill>
                <a:schemeClr val="bg1"/>
              </a:solidFill>
            </a:endParaRPr>
          </a:p>
          <a:p>
            <a:r>
              <a:rPr lang="en-US" b="1" dirty="0" smtClean="0">
                <a:solidFill>
                  <a:schemeClr val="bg1"/>
                </a:solidFill>
              </a:rPr>
              <a:t>For him, when he looks at a buffalo, and it looks back at him; it is a spiritual experience as well.  The buffalo doesn’t just look at him, but he sees him and is therefore seeing all that is there.  It brings his past and connects it with his present and looks into his future.</a:t>
            </a:r>
          </a:p>
          <a:p>
            <a:endParaRPr lang="en-US" b="1" dirty="0">
              <a:solidFill>
                <a:schemeClr val="bg1"/>
              </a:solidFill>
            </a:endParaRPr>
          </a:p>
          <a:p>
            <a:r>
              <a:rPr lang="en-US" b="1" dirty="0" smtClean="0">
                <a:solidFill>
                  <a:schemeClr val="bg1"/>
                </a:solidFill>
              </a:rPr>
              <a:t>Whenever Patrick Hill is involved in a Buffalo kill, there is a thank you process given for the buffalo’s life.  The buffalo has given his life to him (he has not necessarily taken it) so that he will be successful in his future endeavors.  Therefore, he pays homage to the buffalo and gives him thanks.</a:t>
            </a:r>
          </a:p>
          <a:p>
            <a:endParaRPr lang="en-US" dirty="0"/>
          </a:p>
          <a:p>
            <a:endParaRPr lang="en-US" dirty="0"/>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As Seen in Literature</a:t>
            </a:r>
            <a:endParaRPr lang="en-US" dirty="0">
              <a:solidFill>
                <a:schemeClr val="bg1"/>
              </a:solidFill>
            </a:endParaRPr>
          </a:p>
        </p:txBody>
      </p:sp>
      <p:sp>
        <p:nvSpPr>
          <p:cNvPr id="3" name="Content Placeholder 2"/>
          <p:cNvSpPr>
            <a:spLocks noGrp="1"/>
          </p:cNvSpPr>
          <p:nvPr>
            <p:ph idx="1"/>
          </p:nvPr>
        </p:nvSpPr>
        <p:spPr>
          <a:xfrm>
            <a:off x="457200" y="1600200"/>
            <a:ext cx="8229600" cy="5105400"/>
          </a:xfrm>
        </p:spPr>
        <p:txBody>
          <a:bodyPr>
            <a:normAutofit/>
          </a:bodyPr>
          <a:lstStyle/>
          <a:p>
            <a:r>
              <a:rPr lang="en-US" sz="2400" dirty="0" smtClean="0">
                <a:solidFill>
                  <a:schemeClr val="bg1"/>
                </a:solidFill>
              </a:rPr>
              <a:t>Buffalo are often personified and used as characters in Native American traditional stories originally passed down orally.</a:t>
            </a:r>
          </a:p>
          <a:p>
            <a:pPr>
              <a:buNone/>
            </a:pPr>
            <a:endParaRPr lang="en-US" sz="2400" dirty="0" smtClean="0">
              <a:solidFill>
                <a:schemeClr val="bg1"/>
              </a:solidFill>
            </a:endParaRPr>
          </a:p>
          <a:p>
            <a:r>
              <a:rPr lang="en-US" sz="2400" dirty="0" smtClean="0">
                <a:solidFill>
                  <a:schemeClr val="bg1"/>
                </a:solidFill>
              </a:rPr>
              <a:t>Examples:</a:t>
            </a:r>
          </a:p>
          <a:p>
            <a:pPr lvl="1"/>
            <a:r>
              <a:rPr lang="en-US" sz="2400" dirty="0" smtClean="0">
                <a:solidFill>
                  <a:schemeClr val="bg1"/>
                </a:solidFill>
              </a:rPr>
              <a:t>Creation Myths – “Buffalo Woman”</a:t>
            </a:r>
          </a:p>
          <a:p>
            <a:pPr lvl="1"/>
            <a:r>
              <a:rPr lang="en-US" sz="2400" dirty="0" smtClean="0">
                <a:solidFill>
                  <a:schemeClr val="bg1"/>
                </a:solidFill>
              </a:rPr>
              <a:t>Trickster Tales – “The Coyote and the Buffalo”</a:t>
            </a:r>
          </a:p>
          <a:p>
            <a:pPr lvl="1"/>
            <a:r>
              <a:rPr lang="en-US" sz="2400" dirty="0" smtClean="0">
                <a:solidFill>
                  <a:schemeClr val="bg1"/>
                </a:solidFill>
              </a:rPr>
              <a:t>Memoirs – “The Way to Rainy Mountain” by N. Scot </a:t>
            </a:r>
            <a:r>
              <a:rPr lang="en-US" sz="2400" dirty="0" err="1" smtClean="0">
                <a:solidFill>
                  <a:schemeClr val="bg1"/>
                </a:solidFill>
              </a:rPr>
              <a:t>Momoday</a:t>
            </a:r>
            <a:endParaRPr lang="en-US" sz="2400" dirty="0" smtClean="0">
              <a:solidFill>
                <a:schemeClr val="bg1"/>
              </a:solidFill>
            </a:endParaRPr>
          </a:p>
          <a:p>
            <a:pPr lvl="1"/>
            <a:endParaRPr lang="en-US" sz="2400" dirty="0">
              <a:solidFill>
                <a:schemeClr val="bg1"/>
              </a:solidFill>
            </a:endParaRPr>
          </a:p>
          <a:p>
            <a:pPr lvl="1"/>
            <a:endParaRPr lang="en-US" sz="2400" dirty="0" smtClean="0">
              <a:solidFill>
                <a:schemeClr val="bg1"/>
              </a:solidFill>
            </a:endParaRPr>
          </a:p>
          <a:p>
            <a:pPr lvl="1">
              <a:buNone/>
            </a:pPr>
            <a:endParaRPr lang="en-US" sz="2400" dirty="0" smtClean="0">
              <a:solidFill>
                <a:schemeClr val="bg1"/>
              </a:solidFill>
            </a:endParaRPr>
          </a:p>
          <a:p>
            <a:pPr lvl="1">
              <a:buNone/>
            </a:pPr>
            <a:r>
              <a:rPr lang="en-US" sz="1400" dirty="0" smtClean="0">
                <a:solidFill>
                  <a:schemeClr val="bg1"/>
                </a:solidFill>
              </a:rPr>
              <a:t>Picture from http://www.firstpeople.us/pictures/buffalo/ls/a-dear-born-one-last-look.html</a:t>
            </a:r>
            <a:endParaRPr lang="en-US" sz="1400" dirty="0">
              <a:solidFill>
                <a:schemeClr val="bg1"/>
              </a:solidFill>
            </a:endParaRPr>
          </a:p>
        </p:txBody>
      </p:sp>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accent6">
                    <a:lumMod val="50000"/>
                  </a:schemeClr>
                </a:solidFill>
              </a:rPr>
              <a:t>Bison, Native Americans, and the US Government</a:t>
            </a:r>
            <a:endParaRPr lang="en-US" sz="3600" dirty="0">
              <a:solidFill>
                <a:schemeClr val="accent6">
                  <a:lumMod val="50000"/>
                </a:schemeClr>
              </a:solidFill>
            </a:endParaRPr>
          </a:p>
        </p:txBody>
      </p:sp>
      <p:sp>
        <p:nvSpPr>
          <p:cNvPr id="3" name="Content Placeholder 2"/>
          <p:cNvSpPr>
            <a:spLocks noGrp="1"/>
          </p:cNvSpPr>
          <p:nvPr>
            <p:ph sz="half" idx="1"/>
          </p:nvPr>
        </p:nvSpPr>
        <p:spPr>
          <a:xfrm>
            <a:off x="457200" y="1600200"/>
            <a:ext cx="4038600" cy="4876800"/>
          </a:xfrm>
        </p:spPr>
        <p:txBody>
          <a:bodyPr>
            <a:normAutofit fontScale="92500" lnSpcReduction="20000"/>
          </a:bodyPr>
          <a:lstStyle/>
          <a:p>
            <a:r>
              <a:rPr lang="en-US" sz="2000" dirty="0" smtClean="0">
                <a:solidFill>
                  <a:schemeClr val="accent6">
                    <a:lumMod val="50000"/>
                  </a:schemeClr>
                </a:solidFill>
              </a:rPr>
              <a:t>Until the late 1800’s, bison roamed freely throughout the United States.</a:t>
            </a:r>
          </a:p>
          <a:p>
            <a:r>
              <a:rPr lang="en-US" sz="2000" dirty="0" smtClean="0">
                <a:solidFill>
                  <a:schemeClr val="accent6">
                    <a:lumMod val="50000"/>
                  </a:schemeClr>
                </a:solidFill>
              </a:rPr>
              <a:t>They roamed from the eastern seaboard to the west and from Canada to Mexico.</a:t>
            </a:r>
          </a:p>
          <a:p>
            <a:r>
              <a:rPr lang="en-US" sz="2000" dirty="0" smtClean="0">
                <a:solidFill>
                  <a:schemeClr val="accent6">
                    <a:lumMod val="50000"/>
                  </a:schemeClr>
                </a:solidFill>
              </a:rPr>
              <a:t>Bison were natural to the Great Plains area and to the West.</a:t>
            </a:r>
          </a:p>
          <a:p>
            <a:r>
              <a:rPr lang="en-US" sz="2000" dirty="0" smtClean="0">
                <a:solidFill>
                  <a:schemeClr val="accent6">
                    <a:lumMod val="50000"/>
                  </a:schemeClr>
                </a:solidFill>
              </a:rPr>
              <a:t>Bison are naturally migratory animals and move to where there is food. </a:t>
            </a:r>
          </a:p>
          <a:p>
            <a:r>
              <a:rPr lang="en-US" sz="2000" dirty="0" smtClean="0">
                <a:solidFill>
                  <a:schemeClr val="accent6">
                    <a:lumMod val="50000"/>
                  </a:schemeClr>
                </a:solidFill>
              </a:rPr>
              <a:t>It is impossible to know exactly how many bison roamed throughout the land.</a:t>
            </a:r>
          </a:p>
          <a:p>
            <a:r>
              <a:rPr lang="en-US" sz="2000" dirty="0" smtClean="0">
                <a:solidFill>
                  <a:schemeClr val="accent6">
                    <a:lumMod val="50000"/>
                  </a:schemeClr>
                </a:solidFill>
              </a:rPr>
              <a:t>Estimates for Bison numbers range between 25 and 50 million</a:t>
            </a:r>
          </a:p>
          <a:p>
            <a:pPr>
              <a:buNone/>
            </a:pPr>
            <a:endParaRPr lang="en-US" sz="2000" dirty="0">
              <a:solidFill>
                <a:schemeClr val="accent6">
                  <a:lumMod val="50000"/>
                </a:schemeClr>
              </a:solidFill>
            </a:endParaRPr>
          </a:p>
          <a:p>
            <a:pPr>
              <a:buNone/>
            </a:pPr>
            <a:r>
              <a:rPr lang="en-US" sz="1500" dirty="0" smtClean="0">
                <a:solidFill>
                  <a:schemeClr val="accent6">
                    <a:lumMod val="50000"/>
                  </a:schemeClr>
                </a:solidFill>
              </a:rPr>
              <a:t>Information: “Buffalo or Bison and Native 	Americans.” </a:t>
            </a:r>
          </a:p>
        </p:txBody>
      </p:sp>
      <p:pic>
        <p:nvPicPr>
          <p:cNvPr id="6" name="Content Placeholder 5" descr="148.JPG"/>
          <p:cNvPicPr>
            <a:picLocks noGrp="1" noChangeAspect="1"/>
          </p:cNvPicPr>
          <p:nvPr>
            <p:ph sz="half" idx="2"/>
          </p:nvPr>
        </p:nvPicPr>
        <p:blipFill>
          <a:blip r:embed="rId3" cstate="print"/>
          <a:stretch>
            <a:fillRect/>
          </a:stretch>
        </p:blipFill>
        <p:spPr>
          <a:xfrm>
            <a:off x="4572000" y="2133600"/>
            <a:ext cx="4386792" cy="3290094"/>
          </a:xfrm>
        </p:spPr>
      </p:pic>
    </p:spTree>
  </p:cSld>
  <p:clrMapOvr>
    <a:masterClrMapping/>
  </p:clrMapOvr>
  <p:transition>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784</TotalTime>
  <Words>3754</Words>
  <Application>Microsoft Office PowerPoint</Application>
  <PresentationFormat>On-screen Show (4:3)</PresentationFormat>
  <Paragraphs>345</Paragraphs>
  <Slides>46</Slides>
  <Notes>11</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American Bison</vt:lpstr>
      <vt:lpstr>Bison and Native Americans: A Symbol of Culture</vt:lpstr>
      <vt:lpstr>What is a bison?  </vt:lpstr>
      <vt:lpstr>History</vt:lpstr>
      <vt:lpstr>Slide 5</vt:lpstr>
      <vt:lpstr>More Than Just an Animal</vt:lpstr>
      <vt:lpstr>Slide 7</vt:lpstr>
      <vt:lpstr>As Seen in Literature</vt:lpstr>
      <vt:lpstr>Bison, Native Americans, and the US Government</vt:lpstr>
      <vt:lpstr>What Happened?</vt:lpstr>
      <vt:lpstr>Native American’s Role</vt:lpstr>
      <vt:lpstr>Native American’s Role Cont.</vt:lpstr>
      <vt:lpstr>Role of the Government</vt:lpstr>
      <vt:lpstr>Role of Government cont.</vt:lpstr>
      <vt:lpstr>Role of Government cont. </vt:lpstr>
      <vt:lpstr>Slide 16</vt:lpstr>
      <vt:lpstr>What Happened Next?</vt:lpstr>
      <vt:lpstr>Extinction Issues</vt:lpstr>
      <vt:lpstr>Bison Overpopulation Theory</vt:lpstr>
      <vt:lpstr>Slide 20</vt:lpstr>
      <vt:lpstr>Slide 21</vt:lpstr>
      <vt:lpstr>Ecological Effects of Bison</vt:lpstr>
      <vt:lpstr>Effects of Grazing</vt:lpstr>
      <vt:lpstr>Slide 24</vt:lpstr>
      <vt:lpstr>Slide 25</vt:lpstr>
      <vt:lpstr>  Bison Wallows as Microclimates </vt:lpstr>
      <vt:lpstr>Current Bison Issues</vt:lpstr>
      <vt:lpstr>Brucellosis in Bison</vt:lpstr>
      <vt:lpstr>Slide 29</vt:lpstr>
      <vt:lpstr>Slide 30</vt:lpstr>
      <vt:lpstr>Slide 31</vt:lpstr>
      <vt:lpstr>Slide 32</vt:lpstr>
      <vt:lpstr>Slide 33</vt:lpstr>
      <vt:lpstr>Commons</vt:lpstr>
      <vt:lpstr>Cattle Ranchers</vt:lpstr>
      <vt:lpstr>Cattle Ranchers</vt:lpstr>
      <vt:lpstr>Cattle Ranchers</vt:lpstr>
      <vt:lpstr>Native Americans</vt:lpstr>
      <vt:lpstr>Native Americans</vt:lpstr>
      <vt:lpstr>Buffalo Field Campaign</vt:lpstr>
      <vt:lpstr>Buffalo Field Campaign</vt:lpstr>
      <vt:lpstr>Buffalo Field Campaign</vt:lpstr>
      <vt:lpstr>National Park Service</vt:lpstr>
      <vt:lpstr>National Park Service</vt:lpstr>
      <vt:lpstr>Big Question</vt:lpstr>
      <vt:lpstr>Works Cited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Courtney S</dc:creator>
  <cp:lastModifiedBy>jconant</cp:lastModifiedBy>
  <cp:revision>73</cp:revision>
  <dcterms:created xsi:type="dcterms:W3CDTF">2010-07-20T19:00:26Z</dcterms:created>
  <dcterms:modified xsi:type="dcterms:W3CDTF">2010-08-18T20:09:33Z</dcterms:modified>
</cp:coreProperties>
</file>