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64A0E-708B-447A-8343-18E2C22CF51E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8E2F1-3095-4FB9-8D81-33176363C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NR/rdonlyres/Political-Science/17-32Environmental-Politics-and-PolicySpring2003/C33A2AEF-7378-43F2-89AE-6C58A02424E2/0/17_32_14publiclands.pdf" TargetMode="External"/><Relationship Id="rId2" Type="http://schemas.openxmlformats.org/officeDocument/2006/relationships/hyperlink" Target="http://internet.boticario.com.br/Internet/staticFiles/Fundacao/pdf/PALESTRAS_VCBUC/Robert%20Manning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ook.rutgers.edu/~dbm/bioprospecting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238250"/>
          </a:xfrm>
        </p:spPr>
        <p:txBody>
          <a:bodyPr/>
          <a:lstStyle/>
          <a:p>
            <a:r>
              <a:rPr lang="en-US" dirty="0" smtClean="0"/>
              <a:t>Bio Prospecting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/>
          <a:p>
            <a:r>
              <a:rPr lang="en-US" dirty="0" smtClean="0"/>
              <a:t>Whose Footprint Should be Largest?</a:t>
            </a:r>
            <a:endParaRPr lang="en-US" dirty="0"/>
          </a:p>
        </p:txBody>
      </p:sp>
      <p:pic>
        <p:nvPicPr>
          <p:cNvPr id="6" name="Picture 5" descr="tim's yellowstone trip 6.23.09- 7.02.09 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011169" cy="2667000"/>
          </a:xfrm>
          <a:prstGeom prst="rect">
            <a:avLst/>
          </a:prstGeom>
        </p:spPr>
      </p:pic>
      <p:pic>
        <p:nvPicPr>
          <p:cNvPr id="7" name="Picture 6" descr="tim's yellowstone trip 6.23.09- 7.02.09 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0"/>
            <a:ext cx="4038600" cy="2685239"/>
          </a:xfrm>
          <a:prstGeom prst="rect">
            <a:avLst/>
          </a:prstGeom>
        </p:spPr>
      </p:pic>
      <p:pic>
        <p:nvPicPr>
          <p:cNvPr id="9" name="Picture 8" descr="tim's yellowstone trip 6.23.09- 7.02.09 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4114801"/>
            <a:ext cx="4125773" cy="2743200"/>
          </a:xfrm>
          <a:prstGeom prst="rect">
            <a:avLst/>
          </a:prstGeom>
        </p:spPr>
      </p:pic>
      <p:pic>
        <p:nvPicPr>
          <p:cNvPr id="10" name="Picture 9" descr="tim's yellowstone trip 6.23.09- 7.02.09 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122096"/>
            <a:ext cx="4114800" cy="2735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29539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The organisms found here have redefined the basic ideas of what is necessary for life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6400800" cy="3810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How does this affect the views on how life began?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What are the limits of life?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What </a:t>
            </a:r>
            <a:r>
              <a:rPr lang="en-US" b="1" dirty="0">
                <a:solidFill>
                  <a:schemeClr val="bg1"/>
                </a:solidFill>
              </a:rPr>
              <a:t>roles do microbes play in extreme environments?</a:t>
            </a:r>
            <a:endParaRPr lang="en-US" dirty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Can </a:t>
            </a:r>
            <a:r>
              <a:rPr lang="en-US" b="1" dirty="0">
                <a:solidFill>
                  <a:schemeClr val="bg1"/>
                </a:solidFill>
              </a:rPr>
              <a:t>they provide insights into the search for extraterrestrial life forms?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THERMOPHILES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Organisms that thrive at extreme temperatures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Bacteria: 113C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Fungi: 55C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Plants: 48C</a:t>
            </a:r>
            <a:endParaRPr lang="en-US" dirty="0"/>
          </a:p>
          <a:p>
            <a:pPr>
              <a:buNone/>
            </a:pPr>
            <a:r>
              <a:rPr lang="en-US" dirty="0"/>
              <a:t>•</a:t>
            </a:r>
            <a:r>
              <a:rPr lang="en-US" b="1" dirty="0" smtClean="0"/>
              <a:t>Extreme </a:t>
            </a:r>
            <a:r>
              <a:rPr lang="en-US" b="1" dirty="0"/>
              <a:t>pH (pH 0)</a:t>
            </a:r>
            <a:endParaRPr lang="en-US" dirty="0"/>
          </a:p>
          <a:p>
            <a:pPr>
              <a:buNone/>
            </a:pPr>
            <a:r>
              <a:rPr lang="en-US" dirty="0"/>
              <a:t>•</a:t>
            </a:r>
            <a:r>
              <a:rPr lang="en-US" b="1" dirty="0" smtClean="0"/>
              <a:t>Toxic metal metabolism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BASIC QUESTIONS…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2037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HOW DOES </a:t>
            </a:r>
            <a:r>
              <a:rPr lang="en-US" b="1"/>
              <a:t>LIFE </a:t>
            </a:r>
            <a:r>
              <a:rPr lang="en-US" b="1" smtClean="0"/>
              <a:t>EXIST </a:t>
            </a:r>
            <a:r>
              <a:rPr lang="en-US" b="1" dirty="0"/>
              <a:t>IN THESE EXTREME ENVIRONMENTS?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WHAT ARE THE UNIQUE </a:t>
            </a:r>
            <a:r>
              <a:rPr lang="en-US" b="1" dirty="0" smtClean="0"/>
              <a:t>LIFE PROCESSES </a:t>
            </a:r>
            <a:r>
              <a:rPr lang="en-US" b="1" dirty="0"/>
              <a:t>OCCURING?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WHAT DOES IT TELL US ABOUT POSSIBLE LIFE YET TO BE DISCOVERED ON EARTH AND IN THE UNIVERSE?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b="1" dirty="0"/>
              <a:t>CAN WE APPLY KNOWLEDGE FOR PRACTICAL PURPOSES?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Scientific Highlights of </a:t>
            </a:r>
            <a:r>
              <a:rPr lang="en-US" b="1" dirty="0" err="1">
                <a:solidFill>
                  <a:srgbClr val="FFFF00"/>
                </a:solidFill>
              </a:rPr>
              <a:t>Bioprospecting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Discovery of Arsenic Utilizing </a:t>
            </a:r>
            <a:r>
              <a:rPr lang="en-US" dirty="0" err="1">
                <a:solidFill>
                  <a:schemeClr val="bg1"/>
                </a:solidFill>
              </a:rPr>
              <a:t>Thermophiles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Discovery of New Viruses in Boiling Acid</a:t>
            </a:r>
          </a:p>
          <a:p>
            <a:r>
              <a:rPr lang="en-US" dirty="0">
                <a:solidFill>
                  <a:schemeClr val="bg1"/>
                </a:solidFill>
              </a:rPr>
              <a:t>Temperature Tolerance </a:t>
            </a:r>
            <a:r>
              <a:rPr lang="en-US" dirty="0" smtClean="0">
                <a:solidFill>
                  <a:schemeClr val="bg1"/>
                </a:solidFill>
              </a:rPr>
              <a:t>Confirmed </a:t>
            </a: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err="1">
                <a:solidFill>
                  <a:schemeClr val="bg1"/>
                </a:solidFill>
              </a:rPr>
              <a:t>Thermophilic</a:t>
            </a:r>
            <a:r>
              <a:rPr lang="en-US" dirty="0">
                <a:solidFill>
                  <a:schemeClr val="bg1"/>
                </a:solidFill>
              </a:rPr>
              <a:t> Fungus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772400" cy="8413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Discovery Impacts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686800" cy="5562600"/>
          </a:xfrm>
        </p:spPr>
        <p:txBody>
          <a:bodyPr>
            <a:norm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Discovered by Dr. Thomas Brock, 1967 in Yellowstone.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First </a:t>
            </a:r>
            <a:r>
              <a:rPr lang="en-US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thermophile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found was: </a:t>
            </a:r>
            <a:r>
              <a:rPr lang="en-US" sz="28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Thermus</a:t>
            </a:r>
            <a:r>
              <a:rPr lang="en-US" sz="28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aquaticus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Yellowstone type-1 (</a:t>
            </a:r>
            <a:r>
              <a:rPr lang="en-US" sz="28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Taq</a:t>
            </a:r>
            <a:r>
              <a:rPr lang="en-US" sz="28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YT-1)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Thrive at temperatures above 45°C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1993 Nobel prize in chemistry awarded to Dr. </a:t>
            </a:r>
            <a:r>
              <a:rPr lang="en-GB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Kary</a:t>
            </a:r>
            <a:r>
              <a:rPr lang="en-GB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Mullis for inventing PCR.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 1991 </a:t>
            </a:r>
            <a:r>
              <a:rPr lang="en-GB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Cetus</a:t>
            </a:r>
            <a:r>
              <a:rPr lang="en-GB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sold Hoffman-La Roche the PCR patent for $300 million.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Yearly income from this discovery is nearly $200 million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Hundreds of new proteins to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target for 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commercial applications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383.jpg"/>
          <p:cNvPicPr>
            <a:picLocks noChangeAspect="1"/>
          </p:cNvPicPr>
          <p:nvPr/>
        </p:nvPicPr>
        <p:blipFill>
          <a:blip r:embed="rId2" cstate="print">
            <a:lum bright="1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Tragedy of the Commons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•Garrett Hardin (1968)</a:t>
            </a:r>
          </a:p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•Common property resources (“the commons”)</a:t>
            </a:r>
          </a:p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•Highly susceptible to overexploitation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389.jpg"/>
          <p:cNvPicPr>
            <a:picLocks noChangeAspect="1"/>
          </p:cNvPicPr>
          <p:nvPr/>
        </p:nvPicPr>
        <p:blipFill>
          <a:blip r:embed="rId2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Tragedy of the Commons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•No technical solution</a:t>
            </a:r>
          </a:p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•Must be resolved through social action (“mutual coercion, mutually agreed upon”)</a:t>
            </a:r>
          </a:p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•Social norms</a:t>
            </a:r>
          </a:p>
          <a:p>
            <a:pPr>
              <a:buNone/>
            </a:pPr>
            <a:r>
              <a:rPr lang="en-US" sz="3600" dirty="0">
                <a:latin typeface="Arial Rounded MT Bold" pitchFamily="34" charset="0"/>
              </a:rPr>
              <a:t>•The tragedy of the commons has become one of the most compelling and powerful ideas in environmental thought</a:t>
            </a:r>
          </a:p>
          <a:p>
            <a:pPr>
              <a:buNone/>
            </a:pPr>
            <a:endParaRPr lang="en-US" sz="3900" dirty="0">
              <a:latin typeface="Arial Rounded MT Bold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Commons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•A pasture</a:t>
            </a:r>
          </a:p>
          <a:p>
            <a:pPr>
              <a:buNone/>
            </a:pPr>
            <a:r>
              <a:rPr lang="en-US" dirty="0"/>
              <a:t>•Ocean fisheries</a:t>
            </a:r>
          </a:p>
          <a:p>
            <a:pPr>
              <a:buNone/>
            </a:pPr>
            <a:r>
              <a:rPr lang="en-US" dirty="0"/>
              <a:t>•The atmosphere (“</a:t>
            </a:r>
            <a:r>
              <a:rPr lang="en-US" dirty="0" err="1"/>
              <a:t>reverse”commons</a:t>
            </a:r>
            <a:r>
              <a:rPr lang="en-US" dirty="0"/>
              <a:t>)</a:t>
            </a:r>
          </a:p>
          <a:p>
            <a:pPr>
              <a:buNone/>
            </a:pPr>
            <a:r>
              <a:rPr lang="en-US" dirty="0"/>
              <a:t>•National parks</a:t>
            </a:r>
          </a:p>
          <a:p>
            <a:pPr>
              <a:buNone/>
            </a:pPr>
            <a:r>
              <a:rPr lang="en-US" dirty="0"/>
              <a:t>•Population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291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1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National Parks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8229600" cy="4572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•Dual mission of parks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•Relationship between visitor use and impacts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•Management objectives/desired conditions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•Indicators and standards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•Carrying capacity: the point at which impacts of visitor use violate standards for relevant indicators.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012.jpg"/>
          <p:cNvPicPr>
            <a:picLocks noChangeAspect="1"/>
          </p:cNvPicPr>
          <p:nvPr/>
        </p:nvPicPr>
        <p:blipFill>
          <a:blip r:embed="rId2" cstate="print">
            <a:lum bright="45000"/>
          </a:blip>
          <a:stretch>
            <a:fillRect/>
          </a:stretch>
        </p:blipFill>
        <p:spPr>
          <a:xfrm>
            <a:off x="0" y="389106"/>
            <a:ext cx="9144000" cy="6468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en-US" sz="3600" dirty="0"/>
              <a:t>Why has it been so difficult to bring sound environmental management to public lands?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105400"/>
          </a:xfrm>
        </p:spPr>
        <p:txBody>
          <a:bodyPr/>
          <a:lstStyle/>
          <a:p>
            <a:pPr lvl="0"/>
            <a:r>
              <a:rPr lang="en-US" dirty="0"/>
              <a:t>History – Interest groups vs. public apathy </a:t>
            </a:r>
          </a:p>
          <a:p>
            <a:pPr lvl="0">
              <a:buNone/>
            </a:pPr>
            <a:r>
              <a:rPr lang="en-US" dirty="0"/>
              <a:t>	 </a:t>
            </a:r>
            <a:r>
              <a:rPr lang="en-US" dirty="0" smtClean="0"/>
              <a:t>	</a:t>
            </a:r>
            <a:r>
              <a:rPr lang="en-US" sz="2800" dirty="0" smtClean="0"/>
              <a:t>Perceived </a:t>
            </a:r>
            <a:r>
              <a:rPr lang="en-US" sz="2800" dirty="0"/>
              <a:t>as a local issue</a:t>
            </a:r>
          </a:p>
          <a:p>
            <a:pPr lvl="0"/>
            <a:r>
              <a:rPr lang="en-US" dirty="0"/>
              <a:t> Multiple Agencies Oversee Land Usage</a:t>
            </a:r>
          </a:p>
          <a:p>
            <a:pPr lvl="0"/>
            <a:r>
              <a:rPr lang="en-US" dirty="0"/>
              <a:t> Multiple Government Authorities</a:t>
            </a:r>
          </a:p>
          <a:p>
            <a:pPr lvl="0">
              <a:buNone/>
            </a:pPr>
            <a:r>
              <a:rPr lang="en-US" dirty="0"/>
              <a:t> 	</a:t>
            </a:r>
            <a:r>
              <a:rPr lang="en-US" dirty="0" smtClean="0"/>
              <a:t>	</a:t>
            </a:r>
            <a:r>
              <a:rPr lang="en-US" sz="2800" dirty="0"/>
              <a:t>33% of BLM royalties go to state </a:t>
            </a:r>
            <a:r>
              <a:rPr lang="en-US" sz="2800" dirty="0" smtClean="0"/>
              <a:t>government</a:t>
            </a:r>
            <a:endParaRPr lang="en-US" sz="2800" dirty="0"/>
          </a:p>
          <a:p>
            <a:pPr lvl="0">
              <a:buNone/>
            </a:pPr>
            <a:r>
              <a:rPr lang="en-US" dirty="0" smtClean="0"/>
              <a:t>		</a:t>
            </a:r>
            <a:r>
              <a:rPr lang="en-US" sz="2800" dirty="0"/>
              <a:t>20% of USFS receipts go to county &amp; local 	government</a:t>
            </a:r>
          </a:p>
          <a:p>
            <a:pPr lvl="0"/>
            <a:r>
              <a:rPr lang="en-US" dirty="0"/>
              <a:t> Multiple Use Conflicts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heOldProspector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"/>
            <a:ext cx="9144000" cy="7543800"/>
          </a:xfrm>
        </p:spPr>
      </p:pic>
      <p:sp>
        <p:nvSpPr>
          <p:cNvPr id="8" name="TextBox 7"/>
          <p:cNvSpPr txBox="1"/>
          <p:nvPr/>
        </p:nvSpPr>
        <p:spPr>
          <a:xfrm>
            <a:off x="2286000" y="1752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Bioprospecting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9600" y="3505200"/>
            <a:ext cx="8001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The collection of samples from plants, animals,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microorganisms to search for commercially valuable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biochemical or genetic resources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' s yellowstone trip 6.23.09- 7.2.09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Focus </a:t>
            </a:r>
            <a:r>
              <a:rPr lang="en-US" dirty="0" smtClean="0">
                <a:solidFill>
                  <a:srgbClr val="FFFF00"/>
                </a:solidFill>
              </a:rPr>
              <a:t>Concepts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•Determine the amount of use </a:t>
            </a:r>
            <a:r>
              <a:rPr lang="en-US" dirty="0">
                <a:solidFill>
                  <a:schemeClr val="bg1"/>
                </a:solidFill>
              </a:rPr>
              <a:t>the environment </a:t>
            </a:r>
            <a:r>
              <a:rPr lang="en-US" dirty="0" smtClean="0">
                <a:solidFill>
                  <a:schemeClr val="bg1"/>
                </a:solidFill>
              </a:rPr>
              <a:t> will sustain without </a:t>
            </a:r>
            <a:r>
              <a:rPr lang="en-US" dirty="0">
                <a:solidFill>
                  <a:schemeClr val="bg1"/>
                </a:solidFill>
              </a:rPr>
              <a:t>spoiling </a:t>
            </a:r>
            <a:r>
              <a:rPr lang="en-US" dirty="0" smtClean="0">
                <a:solidFill>
                  <a:schemeClr val="bg1"/>
                </a:solidFill>
              </a:rPr>
              <a:t>it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•Develop ecosystem </a:t>
            </a:r>
            <a:r>
              <a:rPr lang="en-US" dirty="0">
                <a:solidFill>
                  <a:schemeClr val="bg1"/>
                </a:solidFill>
              </a:rPr>
              <a:t>and individual organism management plans while taking the visitors experience into consideration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•Formulate </a:t>
            </a:r>
            <a:r>
              <a:rPr lang="en-US" dirty="0">
                <a:solidFill>
                  <a:schemeClr val="bg1"/>
                </a:solidFill>
              </a:rPr>
              <a:t>management objectives/desired future conditions as well as develop indicators and standards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Monitor </a:t>
            </a:r>
            <a:r>
              <a:rPr lang="en-US" dirty="0">
                <a:solidFill>
                  <a:schemeClr val="bg1"/>
                </a:solidFill>
              </a:rPr>
              <a:t>indicator variables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Apply </a:t>
            </a:r>
            <a:r>
              <a:rPr lang="en-US" dirty="0">
                <a:solidFill>
                  <a:schemeClr val="bg1"/>
                </a:solidFill>
              </a:rPr>
              <a:t>management practices to ensure that standards are maintained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Focus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8229600" cy="6248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000" dirty="0"/>
              <a:t>In our democratic and market based society, how do the interests of all of these groups get addressed and resolved</a:t>
            </a:r>
            <a:r>
              <a:rPr lang="en-US" sz="3000" dirty="0" smtClean="0"/>
              <a:t>?</a:t>
            </a:r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sz="3000" dirty="0" smtClean="0"/>
              <a:t>To </a:t>
            </a:r>
            <a:r>
              <a:rPr lang="en-US" sz="3000" dirty="0"/>
              <a:t>what extent are science, politics and economics involved in the decision-making process?</a:t>
            </a:r>
          </a:p>
          <a:p>
            <a:pPr lvl="0"/>
            <a:r>
              <a:rPr lang="en-US" sz="3000" dirty="0"/>
              <a:t>What is the role of individual citizens in the formulation and execution of public policy? </a:t>
            </a:r>
          </a:p>
          <a:p>
            <a:pPr lvl="0"/>
            <a:r>
              <a:rPr lang="en-US" sz="3000" dirty="0"/>
              <a:t>How can individual citizens have a meaningful role in these debates? 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s yellowstone trip 6.23.09- 7.02.09 100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81000" y="1447800"/>
            <a:ext cx="8153400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Works Cited: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2"/>
              </a:rPr>
              <a:t>http://</a:t>
            </a: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hlinkClick r:id="rId2"/>
              </a:rPr>
              <a:t>internet.boticario.com.br/Internet/staticFiles/Fundacao/pdf/PALESTRAS_VCBUC/Robert%20Manning.pdf</a:t>
            </a:r>
            <a:endParaRPr lang="en-US" sz="2400" u="sng" dirty="0" smtClean="0">
              <a:solidFill>
                <a:srgbClr val="0070C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http://ocw.mit.edu/NR/rdonlyres/Political-Science/17-32Environmental-Politics-and-PolicySpring2003/C33A2AEF-7378-43F2-89AE-6C58A02424E2/0/17_32_14publiclands.pdf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www.cook.rutgers.edu/~dbm/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bioprospecting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.pdf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hlinkClick r:id="rId2"/>
              </a:rPr>
              <a:t>tbi.montana.edu/</a:t>
            </a:r>
            <a:r>
              <a:rPr lang="en-US" sz="2400" u="sng" dirty="0" err="1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hlinkClick r:id="rId2"/>
              </a:rPr>
              <a:t>facultystaff</a:t>
            </a:r>
            <a:r>
              <a:rPr lang="en-US" sz="2400" u="sng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hlinkClick r:id="rId2"/>
              </a:rPr>
              <a:t>/young/Youngppt.pdf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 smtClean="0">
              <a:solidFill>
                <a:srgbClr val="0070C0"/>
              </a:solidFill>
              <a:latin typeface="Arial" pitchFamily="34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hlinkClick r:id="rId4"/>
              </a:rPr>
              <a:t>ic.ucsc.edu/~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hlinkClick r:id="rId4"/>
              </a:rPr>
              <a:t>syschwar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hlinkClick r:id="rId4"/>
              </a:rPr>
              <a:t>/eart3/Lectures/Lecture13.1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 smtClean="0">
              <a:solidFill>
                <a:srgbClr val="0070C0"/>
              </a:soli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heOldProspector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"/>
            <a:ext cx="9144000" cy="7543800"/>
          </a:xfrm>
        </p:spPr>
      </p:pic>
      <p:sp>
        <p:nvSpPr>
          <p:cNvPr id="8" name="TextBox 7"/>
          <p:cNvSpPr txBox="1"/>
          <p:nvPr/>
        </p:nvSpPr>
        <p:spPr>
          <a:xfrm>
            <a:off x="2362200" y="9144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/>
              <a:t>Where to look? How to look?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85800" y="2438400"/>
            <a:ext cx="8001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Design </a:t>
            </a:r>
            <a:r>
              <a:rPr lang="en-US" sz="3200" dirty="0"/>
              <a:t>of sampling strategies and </a:t>
            </a:r>
            <a:r>
              <a:rPr lang="en-US" sz="3200" dirty="0" smtClean="0"/>
              <a:t>impact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smtClean="0"/>
              <a:t>Recovery </a:t>
            </a:r>
            <a:r>
              <a:rPr lang="en-US" sz="3200" dirty="0"/>
              <a:t>of organisms: development of </a:t>
            </a:r>
            <a:r>
              <a:rPr lang="en-US" sz="3200" dirty="0" smtClean="0"/>
              <a:t>	cultivation </a:t>
            </a:r>
            <a:r>
              <a:rPr lang="en-US" sz="3200" dirty="0"/>
              <a:t>and isolation methods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Maximize range of novelty and molecular </a:t>
            </a:r>
            <a:r>
              <a:rPr lang="en-US" sz="3200" dirty="0" smtClean="0"/>
              <a:t>	diversity (80 to 90% undiscovered)</a:t>
            </a:r>
            <a:endParaRPr lang="en-US" sz="3200" dirty="0"/>
          </a:p>
          <a:p>
            <a:pPr>
              <a:buFont typeface="Wingdings" pitchFamily="2" charset="2"/>
              <a:buChar char="§"/>
            </a:pPr>
            <a:r>
              <a:rPr lang="en-US" sz="3200" dirty="0" smtClean="0"/>
              <a:t>Discovery </a:t>
            </a:r>
            <a:r>
              <a:rPr lang="en-US" sz="3200" dirty="0"/>
              <a:t>of compounds for further </a:t>
            </a:r>
            <a:r>
              <a:rPr lang="en-US" sz="3200" dirty="0" smtClean="0"/>
              <a:t>	development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43000" contrast="-48000"/>
          </a:blip>
          <a:srcRect/>
          <a:stretch>
            <a:fillRect/>
          </a:stretch>
        </p:blipFill>
        <p:spPr bwMode="auto">
          <a:xfrm>
            <a:off x="0" y="-7492"/>
            <a:ext cx="91440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85800" y="304800"/>
            <a:ext cx="724403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Greater Yellowstone Ecosystem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dramatic setting composed of lands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that vary widely in terms of their elevation,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soils, and habitat features.</a:t>
            </a:r>
            <a:endParaRPr kumimoji="0" lang="en-US" sz="1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 rot="10800000" flipV="1">
            <a:off x="0" y="236220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There is no place like Yellowstone on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2387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Unique Thermal Properties are the result of geologic events past and present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Central Part of Yellowstone is one of the world’s largest active volcanoes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nearly ten thousand geologic features play a role in developing seemingly impossible life forms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main.jpg"/>
          <p:cNvPicPr>
            <a:picLocks noChangeAspect="1"/>
          </p:cNvPicPr>
          <p:nvPr/>
        </p:nvPicPr>
        <p:blipFill>
          <a:blip r:embed="rId2">
            <a:lum bright="70000"/>
          </a:blip>
          <a:stretch>
            <a:fillRect/>
          </a:stretch>
        </p:blipFill>
        <p:spPr>
          <a:xfrm>
            <a:off x="0" y="381000"/>
            <a:ext cx="8903959" cy="61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685800"/>
            <a:ext cx="7772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Hydrothermal Features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Hot Springs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Mud Pot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Geyser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524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Fumaroles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s yellowstone trip 6.23.09- 7.02.09 153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Hot Springs</a:t>
            </a:r>
            <a:b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676400"/>
            <a:ext cx="6400800" cy="1752600"/>
          </a:xfrm>
        </p:spPr>
        <p:txBody>
          <a:bodyPr/>
          <a:lstStyle/>
          <a:p>
            <a:pPr lvl="0"/>
            <a:r>
              <a:rPr lang="en-US" b="1" dirty="0"/>
              <a:t>spring with temperature above body temperature (98.6 F)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Mud Pot</a:t>
            </a:r>
            <a:b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b="1" dirty="0"/>
              <a:t>hot spring with little water and a lot of altered rock (sediment clogged hot spring)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Geyser</a:t>
            </a:r>
            <a:b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6400800" cy="1752600"/>
          </a:xfrm>
        </p:spPr>
        <p:txBody>
          <a:bodyPr/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intermittent hot spring that erupts jets of hot water and steam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' s yellowstone trip 6.23.09- 7.2.09 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RoundedMTBold"/>
              </a:rPr>
              <a:t>Fumaroles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1752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vent emitting gas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714</Words>
  <Application>Microsoft Office PowerPoint</Application>
  <PresentationFormat>On-screen Show (4:3)</PresentationFormat>
  <Paragraphs>128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Bio Prospecting </vt:lpstr>
      <vt:lpstr>Slide 2</vt:lpstr>
      <vt:lpstr>Slide 3</vt:lpstr>
      <vt:lpstr>Slide 4</vt:lpstr>
      <vt:lpstr>Slide 5</vt:lpstr>
      <vt:lpstr>Hot Springs </vt:lpstr>
      <vt:lpstr>Mud Pot </vt:lpstr>
      <vt:lpstr>Geyser </vt:lpstr>
      <vt:lpstr>Fumaroles </vt:lpstr>
      <vt:lpstr>The organisms found here have redefined the basic ideas of what is necessary for life </vt:lpstr>
      <vt:lpstr>THERMOPHILES </vt:lpstr>
      <vt:lpstr>BASIC QUESTIONS… </vt:lpstr>
      <vt:lpstr>Scientific Highlights of Bioprospecting </vt:lpstr>
      <vt:lpstr>Discovery Impacts </vt:lpstr>
      <vt:lpstr>Tragedy of the Commons </vt:lpstr>
      <vt:lpstr>Tragedy of the Commons (continued)</vt:lpstr>
      <vt:lpstr>Examples of Commons </vt:lpstr>
      <vt:lpstr>Role of National Parks </vt:lpstr>
      <vt:lpstr>Why has it been so difficult to bring sound environmental management to public lands? </vt:lpstr>
      <vt:lpstr>Focus Concepts </vt:lpstr>
      <vt:lpstr>Focus Questions</vt:lpstr>
      <vt:lpstr>The End</vt:lpstr>
      <vt:lpstr>Slide 23</vt:lpstr>
    </vt:vector>
  </TitlesOfParts>
  <Company>Lebanon Community School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Prospecting </dc:title>
  <dc:creator>curtst</dc:creator>
  <cp:lastModifiedBy>curtst</cp:lastModifiedBy>
  <cp:revision>40</cp:revision>
  <dcterms:created xsi:type="dcterms:W3CDTF">2009-07-28T18:41:12Z</dcterms:created>
  <dcterms:modified xsi:type="dcterms:W3CDTF">2009-07-30T15:35:25Z</dcterms:modified>
</cp:coreProperties>
</file>