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9"/>
  </p:notesMasterIdLst>
  <p:handoutMasterIdLst>
    <p:handoutMasterId r:id="rId10"/>
  </p:handoutMasterIdLst>
  <p:sldIdLst>
    <p:sldId id="277" r:id="rId2"/>
    <p:sldId id="280" r:id="rId3"/>
    <p:sldId id="290" r:id="rId4"/>
    <p:sldId id="283" r:id="rId5"/>
    <p:sldId id="298" r:id="rId6"/>
    <p:sldId id="293" r:id="rId7"/>
    <p:sldId id="297" r:id="rId8"/>
  </p:sldIdLst>
  <p:sldSz cx="9144000" cy="6858000" type="screen4x3"/>
  <p:notesSz cx="6858000" cy="9296400"/>
  <p:defaultTex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503"/>
    <a:srgbClr val="DD1545"/>
    <a:srgbClr val="66CCFF"/>
    <a:srgbClr val="000000"/>
    <a:srgbClr val="4C1D10"/>
    <a:srgbClr val="009900"/>
    <a:srgbClr val="FFFFFB"/>
    <a:srgbClr val="EDF8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autoAdjust="0"/>
    <p:restoredTop sz="94561" autoAdjust="0"/>
  </p:normalViewPr>
  <p:slideViewPr>
    <p:cSldViewPr>
      <p:cViewPr>
        <p:scale>
          <a:sx n="90" d="100"/>
          <a:sy n="90" d="100"/>
        </p:scale>
        <p:origin x="-738"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3552" y="-96"/>
      </p:cViewPr>
      <p:guideLst>
        <p:guide orient="horz" pos="2929"/>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en-US"/>
          </a:p>
        </p:txBody>
      </p:sp>
      <p:sp>
        <p:nvSpPr>
          <p:cNvPr id="114691"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114692"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US"/>
          </a:p>
        </p:txBody>
      </p:sp>
      <p:sp>
        <p:nvSpPr>
          <p:cNvPr id="114693"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2ACE29B-293B-4637-85CF-244972C31774}"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en-US"/>
          </a:p>
        </p:txBody>
      </p:sp>
      <p:sp>
        <p:nvSpPr>
          <p:cNvPr id="100355"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10244" name="Rectangle 4"/>
          <p:cNvSpPr>
            <a:spLocks noGrp="1" noRot="1" noChangeAspect="1" noChangeArrowheads="1" noTextEdit="1"/>
          </p:cNvSpPr>
          <p:nvPr>
            <p:ph type="sldImg" idx="2"/>
          </p:nvPr>
        </p:nvSpPr>
        <p:spPr bwMode="auto">
          <a:xfrm>
            <a:off x="1104900" y="696913"/>
            <a:ext cx="4649788" cy="3487737"/>
          </a:xfrm>
          <a:prstGeom prst="rect">
            <a:avLst/>
          </a:prstGeom>
          <a:noFill/>
          <a:ln w="9525">
            <a:solidFill>
              <a:srgbClr val="000000"/>
            </a:solidFill>
            <a:miter lim="800000"/>
            <a:headEnd/>
            <a:tailEnd/>
          </a:ln>
        </p:spPr>
      </p:sp>
      <p:sp>
        <p:nvSpPr>
          <p:cNvPr id="100357" name="Rectangle 5"/>
          <p:cNvSpPr>
            <a:spLocks noGrp="1" noChangeArrowheads="1"/>
          </p:cNvSpPr>
          <p:nvPr>
            <p:ph type="body" sz="quarter" idx="3"/>
          </p:nvPr>
        </p:nvSpPr>
        <p:spPr bwMode="auto">
          <a:xfrm>
            <a:off x="685800" y="4414838"/>
            <a:ext cx="5486400" cy="418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0358"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US"/>
          </a:p>
        </p:txBody>
      </p:sp>
      <p:sp>
        <p:nvSpPr>
          <p:cNvPr id="100359"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0938BF0-D547-464C-B315-48BE3AD3D0F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4F876146-9FD4-484D-AA73-5B1D3C5FCEDC}" type="slidenum">
              <a:rPr lang="en-US" smtClean="0"/>
              <a:pPr/>
              <a:t>1</a:t>
            </a:fld>
            <a:endParaRPr lang="en-US"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xfrm>
            <a:off x="914400" y="4414838"/>
            <a:ext cx="5029200" cy="4184650"/>
          </a:xfrm>
          <a:noFill/>
          <a:ln/>
        </p:spPr>
        <p:txBody>
          <a:bodyPr/>
          <a:lstStyle/>
          <a:p>
            <a:pPr marL="228600" indent="-228600" eaLnBrk="1" hangingPunct="1">
              <a:buFontTx/>
              <a:buChar char="•"/>
            </a:pPr>
            <a:r>
              <a:rPr lang="en-US" smtClean="0"/>
              <a:t>The NPS, led by a Core team primarily working out of Yellowstone National Park (Bert Frost and I are Co-Chairs; Sue Mills, working in Yellowstone, is the Team Captain), has been developing servicewide procedures to guide how the Park Service would implement Benefits Sharings agreements.</a:t>
            </a:r>
          </a:p>
          <a:p>
            <a:pPr marL="228600" indent="-228600" eaLnBrk="1" hangingPunct="1"/>
            <a:endParaRPr lang="en-US" smtClean="0"/>
          </a:p>
          <a:p>
            <a:pPr marL="228600" indent="-228600" eaLnBrk="1" hangingPunct="1"/>
            <a:r>
              <a:rPr lang="en-US" smtClean="0"/>
              <a:t>	What is “Benefits Sharing?” It is when a </a:t>
            </a:r>
            <a:r>
              <a:rPr lang="en-US" i="1" smtClean="0"/>
              <a:t>NPS unit gain benefits, monetary or otherwise, after a researcher makes a commercially-valuable discovery from studying specimens collected in a that unit.</a:t>
            </a:r>
            <a:r>
              <a:rPr lang="en-US" smtClean="0"/>
              <a:t> </a:t>
            </a:r>
          </a:p>
          <a:p>
            <a:pPr marL="228600" indent="-228600" eaLnBrk="1" hangingPunct="1">
              <a:buFontTx/>
              <a:buAutoNum type="alphaLcParenR"/>
            </a:pPr>
            <a:endParaRPr lang="en-US" smtClean="0"/>
          </a:p>
          <a:p>
            <a:pPr marL="228600" indent="-228600" eaLnBrk="1" hangingPunct="1">
              <a:buFontTx/>
              <a:buChar char="•"/>
            </a:pPr>
            <a:endParaRPr lang="en-US" smtClean="0"/>
          </a:p>
          <a:p>
            <a:pPr marL="228600" indent="-228600" eaLnBrk="1" hangingPunct="1"/>
            <a:endParaRPr lang="en-US" smtClean="0">
              <a:solidFill>
                <a:srgbClr val="DD1545"/>
              </a:solidFill>
            </a:endParaRPr>
          </a:p>
          <a:p>
            <a:pPr marL="228600" indent="-228600" eaLnBrk="1" hangingPunct="1">
              <a:buFontTx/>
              <a:buChar char="•"/>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AAFC11D6-8A26-4AFC-A0CF-F55FF53EA913}" type="slidenum">
              <a:rPr lang="en-US" smtClean="0"/>
              <a:pPr/>
              <a:t>2</a:t>
            </a:fld>
            <a:endParaRPr lang="en-US" smtClean="0"/>
          </a:p>
        </p:txBody>
      </p:sp>
      <p:sp>
        <p:nvSpPr>
          <p:cNvPr id="12291" name="Rectangle 2"/>
          <p:cNvSpPr>
            <a:spLocks noGrp="1" noRot="1" noChangeAspect="1" noChangeArrowheads="1" noTextEdit="1"/>
          </p:cNvSpPr>
          <p:nvPr>
            <p:ph type="sldImg"/>
          </p:nvPr>
        </p:nvSpPr>
        <p:spPr>
          <a:xfrm>
            <a:off x="1085850" y="738188"/>
            <a:ext cx="4643438" cy="3484562"/>
          </a:xfrm>
          <a:ln/>
        </p:spPr>
      </p:sp>
      <p:sp>
        <p:nvSpPr>
          <p:cNvPr id="12292" name="Rectangle 3"/>
          <p:cNvSpPr>
            <a:spLocks noGrp="1" noChangeArrowheads="1"/>
          </p:cNvSpPr>
          <p:nvPr>
            <p:ph type="body" idx="1"/>
          </p:nvPr>
        </p:nvSpPr>
        <p:spPr>
          <a:xfrm>
            <a:off x="914400" y="4414838"/>
            <a:ext cx="5029200" cy="4184650"/>
          </a:xfrm>
          <a:noFill/>
          <a:ln/>
        </p:spPr>
        <p:txBody>
          <a:bodyPr/>
          <a:lstStyle/>
          <a:p>
            <a:pPr marL="247650" indent="-247650" eaLnBrk="1" hangingPunct="1"/>
            <a:r>
              <a:rPr lang="en-US" sz="1000" smtClean="0"/>
              <a:t>Benefits Sharing opportunities are the RESULT of a certain type of research that is currently legal and occuring in parks called bioprospecting. Bioprospecting is when a researcher searches to discover commercially valuable information from biological specimens collected.</a:t>
            </a:r>
          </a:p>
          <a:p>
            <a:pPr marL="704850" lvl="1" indent="-247650" eaLnBrk="1" hangingPunct="1">
              <a:buFontTx/>
              <a:buChar char="•"/>
            </a:pPr>
            <a:r>
              <a:rPr lang="en-US" sz="1000" smtClean="0"/>
              <a:t>Bioprospecting uses scientific information from park organisms, not the organisms themselves.</a:t>
            </a:r>
          </a:p>
          <a:p>
            <a:pPr marL="704850" lvl="1" indent="-247650" eaLnBrk="1" hangingPunct="1">
              <a:buFontTx/>
              <a:buChar char="•"/>
            </a:pPr>
            <a:r>
              <a:rPr lang="en-US" sz="1000" smtClean="0"/>
              <a:t>Using the organisms themselves would be BioHarvest, which is illegal in NPS Units and would not be permitted</a:t>
            </a:r>
          </a:p>
          <a:p>
            <a:pPr marL="704850" lvl="1" indent="-247650" eaLnBrk="1" hangingPunct="1">
              <a:buFontTx/>
              <a:buChar char="•"/>
            </a:pPr>
            <a:r>
              <a:rPr lang="en-US" sz="1000" smtClean="0"/>
              <a:t>I think the term “bioprospecting” is unfortunate—it conjurs up picks and shovels, collecting large amounts of material.</a:t>
            </a:r>
          </a:p>
          <a:p>
            <a:pPr marL="704850" lvl="1" indent="-247650" eaLnBrk="1" hangingPunct="1">
              <a:buFontTx/>
              <a:buChar char="•"/>
            </a:pPr>
            <a:r>
              <a:rPr lang="en-US" sz="1000" smtClean="0"/>
              <a:t>In practice, bioprospecting is about collecting small samples of water, algal mats, or soil that contain microbes—in general bioprospecting researchers have less impact than the average backpacker.</a:t>
            </a:r>
          </a:p>
          <a:p>
            <a:pPr marL="247650" indent="-247650" eaLnBrk="1" hangingPunct="1"/>
            <a:endParaRPr lang="en-US" sz="1000" smtClean="0"/>
          </a:p>
          <a:p>
            <a:pPr marL="247650" indent="-247650" eaLnBrk="1" hangingPunct="1"/>
            <a:r>
              <a:rPr lang="en-US" sz="1000" smtClean="0"/>
              <a:t>I want to emphasize that Bioprospecting is currently allowed under existing research permitting guidelines.  </a:t>
            </a:r>
          </a:p>
          <a:p>
            <a:pPr marL="247650" indent="-247650" eaLnBrk="1" hangingPunct="1">
              <a:buFontTx/>
              <a:buChar char="•"/>
            </a:pPr>
            <a:r>
              <a:rPr lang="en-US" sz="1000" smtClean="0">
                <a:solidFill>
                  <a:srgbClr val="0D0503"/>
                </a:solidFill>
              </a:rPr>
              <a:t>Yellowstone has 4 permits that are considered bioprospectors. Additional discoveries continue to be made from study of specimens collected years ago. </a:t>
            </a:r>
          </a:p>
          <a:p>
            <a:pPr marL="247650" indent="-247650" eaLnBrk="1" hangingPunct="1">
              <a:buFontTx/>
              <a:buChar char="•"/>
            </a:pPr>
            <a:r>
              <a:rPr lang="en-US" sz="1000" smtClean="0"/>
              <a:t>Servicewide, at least 55 U.S. patents have been granted for discoveries made from biological materials in U.S. parks (the majority have come from study of Yellowstone specimens). </a:t>
            </a:r>
          </a:p>
          <a:p>
            <a:pPr marL="247650" indent="-247650" eaLnBrk="1" hangingPunct="1"/>
            <a:endParaRPr lang="en-US" sz="1000" smtClean="0"/>
          </a:p>
          <a:p>
            <a:pPr marL="247650" indent="-247650" eaLnBrk="1" hangingPunct="1"/>
            <a:r>
              <a:rPr lang="en-US" sz="1000" smtClean="0"/>
              <a:t>Benefits Sharing is not currently allowed; it is on hold in the NPS, by order of a federal judge, pending analysis of potential impacts.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0D60AF66-8BB9-4704-9EE5-2590AF106CA3}" type="slidenum">
              <a:rPr lang="en-US" smtClean="0"/>
              <a:pPr/>
              <a:t>3</a:t>
            </a:fld>
            <a:endParaRPr 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14400" y="4414838"/>
            <a:ext cx="5029200" cy="4184650"/>
          </a:xfrm>
          <a:noFill/>
          <a:ln/>
        </p:spPr>
        <p:txBody>
          <a:bodyPr/>
          <a:lstStyle/>
          <a:p>
            <a:pPr marL="247650" indent="-247650" eaLnBrk="1" hangingPunct="1"/>
            <a:r>
              <a:rPr lang="en-US" sz="1000" smtClean="0"/>
              <a:t>In the EIS, we analyze 3 different Benefits Sharing Alternatives :</a:t>
            </a:r>
          </a:p>
          <a:p>
            <a:pPr marL="247650" indent="-247650" eaLnBrk="1" hangingPunct="1"/>
            <a:endParaRPr lang="en-US" sz="1000" smtClean="0"/>
          </a:p>
          <a:p>
            <a:pPr marL="247650" indent="-247650" eaLnBrk="1" hangingPunct="1"/>
            <a:r>
              <a:rPr lang="en-US" sz="1000" b="1" smtClean="0"/>
              <a:t>Alternative A</a:t>
            </a:r>
            <a:r>
              <a:rPr lang="en-US" sz="1000" smtClean="0"/>
              <a:t>: No action</a:t>
            </a:r>
          </a:p>
          <a:p>
            <a:pPr marL="247650" indent="-247650" eaLnBrk="1" hangingPunct="1">
              <a:buFontTx/>
              <a:buChar char="•"/>
            </a:pPr>
            <a:r>
              <a:rPr lang="en-US" sz="1000" smtClean="0">
                <a:solidFill>
                  <a:srgbClr val="0D0503"/>
                </a:solidFill>
              </a:rPr>
              <a:t>Bioprospecting would </a:t>
            </a:r>
            <a:r>
              <a:rPr lang="en-US" sz="1000" smtClean="0"/>
              <a:t>continue under approved research permits.</a:t>
            </a:r>
          </a:p>
          <a:p>
            <a:pPr marL="247650" indent="-247650" eaLnBrk="1" hangingPunct="1">
              <a:buFontTx/>
              <a:buChar char="•"/>
            </a:pPr>
            <a:r>
              <a:rPr lang="en-US" sz="1000" smtClean="0"/>
              <a:t>Benefits Sharing is not allowed.</a:t>
            </a:r>
          </a:p>
          <a:p>
            <a:pPr marL="247650" indent="-247650" eaLnBrk="1" hangingPunct="1"/>
            <a:endParaRPr lang="en-US" sz="1000" smtClean="0"/>
          </a:p>
          <a:p>
            <a:pPr marL="247650" indent="-247650" eaLnBrk="1" hangingPunct="1"/>
            <a:r>
              <a:rPr lang="en-US" sz="1000" b="1" smtClean="0"/>
              <a:t>Alternative B (The Preferred Alt.), Implement Benefits Sharing, which:</a:t>
            </a:r>
          </a:p>
          <a:p>
            <a:pPr marL="247650" indent="-247650" eaLnBrk="1" hangingPunct="1">
              <a:buFontTx/>
              <a:buChar char="•"/>
            </a:pPr>
            <a:r>
              <a:rPr lang="en-US" sz="1000" smtClean="0"/>
              <a:t>Allows bioprospecting to continue under approved research permits</a:t>
            </a:r>
          </a:p>
          <a:p>
            <a:pPr marL="247650" indent="-247650" eaLnBrk="1" hangingPunct="1">
              <a:buFontTx/>
              <a:buChar char="•"/>
            </a:pPr>
            <a:r>
              <a:rPr lang="en-US" sz="1000" smtClean="0"/>
              <a:t>Requires researchers to enter into a Benefits Sharing Agreement with the NPS before using their research results for any commercial purpose.</a:t>
            </a:r>
          </a:p>
          <a:p>
            <a:pPr marL="247650" indent="-247650" eaLnBrk="1" hangingPunct="1">
              <a:buFontTx/>
              <a:buChar char="•"/>
            </a:pPr>
            <a:r>
              <a:rPr lang="en-US" sz="1000" smtClean="0"/>
              <a:t>Would </a:t>
            </a:r>
            <a:r>
              <a:rPr lang="en-US" sz="1000" u="sng" smtClean="0"/>
              <a:t>NOT</a:t>
            </a:r>
            <a:r>
              <a:rPr lang="en-US" sz="1000" smtClean="0"/>
              <a:t> authorize research – the research permit is a pre-requisite (research permitting is a separate process).  </a:t>
            </a:r>
          </a:p>
          <a:p>
            <a:pPr marL="247650" indent="-247650" eaLnBrk="1" hangingPunct="1">
              <a:buFontTx/>
              <a:buChar char="•"/>
            </a:pPr>
            <a:endParaRPr lang="en-US" sz="1000" smtClean="0"/>
          </a:p>
          <a:p>
            <a:pPr marL="247650" indent="-247650" eaLnBrk="1" hangingPunct="1"/>
            <a:r>
              <a:rPr lang="en-US" sz="1000" b="1" smtClean="0"/>
              <a:t>Alternative C</a:t>
            </a:r>
          </a:p>
          <a:p>
            <a:pPr marL="247650" indent="-247650" eaLnBrk="1" hangingPunct="1">
              <a:buFontTx/>
              <a:buChar char="•"/>
            </a:pPr>
            <a:r>
              <a:rPr lang="en-US" sz="1000" smtClean="0"/>
              <a:t>Prohibit scientific research in NPS that is associated with the development of commercial products (i.e., bioprospecting would not be allowed).</a:t>
            </a:r>
          </a:p>
          <a:p>
            <a:pPr marL="247650" indent="-247650" eaLnBrk="1" hangingPunct="1">
              <a:buFontTx/>
              <a:buChar char="•"/>
            </a:pPr>
            <a:r>
              <a:rPr lang="en-US" sz="1000" smtClean="0"/>
              <a:t>Researchers requesting Research Permits who acknowledged that their specimen collections could be used to develop commercial products or services would be denied permits.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31499A5B-C193-4CFE-B363-0B81E2B84CE3}" type="slidenum">
              <a:rPr lang="en-US" smtClean="0"/>
              <a:pPr/>
              <a:t>4</a:t>
            </a:fld>
            <a:endParaRPr 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914400" y="4414838"/>
            <a:ext cx="5029200" cy="4184650"/>
          </a:xfrm>
          <a:noFill/>
          <a:ln/>
        </p:spPr>
        <p:txBody>
          <a:bodyPr/>
          <a:lstStyle/>
          <a:p>
            <a:pPr marL="247650" indent="-247650" eaLnBrk="1" hangingPunct="1"/>
            <a:r>
              <a:rPr lang="en-US" sz="1000" smtClean="0">
                <a:latin typeface="Times New Roman" pitchFamily="18" charset="0"/>
              </a:rPr>
              <a:t>Bioprospecting and Benefits Sharing are authorized by existing law and regulation </a:t>
            </a:r>
          </a:p>
          <a:p>
            <a:pPr marL="247650" indent="-247650" eaLnBrk="1" hangingPunct="1">
              <a:buFontTx/>
              <a:buChar char="•"/>
            </a:pPr>
            <a:r>
              <a:rPr lang="en-US" sz="1000" smtClean="0">
                <a:latin typeface="Times New Roman" pitchFamily="18" charset="0"/>
              </a:rPr>
              <a:t>National Parks Omnibus Management Act of 1998.</a:t>
            </a:r>
          </a:p>
          <a:p>
            <a:pPr marL="247650" indent="-247650" eaLnBrk="1" hangingPunct="1">
              <a:buFontTx/>
              <a:buChar char="•"/>
            </a:pPr>
            <a:r>
              <a:rPr lang="en-US" sz="1000" smtClean="0">
                <a:latin typeface="Times New Roman" pitchFamily="18" charset="0"/>
              </a:rPr>
              <a:t>Federal Technology Transfer Act of 1986.</a:t>
            </a:r>
          </a:p>
          <a:p>
            <a:pPr marL="247650" indent="-247650" eaLnBrk="1" hangingPunct="1">
              <a:buFontTx/>
              <a:buChar char="•"/>
            </a:pPr>
            <a:r>
              <a:rPr lang="en-US" sz="1000" smtClean="0">
                <a:latin typeface="Times New Roman" pitchFamily="18" charset="0"/>
              </a:rPr>
              <a:t>U.S. intellectual property rights laws.</a:t>
            </a:r>
          </a:p>
          <a:p>
            <a:pPr marL="247650" indent="-247650" eaLnBrk="1" hangingPunct="1"/>
            <a:endParaRPr lang="en-US" sz="1000" smtClean="0">
              <a:latin typeface="Times New Roman" pitchFamily="18" charset="0"/>
            </a:endParaRPr>
          </a:p>
          <a:p>
            <a:pPr marL="247650" indent="-247650" eaLnBrk="1" hangingPunct="1"/>
            <a:r>
              <a:rPr lang="en-US" sz="1000" smtClean="0">
                <a:latin typeface="Times New Roman" pitchFamily="18" charset="0"/>
              </a:rPr>
              <a:t>A Federal Judge has confirmed this authority.  In fact, this is the first NEPA document that I have worked on where the substitive issues were ruled on prior to the analysis.  The judge ruled that bioprospecting is (a) not a sale or commercial use of park resources (it is a commercial use of scientific discoveries made from park specimens); (b) not a consumptive use of park resources; (c) the research permit, not the benefits sharing agreement, provides the legal basis for biopropsecting.</a:t>
            </a:r>
          </a:p>
          <a:p>
            <a:pPr marL="247650" indent="-247650" eaLnBrk="1" hangingPunct="1"/>
            <a:endParaRPr lang="en-US" sz="1000" smtClean="0">
              <a:latin typeface="Times New Roman" pitchFamily="18" charset="0"/>
            </a:endParaRPr>
          </a:p>
          <a:p>
            <a:pPr marL="247650" indent="-247650" eaLnBrk="1" hangingPunct="1"/>
            <a:r>
              <a:rPr lang="en-US" sz="1000" smtClean="0">
                <a:latin typeface="Times New Roman" pitchFamily="18" charset="0"/>
              </a:rPr>
              <a:t>Other federal agencies routinely engage in Benefits Sharing Agreements consistent with their missions and activities.</a:t>
            </a:r>
          </a:p>
          <a:p>
            <a:pPr marL="247650" indent="-247650" eaLnBrk="1" hangingPunct="1"/>
            <a:endParaRPr lang="en-US" sz="1000" smtClean="0">
              <a:latin typeface="Times New Roman" pitchFamily="18" charset="0"/>
            </a:endParaRPr>
          </a:p>
          <a:p>
            <a:pPr marL="247650" indent="-247650" eaLnBrk="1" hangingPunct="1"/>
            <a:r>
              <a:rPr lang="en-US" sz="1000" smtClean="0">
                <a:latin typeface="Times New Roman" pitchFamily="18" charset="0"/>
              </a:rPr>
              <a:t>These activities enhance the NPS mission of visitor use and resource protection, by providing information, technical expertise, and (potentially) funding.</a:t>
            </a:r>
          </a:p>
          <a:p>
            <a:pPr marL="247650" indent="-247650" eaLnBrk="1" hangingPunct="1"/>
            <a:endParaRPr lang="en-US" sz="1000" smtClean="0">
              <a:latin typeface="Times New Roman" pitchFamily="18" charset="0"/>
            </a:endParaRPr>
          </a:p>
          <a:p>
            <a:pPr marL="247650" indent="-247650" eaLnBrk="1" hangingPunct="1"/>
            <a:r>
              <a:rPr lang="en-US" sz="1000" smtClean="0">
                <a:latin typeface="Times New Roman" pitchFamily="18" charset="0"/>
              </a:rPr>
              <a:t>Bioprospecting and Benefits Sharing are compatible with NPS Management Polices.</a:t>
            </a:r>
          </a:p>
          <a:p>
            <a:pPr marL="247650" indent="-247650" eaLnBrk="1" hangingPunct="1"/>
            <a:endParaRPr lang="en-US" sz="1000" smtClean="0">
              <a:latin typeface="Times New Roman" pitchFamily="18" charset="0"/>
            </a:endParaRPr>
          </a:p>
          <a:p>
            <a:pPr marL="247650" indent="-247650" eaLnBrk="1" hangingPunct="1"/>
            <a:endParaRPr lang="en-US" sz="1000"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E9759A46-3C72-455D-8FC5-CEFE6BFC0B5C}" type="slidenum">
              <a:rPr lang="en-US" smtClean="0"/>
              <a:pPr/>
              <a:t>5</a:t>
            </a:fld>
            <a:endParaRPr lang="en-US" smtClean="0"/>
          </a:p>
        </p:txBody>
      </p:sp>
      <p:sp>
        <p:nvSpPr>
          <p:cNvPr id="15363" name="Rectangle 2"/>
          <p:cNvSpPr>
            <a:spLocks noGrp="1" noRot="1" noChangeAspect="1" noChangeArrowheads="1" noTextEdit="1"/>
          </p:cNvSpPr>
          <p:nvPr>
            <p:ph type="sldImg"/>
          </p:nvPr>
        </p:nvSpPr>
        <p:spPr>
          <a:xfrm>
            <a:off x="1085850" y="738188"/>
            <a:ext cx="4643438" cy="3484562"/>
          </a:xfrm>
          <a:ln/>
        </p:spPr>
      </p:sp>
      <p:sp>
        <p:nvSpPr>
          <p:cNvPr id="15364" name="Rectangle 3"/>
          <p:cNvSpPr>
            <a:spLocks noGrp="1" noChangeArrowheads="1"/>
          </p:cNvSpPr>
          <p:nvPr>
            <p:ph type="body" idx="1"/>
          </p:nvPr>
        </p:nvSpPr>
        <p:spPr>
          <a:xfrm>
            <a:off x="914400" y="4414838"/>
            <a:ext cx="5029200" cy="4184650"/>
          </a:xfrm>
          <a:noFill/>
          <a:ln/>
        </p:spPr>
        <p:txBody>
          <a:bodyPr/>
          <a:lstStyle/>
          <a:p>
            <a:pPr marL="247650" indent="-247650" eaLnBrk="1" hangingPunct="1">
              <a:lnSpc>
                <a:spcPct val="90000"/>
              </a:lnSpc>
            </a:pPr>
            <a:r>
              <a:rPr lang="en-US" sz="1000" smtClean="0"/>
              <a:t>Under Alternative B, Parks and Society would realize significant benefits, including:  </a:t>
            </a:r>
          </a:p>
          <a:p>
            <a:pPr marL="247650" indent="-247650" eaLnBrk="1" hangingPunct="1">
              <a:lnSpc>
                <a:spcPct val="90000"/>
              </a:lnSpc>
              <a:buFontTx/>
              <a:buChar char="•"/>
            </a:pPr>
            <a:r>
              <a:rPr lang="en-US" sz="1000" smtClean="0"/>
              <a:t>Gain new information and knowledge about park resources that can be used in interpretation and visitor services. </a:t>
            </a:r>
          </a:p>
          <a:p>
            <a:pPr marL="247650" indent="-247650" eaLnBrk="1" hangingPunct="1">
              <a:lnSpc>
                <a:spcPct val="90000"/>
              </a:lnSpc>
              <a:buFontTx/>
              <a:buChar char="•"/>
            </a:pPr>
            <a:r>
              <a:rPr lang="en-US" sz="1000" smtClean="0"/>
              <a:t>Monetary benefits could include up-front funding or royalties from commercial products.</a:t>
            </a:r>
          </a:p>
          <a:p>
            <a:pPr marL="704850" lvl="1" indent="-247650" eaLnBrk="1" hangingPunct="1">
              <a:lnSpc>
                <a:spcPct val="90000"/>
              </a:lnSpc>
              <a:buFontTx/>
              <a:buChar char="•"/>
            </a:pPr>
            <a:r>
              <a:rPr lang="en-US" sz="1000" smtClean="0"/>
              <a:t>Funding could be used to support the park’s mission of resource conservation and protection. </a:t>
            </a:r>
          </a:p>
          <a:p>
            <a:pPr marL="704850" lvl="1" indent="-247650" eaLnBrk="1" hangingPunct="1">
              <a:lnSpc>
                <a:spcPct val="90000"/>
              </a:lnSpc>
              <a:buFontTx/>
              <a:buChar char="•"/>
            </a:pPr>
            <a:r>
              <a:rPr lang="en-US" sz="1000" smtClean="0"/>
              <a:t>The EIS analysis estimated potential monetary benefits ranging widely from $0 to more than $150,000 annually per agreement.</a:t>
            </a:r>
          </a:p>
          <a:p>
            <a:pPr marL="247650" indent="-247650" eaLnBrk="1" hangingPunct="1">
              <a:lnSpc>
                <a:spcPct val="90000"/>
              </a:lnSpc>
              <a:buFontTx/>
              <a:buChar char="•"/>
            </a:pPr>
            <a:r>
              <a:rPr lang="en-US" sz="1000" smtClean="0"/>
              <a:t>Benefits to people (Society), e.g.</a:t>
            </a:r>
          </a:p>
          <a:p>
            <a:pPr marL="704850" lvl="1" indent="-247650" eaLnBrk="1" hangingPunct="1">
              <a:lnSpc>
                <a:spcPct val="90000"/>
              </a:lnSpc>
              <a:buFontTx/>
              <a:buChar char="•"/>
            </a:pPr>
            <a:r>
              <a:rPr lang="en-US" sz="1000" smtClean="0"/>
              <a:t>DNA Fingerprinting</a:t>
            </a:r>
          </a:p>
          <a:p>
            <a:pPr marL="1162050" lvl="2" indent="-247650" eaLnBrk="1" hangingPunct="1">
              <a:lnSpc>
                <a:spcPct val="90000"/>
              </a:lnSpc>
              <a:buFontTx/>
              <a:buChar char="•"/>
            </a:pPr>
            <a:r>
              <a:rPr lang="en-US" sz="1000" smtClean="0"/>
              <a:t>Biggest bioprospecting story in the world; has significantly improved our lives.</a:t>
            </a:r>
          </a:p>
          <a:p>
            <a:pPr marL="1162050" lvl="2" indent="-247650" eaLnBrk="1" hangingPunct="1">
              <a:lnSpc>
                <a:spcPct val="90000"/>
              </a:lnSpc>
              <a:buFontTx/>
              <a:buChar char="•"/>
            </a:pPr>
            <a:r>
              <a:rPr lang="en-US" sz="1000" smtClean="0"/>
              <a:t>Technique (PCR replication) developed partly from research on Yellowstone organism (</a:t>
            </a:r>
            <a:r>
              <a:rPr lang="en-US" sz="1000" i="1" smtClean="0"/>
              <a:t>Thermus aquaticus</a:t>
            </a:r>
            <a:r>
              <a:rPr lang="en-US" sz="1000" smtClean="0"/>
              <a:t>).</a:t>
            </a:r>
          </a:p>
          <a:p>
            <a:pPr marL="1162050" lvl="2" indent="-247650" eaLnBrk="1" hangingPunct="1">
              <a:lnSpc>
                <a:spcPct val="90000"/>
              </a:lnSpc>
              <a:buFontTx/>
              <a:buChar char="•"/>
            </a:pPr>
            <a:r>
              <a:rPr lang="en-US" sz="1000" smtClean="0"/>
              <a:t>Resulted in significant advances in every area of science including medicine, forensics, genetics, wildlife biology to name a few.</a:t>
            </a:r>
          </a:p>
          <a:p>
            <a:pPr marL="704850" lvl="1" indent="-247650" eaLnBrk="1" hangingPunct="1">
              <a:lnSpc>
                <a:spcPct val="90000"/>
              </a:lnSpc>
              <a:buFontTx/>
              <a:buChar char="•"/>
            </a:pPr>
            <a:r>
              <a:rPr lang="en-US" sz="1000" smtClean="0"/>
              <a:t>Pyrolase 200 </a:t>
            </a:r>
          </a:p>
          <a:p>
            <a:pPr marL="1162050" lvl="2" indent="-247650" eaLnBrk="1" hangingPunct="1">
              <a:lnSpc>
                <a:spcPct val="90000"/>
              </a:lnSpc>
              <a:buFontTx/>
              <a:buChar char="•"/>
            </a:pPr>
            <a:r>
              <a:rPr lang="en-US" sz="1000" smtClean="0"/>
              <a:t>resulted from Yellowstone thermophilic microbe research by Diversa Corporation under a research permit.</a:t>
            </a:r>
          </a:p>
          <a:p>
            <a:pPr marL="1162050" lvl="2" indent="-247650" eaLnBrk="1" hangingPunct="1">
              <a:lnSpc>
                <a:spcPct val="90000"/>
              </a:lnSpc>
              <a:buFontTx/>
              <a:buChar char="•"/>
            </a:pPr>
            <a:r>
              <a:rPr lang="en-US" sz="1000" smtClean="0"/>
              <a:t>used in hydraulic fracturing operations during oil and gas recovery; reduces viscosity so the oil or gas can slip up to the wellhead easier, significantly increasing yield.</a:t>
            </a:r>
          </a:p>
          <a:p>
            <a:pPr marL="704850" lvl="1" indent="-247650" eaLnBrk="1" hangingPunct="1">
              <a:lnSpc>
                <a:spcPct val="90000"/>
              </a:lnSpc>
              <a:buFontTx/>
              <a:buChar char="•"/>
            </a:pPr>
            <a:endParaRPr lang="en-US" sz="10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5E2E5E24-8473-44EF-9570-50C0AF4547B1}" type="slidenum">
              <a:rPr lang="en-US" smtClean="0"/>
              <a:pPr/>
              <a:t>6</a:t>
            </a:fld>
            <a:endParaRPr 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914400" y="4414838"/>
            <a:ext cx="5029200" cy="4184650"/>
          </a:xfrm>
          <a:noFill/>
          <a:ln/>
        </p:spPr>
        <p:txBody>
          <a:bodyPr/>
          <a:lstStyle/>
          <a:p>
            <a:pPr marL="247650" indent="-247650" eaLnBrk="1" hangingPunct="1">
              <a:lnSpc>
                <a:spcPct val="80000"/>
              </a:lnSpc>
            </a:pPr>
            <a:r>
              <a:rPr lang="en-US" sz="1000" smtClean="0"/>
              <a:t>We sent out about 12,000 DEIS notifications. A clear majority of the 9,600 commenters on the DEIS supported bioprospecting and Benefits Sharing.   Many agencies and NGOs have strongly supported this initiative, including NPCA</a:t>
            </a:r>
            <a:r>
              <a:rPr lang="en-US" sz="1000" smtClean="0">
                <a:solidFill>
                  <a:srgbClr val="FF0000"/>
                </a:solidFill>
              </a:rPr>
              <a:t>.</a:t>
            </a:r>
          </a:p>
          <a:p>
            <a:pPr marL="247650" indent="-247650" eaLnBrk="1" hangingPunct="1">
              <a:lnSpc>
                <a:spcPct val="80000"/>
              </a:lnSpc>
            </a:pPr>
            <a:endParaRPr lang="en-US" sz="1000" smtClean="0"/>
          </a:p>
          <a:p>
            <a:pPr marL="247650" indent="-247650" eaLnBrk="1" hangingPunct="1">
              <a:lnSpc>
                <a:spcPct val="80000"/>
              </a:lnSpc>
            </a:pPr>
            <a:r>
              <a:rPr lang="en-US" sz="1000" smtClean="0"/>
              <a:t>For the EIS, in addition to press releases, we sent 10,000 personal notifications soliciting comments; there were more than 35 media articles. </a:t>
            </a:r>
          </a:p>
          <a:p>
            <a:pPr marL="247650" indent="-247650" eaLnBrk="1" hangingPunct="1">
              <a:lnSpc>
                <a:spcPct val="80000"/>
              </a:lnSpc>
            </a:pPr>
            <a:endParaRPr lang="en-US" sz="1000" smtClean="0"/>
          </a:p>
          <a:p>
            <a:pPr marL="247650" indent="-247650" eaLnBrk="1" hangingPunct="1">
              <a:lnSpc>
                <a:spcPct val="80000"/>
              </a:lnSpc>
            </a:pPr>
            <a:r>
              <a:rPr lang="en-US" sz="1000" smtClean="0"/>
              <a:t>There are 6 groups that have joined forces to oppose Bioprospecting and Benefits Sharing; they are led by one non-profit organization, the Edmonds Institute, but also now include PEER, Alliance for the Wild Rockies, and a couple of other groups.  They have put up a web site and are quoted often in Benefits Sharing Articles. They oppose:</a:t>
            </a:r>
          </a:p>
          <a:p>
            <a:pPr marL="704850" lvl="1" indent="-247650" eaLnBrk="1" hangingPunct="1">
              <a:lnSpc>
                <a:spcPct val="80000"/>
              </a:lnSpc>
              <a:buFontTx/>
              <a:buChar char="•"/>
            </a:pPr>
            <a:r>
              <a:rPr lang="en-US" sz="1000" smtClean="0"/>
              <a:t>“Commercialization” of parks</a:t>
            </a:r>
          </a:p>
          <a:p>
            <a:pPr marL="704850" lvl="1" indent="-247650" eaLnBrk="1" hangingPunct="1">
              <a:lnSpc>
                <a:spcPct val="80000"/>
              </a:lnSpc>
              <a:buFontTx/>
              <a:buChar char="•"/>
            </a:pPr>
            <a:r>
              <a:rPr lang="en-US" sz="1000" smtClean="0"/>
              <a:t>“Secret” deals.  This refers to the fact that, in our preferred alternative, as required by law and codified in a FOIA exemption, we do not plan to release protected financial information, including royalty rates, from Benefits Sharing Agreements.  This is not unlike existing Concessions guidelines.</a:t>
            </a:r>
          </a:p>
          <a:p>
            <a:pPr marL="704850" lvl="1" indent="-247650" eaLnBrk="1" hangingPunct="1">
              <a:lnSpc>
                <a:spcPct val="80000"/>
              </a:lnSpc>
            </a:pPr>
            <a:endParaRPr lang="en-US" sz="1000" smtClean="0"/>
          </a:p>
          <a:p>
            <a:pPr marL="247650" indent="-247650" eaLnBrk="1" hangingPunct="1">
              <a:lnSpc>
                <a:spcPct val="80000"/>
              </a:lnSpc>
            </a:pPr>
            <a:r>
              <a:rPr lang="en-US" sz="1000" smtClean="0"/>
              <a:t>There is a history of litigation on this issue:</a:t>
            </a:r>
          </a:p>
          <a:p>
            <a:pPr marL="247650" indent="-247650" eaLnBrk="1" hangingPunct="1">
              <a:lnSpc>
                <a:spcPct val="80000"/>
              </a:lnSpc>
              <a:buFontTx/>
              <a:buChar char="•"/>
            </a:pPr>
            <a:r>
              <a:rPr lang="en-US" sz="1000" smtClean="0"/>
              <a:t>We are developing this EIS because the NPS was sued over a Benefits Sharing agreement that Yellowstone signed with Diversa Corp.  The NPS won the lawsuit—the plaintiffs lost on all substantive issues (including a ruling that bioprospecting was NOT a commercial use of the park) and the judge dismissed the issues with prejudice—but he ordered the NPS to conduct an Environmental Analysis.</a:t>
            </a:r>
          </a:p>
          <a:p>
            <a:pPr marL="247650" indent="-247650" eaLnBrk="1" hangingPunct="1">
              <a:lnSpc>
                <a:spcPct val="80000"/>
              </a:lnSpc>
              <a:buFontTx/>
              <a:buChar char="•"/>
            </a:pPr>
            <a:r>
              <a:rPr lang="en-US" sz="1000" smtClean="0"/>
              <a:t>Edmonds, the same group that lost the original suit, has filed several broad, sweeping FOIA requests, the most recent asks for documents from December 2002 to November 2006. We are currently working on complying with that FOIA request in addition to completing the EIS.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77AFD649-9C34-4BD6-979E-A591411FEBE6}" type="slidenum">
              <a:rPr lang="en-US" smtClean="0"/>
              <a:pPr/>
              <a:t>7</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14400" y="4414838"/>
            <a:ext cx="5029200" cy="4184650"/>
          </a:xfrm>
          <a:noFill/>
          <a:ln/>
        </p:spPr>
        <p:txBody>
          <a:bodyPr/>
          <a:lstStyle/>
          <a:p>
            <a:pPr marL="247650" indent="-247650" eaLnBrk="1" hangingPunct="1">
              <a:lnSpc>
                <a:spcPct val="80000"/>
              </a:lnSpc>
              <a:buFontTx/>
              <a:buChar char="•"/>
            </a:pPr>
            <a:r>
              <a:rPr lang="en-US" sz="800" smtClean="0"/>
              <a:t>DEIS comment breakdown</a:t>
            </a:r>
          </a:p>
          <a:p>
            <a:pPr marL="704850" lvl="1" indent="-247650" eaLnBrk="1" hangingPunct="1">
              <a:lnSpc>
                <a:spcPct val="80000"/>
              </a:lnSpc>
              <a:buFontTx/>
              <a:buChar char="•"/>
            </a:pPr>
            <a:r>
              <a:rPr lang="en-US" sz="800" smtClean="0"/>
              <a:t>The majority of the 9,600 comments consisted of one of two form letters</a:t>
            </a:r>
          </a:p>
          <a:p>
            <a:pPr marL="704850" lvl="1" indent="-247650" eaLnBrk="1" hangingPunct="1">
              <a:lnSpc>
                <a:spcPct val="80000"/>
              </a:lnSpc>
              <a:buFontTx/>
              <a:buChar char="•"/>
            </a:pPr>
            <a:r>
              <a:rPr lang="en-US" sz="800" smtClean="0"/>
              <a:t>7,222 NPCA form letter supporting benefits-sharing and Alt B1 (full disclosure of CRADA terms and conditions).  During discussions with NPCA following the DEIS review, we were able to address some of their concerns and explain NPS’s need to comply with confidentiality laws which prevented full disclosure of all CRADA information.</a:t>
            </a:r>
          </a:p>
          <a:p>
            <a:pPr marL="704850" lvl="1" indent="-247650" eaLnBrk="1" hangingPunct="1">
              <a:lnSpc>
                <a:spcPct val="80000"/>
              </a:lnSpc>
              <a:buFontTx/>
              <a:buChar char="•"/>
            </a:pPr>
            <a:r>
              <a:rPr lang="en-US" sz="800" smtClean="0"/>
              <a:t>2,150 ParksNotForSale.org form letter (no commercial bioprospecting, etc.) </a:t>
            </a:r>
          </a:p>
          <a:p>
            <a:pPr marL="704850" lvl="1" indent="-247650" eaLnBrk="1" hangingPunct="1">
              <a:lnSpc>
                <a:spcPct val="80000"/>
              </a:lnSpc>
              <a:buFontTx/>
              <a:buChar char="•"/>
            </a:pPr>
            <a:r>
              <a:rPr lang="en-US" sz="800" smtClean="0"/>
              <a:t>190 "original/unique" comments</a:t>
            </a:r>
          </a:p>
          <a:p>
            <a:pPr marL="704850" lvl="1" indent="-247650" eaLnBrk="1" hangingPunct="1">
              <a:lnSpc>
                <a:spcPct val="80000"/>
              </a:lnSpc>
              <a:buFontTx/>
              <a:buChar char="•"/>
            </a:pPr>
            <a:r>
              <a:rPr lang="en-US" sz="800" smtClean="0"/>
              <a:t>Few (less than a dozen total) comments recv'd from NPS and industry representatives</a:t>
            </a:r>
          </a:p>
          <a:p>
            <a:pPr marL="704850" lvl="1" indent="-247650" eaLnBrk="1" hangingPunct="1">
              <a:lnSpc>
                <a:spcPct val="80000"/>
              </a:lnSpc>
              <a:buFontTx/>
              <a:buChar char="•"/>
            </a:pPr>
            <a:endParaRPr lang="en-US" sz="800" b="1" smtClean="0"/>
          </a:p>
          <a:p>
            <a:pPr marL="247650" indent="-247650" eaLnBrk="1" hangingPunct="1">
              <a:lnSpc>
                <a:spcPct val="80000"/>
              </a:lnSpc>
              <a:buFontTx/>
              <a:buChar char="•"/>
            </a:pPr>
            <a:r>
              <a:rPr lang="en-US" sz="800" b="1" smtClean="0"/>
              <a:t>C</a:t>
            </a:r>
            <a:r>
              <a:rPr lang="en-US" sz="800" smtClean="0"/>
              <a:t>omment content - the top 4</a:t>
            </a:r>
          </a:p>
          <a:p>
            <a:pPr marL="704850" lvl="1" indent="-247650" eaLnBrk="1" hangingPunct="1">
              <a:lnSpc>
                <a:spcPct val="80000"/>
              </a:lnSpc>
            </a:pPr>
            <a:r>
              <a:rPr lang="en-US" sz="800" smtClean="0"/>
              <a:t>	- Support B1, disclosure of CRADA terms and conditions (royalty rates)</a:t>
            </a:r>
          </a:p>
          <a:p>
            <a:pPr marL="704850" lvl="1" indent="-247650" eaLnBrk="1" hangingPunct="1">
              <a:lnSpc>
                <a:spcPct val="80000"/>
              </a:lnSpc>
            </a:pPr>
            <a:r>
              <a:rPr lang="en-US" sz="800" smtClean="0"/>
              <a:t>	- No commercialization of park resources</a:t>
            </a:r>
          </a:p>
          <a:p>
            <a:pPr marL="704850" lvl="1" indent="-247650" eaLnBrk="1" hangingPunct="1">
              <a:lnSpc>
                <a:spcPct val="80000"/>
              </a:lnSpc>
            </a:pPr>
            <a:r>
              <a:rPr lang="en-US" sz="800" smtClean="0"/>
              <a:t>	- Be sure park resources are protected</a:t>
            </a:r>
          </a:p>
          <a:p>
            <a:pPr marL="704850" lvl="1" indent="-247650" eaLnBrk="1" hangingPunct="1">
              <a:lnSpc>
                <a:spcPct val="80000"/>
              </a:lnSpc>
            </a:pPr>
            <a:r>
              <a:rPr lang="en-US" sz="800" smtClean="0"/>
              <a:t>	- Distrust of government and corporations (particularly if they're viewed as working together)</a:t>
            </a:r>
          </a:p>
          <a:p>
            <a:pPr marL="704850" lvl="1" indent="-247650" eaLnBrk="1" hangingPunct="1">
              <a:lnSpc>
                <a:spcPct val="80000"/>
              </a:lnSpc>
            </a:pPr>
            <a:r>
              <a:rPr lang="en-US" sz="800" smtClean="0"/>
              <a:t>	</a:t>
            </a:r>
          </a:p>
          <a:p>
            <a:pPr marL="247650" indent="-247650" eaLnBrk="1" hangingPunct="1">
              <a:lnSpc>
                <a:spcPct val="80000"/>
              </a:lnSpc>
              <a:buFontTx/>
              <a:buChar char="•"/>
            </a:pPr>
            <a:r>
              <a:rPr lang="en-US" sz="800" smtClean="0"/>
              <a:t>How we responded to comments</a:t>
            </a:r>
          </a:p>
          <a:p>
            <a:pPr marL="704850" lvl="1" indent="-247650" eaLnBrk="1" hangingPunct="1">
              <a:lnSpc>
                <a:spcPct val="80000"/>
              </a:lnSpc>
              <a:buFontTx/>
              <a:buChar char="•"/>
            </a:pPr>
            <a:r>
              <a:rPr lang="en-US" sz="800" smtClean="0"/>
              <a:t>EIS Team coded comments (breaking comments down into statements of concern, determining issues comments speak to, etc.) in order to prep summary of comments including changes to DEIS (for prep of FEIS)</a:t>
            </a:r>
          </a:p>
          <a:p>
            <a:pPr marL="704850" lvl="1" indent="-247650" eaLnBrk="1" hangingPunct="1">
              <a:lnSpc>
                <a:spcPct val="80000"/>
              </a:lnSpc>
              <a:buFontTx/>
              <a:buChar char="•"/>
            </a:pPr>
            <a:r>
              <a:rPr lang="en-US" sz="800" smtClean="0"/>
              <a:t>Key Washington office staff, YELL’s Deputy Superintendent and EIS Team members (including SOL Carla Mattix) reviewed  the  draft FEIS</a:t>
            </a:r>
          </a:p>
          <a:p>
            <a:pPr marL="247650" indent="-247650" eaLnBrk="1" hangingPunct="1">
              <a:lnSpc>
                <a:spcPct val="80000"/>
              </a:lnSpc>
            </a:pPr>
            <a:endParaRPr lang="en-US" sz="800" smtClean="0"/>
          </a:p>
          <a:p>
            <a:pPr marL="247650" indent="-247650" eaLnBrk="1" hangingPunct="1">
              <a:lnSpc>
                <a:spcPct val="80000"/>
              </a:lnSpc>
              <a:buFontTx/>
              <a:buChar char="•"/>
            </a:pPr>
            <a:r>
              <a:rPr lang="en-US" sz="800" smtClean="0"/>
              <a:t>If everything goes according to schedule, we will be ready with an ROD this winter.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a:p>
          </p:txBody>
        </p:sp>
      </p:grpSp>
      <p:sp>
        <p:nvSpPr>
          <p:cNvPr id="24598"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24599"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pPr>
              <a:defRPr/>
            </a:pPr>
            <a:fld id="{1DAFE54C-CDDB-4493-BBD2-5F27F78EFFD5}"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B1B0975E-55A4-4A6E-BEC1-665AD8F1FFE3}" type="slidenum">
              <a:rPr lang="en-US"/>
              <a:pPr>
                <a:defRPr/>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A4D8CCDE-5526-4B42-A3F5-55E437B5677E}" type="slidenum">
              <a:rPr lang="en-US"/>
              <a:pPr>
                <a:defRPr/>
              </a:pPr>
              <a:t>‹#›</a:t>
            </a:fld>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8C0A7B6A-D7EB-47BB-A6F7-9897AB82DE86}" type="slidenum">
              <a:rPr lang="en-US"/>
              <a:pPr>
                <a:defRPr/>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F145F283-6DA3-476A-813B-AE69A88F6E8D}" type="slidenum">
              <a:rPr lang="en-US"/>
              <a:pPr>
                <a:defRPr/>
              </a:pPr>
              <a:t>‹#›</a:t>
            </a:fld>
            <a:endParaRPr lang="en-US"/>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BA0CFFDC-3ABB-4E19-9E7D-80C5130FC6F7}" type="slidenum">
              <a:rPr lang="en-US"/>
              <a:pPr>
                <a:defRPr/>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5952AEC9-2238-4693-80A1-B08985A184FF}" type="slidenum">
              <a:rPr lang="en-US"/>
              <a:pPr>
                <a:defRPr/>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5F6CFDF4-C242-470E-882B-6C246510CCB3}" type="slidenum">
              <a:rPr lang="en-US"/>
              <a:pPr>
                <a:defRPr/>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7B20A0B8-7B49-4A63-9F84-538ADA66F543}" type="slidenum">
              <a:rPr lang="en-US"/>
              <a:pPr>
                <a:defRPr/>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197D4403-6D69-4552-8F85-9B5117DC35DF}" type="slidenum">
              <a:rPr lang="en-US"/>
              <a:pPr>
                <a:defRPr/>
              </a:pPr>
              <a:t>‹#›</a:t>
            </a:fld>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9CAFF63B-E0DE-462F-9069-5FF89DD72F5F}" type="slidenum">
              <a:rPr lang="en-US"/>
              <a:pPr>
                <a:defRPr/>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4000" cy="6858000"/>
            <a:chOff x="0" y="0"/>
            <a:chExt cx="5760" cy="4320"/>
          </a:xfrm>
        </p:grpSpPr>
        <p:sp>
          <p:nvSpPr>
            <p:cNvPr id="2355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2355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p>
          </p:txBody>
        </p:sp>
      </p:grpSp>
      <p:sp>
        <p:nvSpPr>
          <p:cNvPr id="23557"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a:p>
        </p:txBody>
      </p:sp>
      <p:grpSp>
        <p:nvGrpSpPr>
          <p:cNvPr id="3076" name="Group 6"/>
          <p:cNvGrpSpPr>
            <a:grpSpLocks/>
          </p:cNvGrpSpPr>
          <p:nvPr/>
        </p:nvGrpSpPr>
        <p:grpSpPr bwMode="auto">
          <a:xfrm>
            <a:off x="0" y="6019800"/>
            <a:ext cx="7848600" cy="857250"/>
            <a:chOff x="0" y="3792"/>
            <a:chExt cx="4944" cy="540"/>
          </a:xfrm>
        </p:grpSpPr>
        <p:sp>
          <p:nvSpPr>
            <p:cNvPr id="2355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p>
          </p:txBody>
        </p:sp>
        <p:grpSp>
          <p:nvGrpSpPr>
            <p:cNvPr id="3090" name="Group 8"/>
            <p:cNvGrpSpPr>
              <a:grpSpLocks/>
            </p:cNvGrpSpPr>
            <p:nvPr userDrawn="1"/>
          </p:nvGrpSpPr>
          <p:grpSpPr bwMode="auto">
            <a:xfrm>
              <a:off x="2486" y="3792"/>
              <a:ext cx="2458" cy="540"/>
              <a:chOff x="2486" y="3792"/>
              <a:chExt cx="2458" cy="540"/>
            </a:xfrm>
          </p:grpSpPr>
          <p:sp>
            <p:nvSpPr>
              <p:cNvPr id="23561"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a:p>
            </p:txBody>
          </p:sp>
          <p:sp>
            <p:nvSpPr>
              <p:cNvPr id="23562"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a:p>
            </p:txBody>
          </p:sp>
          <p:sp>
            <p:nvSpPr>
              <p:cNvPr id="23563"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a:p>
            </p:txBody>
          </p:sp>
          <p:sp>
            <p:nvSpPr>
              <p:cNvPr id="23564"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a:p>
            </p:txBody>
          </p:sp>
          <p:sp>
            <p:nvSpPr>
              <p:cNvPr id="23565"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a:p>
            </p:txBody>
          </p:sp>
        </p:grpSp>
        <p:sp>
          <p:nvSpPr>
            <p:cNvPr id="23566"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p>
          </p:txBody>
        </p:sp>
      </p:grpSp>
      <p:grpSp>
        <p:nvGrpSpPr>
          <p:cNvPr id="3077" name="Group 15"/>
          <p:cNvGrpSpPr>
            <a:grpSpLocks/>
          </p:cNvGrpSpPr>
          <p:nvPr/>
        </p:nvGrpSpPr>
        <p:grpSpPr bwMode="auto">
          <a:xfrm>
            <a:off x="627063" y="6021388"/>
            <a:ext cx="5684837" cy="849312"/>
            <a:chOff x="395" y="3793"/>
            <a:chExt cx="3581" cy="535"/>
          </a:xfrm>
        </p:grpSpPr>
        <p:sp>
          <p:nvSpPr>
            <p:cNvPr id="23568"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a:p>
          </p:txBody>
        </p:sp>
        <p:sp>
          <p:nvSpPr>
            <p:cNvPr id="23569"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a:p>
          </p:txBody>
        </p:sp>
        <p:sp>
          <p:nvSpPr>
            <p:cNvPr id="23570"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a:p>
          </p:txBody>
        </p:sp>
        <p:sp>
          <p:nvSpPr>
            <p:cNvPr id="23571"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a:p>
          </p:txBody>
        </p:sp>
        <p:sp>
          <p:nvSpPr>
            <p:cNvPr id="23572"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a:p>
          </p:txBody>
        </p:sp>
        <p:sp>
          <p:nvSpPr>
            <p:cNvPr id="23573"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a:p>
          </p:txBody>
        </p:sp>
      </p:grpSp>
      <p:sp>
        <p:nvSpPr>
          <p:cNvPr id="23574"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75"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76"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defRPr>
            </a:lvl1pPr>
          </a:lstStyle>
          <a:p>
            <a:pPr>
              <a:defRPr/>
            </a:pPr>
            <a:endParaRPr lang="en-US"/>
          </a:p>
        </p:txBody>
      </p:sp>
      <p:sp>
        <p:nvSpPr>
          <p:cNvPr id="23577"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23578"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E8BFB69-0F8E-4F42-8294-52122BC764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98"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74"/>
                                        </p:tgtEl>
                                        <p:attrNameLst>
                                          <p:attrName>style.visibility</p:attrName>
                                        </p:attrNameLst>
                                      </p:cBhvr>
                                      <p:to>
                                        <p:strVal val="visible"/>
                                      </p:to>
                                    </p:set>
                                    <p:animEffect transition="in" filter="fade">
                                      <p:cBhvr>
                                        <p:cTn id="7" dur="2000"/>
                                        <p:tgtEl>
                                          <p:spTgt spid="235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75"/>
                                        </p:tgtEl>
                                        <p:attrNameLst>
                                          <p:attrName>style.visibility</p:attrName>
                                        </p:attrNameLst>
                                      </p:cBhvr>
                                      <p:to>
                                        <p:strVal val="visible"/>
                                      </p:to>
                                    </p:set>
                                    <p:animEffect transition="in" filter="fade">
                                      <p:cBhvr>
                                        <p:cTn id="10" dur="2000"/>
                                        <p:tgtEl>
                                          <p:spTgt spid="23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4" grpId="0"/>
      <p:bldP spid="23575" grpId="0">
        <p:tmplLst>
          <p:tmpl>
            <p:tnLst>
              <p:par>
                <p:cTn presetID="10" presetClass="entr" presetSubtype="0" fill="hold" nodeType="withEffect">
                  <p:stCondLst>
                    <p:cond delay="0"/>
                  </p:stCondLst>
                  <p:childTnLst>
                    <p:set>
                      <p:cBhvr>
                        <p:cTn dur="1" fill="hold">
                          <p:stCondLst>
                            <p:cond delay="0"/>
                          </p:stCondLst>
                        </p:cTn>
                        <p:tgtEl>
                          <p:spTgt spid="23575"/>
                        </p:tgtEl>
                        <p:attrNameLst>
                          <p:attrName>style.visibility</p:attrName>
                        </p:attrNameLst>
                      </p:cBhvr>
                      <p:to>
                        <p:strVal val="visible"/>
                      </p:to>
                    </p:set>
                    <p:animEffect transition="in" filter="fade">
                      <p:cBhvr>
                        <p:cTn dur="2000"/>
                        <p:tgtEl>
                          <p:spTgt spid="23575"/>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2.xml"/><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p:cNvSpPr txBox="1">
            <a:spLocks noChangeArrowheads="1"/>
          </p:cNvSpPr>
          <p:nvPr/>
        </p:nvSpPr>
        <p:spPr bwMode="auto">
          <a:xfrm>
            <a:off x="381000" y="304800"/>
            <a:ext cx="8458200" cy="1647825"/>
          </a:xfrm>
          <a:prstGeom prst="rect">
            <a:avLst/>
          </a:prstGeom>
          <a:noFill/>
          <a:ln w="9525">
            <a:noFill/>
            <a:miter lim="800000"/>
            <a:headEnd/>
            <a:tailEnd/>
          </a:ln>
          <a:effectLst/>
        </p:spPr>
        <p:txBody>
          <a:bodyPr>
            <a:spAutoFit/>
          </a:bodyPr>
          <a:lstStyle/>
          <a:p>
            <a:pPr>
              <a:spcBef>
                <a:spcPct val="50000"/>
              </a:spcBef>
              <a:defRPr/>
            </a:pPr>
            <a:r>
              <a:rPr lang="en-US" sz="4800" b="1" dirty="0">
                <a:solidFill>
                  <a:schemeClr val="tx2"/>
                </a:solidFill>
                <a:effectLst>
                  <a:outerShdw blurRad="38100" dist="38100" dir="2700000" algn="tl">
                    <a:srgbClr val="000000"/>
                  </a:outerShdw>
                </a:effectLst>
                <a:latin typeface="Rockwell" pitchFamily="18" charset="0"/>
              </a:rPr>
              <a:t>Benefits Sharing</a:t>
            </a:r>
            <a:r>
              <a:rPr lang="en-US" sz="4000" b="1" dirty="0">
                <a:solidFill>
                  <a:schemeClr val="tx2"/>
                </a:solidFill>
                <a:effectLst>
                  <a:outerShdw blurRad="38100" dist="38100" dir="2700000" algn="tl">
                    <a:srgbClr val="000000"/>
                  </a:outerShdw>
                </a:effectLst>
                <a:latin typeface="Rockwell" pitchFamily="18" charset="0"/>
              </a:rPr>
              <a:t>: </a:t>
            </a:r>
          </a:p>
          <a:p>
            <a:pPr>
              <a:spcBef>
                <a:spcPct val="50000"/>
              </a:spcBef>
              <a:defRPr/>
            </a:pPr>
            <a:r>
              <a:rPr lang="en-US" sz="3600" b="1" i="1" dirty="0">
                <a:solidFill>
                  <a:schemeClr val="tx2"/>
                </a:solidFill>
                <a:effectLst>
                  <a:outerShdw blurRad="38100" dist="38100" dir="2700000" algn="tl">
                    <a:srgbClr val="000000"/>
                  </a:outerShdw>
                </a:effectLst>
                <a:latin typeface="Rockwell" pitchFamily="18" charset="0"/>
              </a:rPr>
              <a:t>A New Tool for the National Parks</a:t>
            </a:r>
            <a:endParaRPr lang="en-US" sz="3600" i="1" dirty="0">
              <a:solidFill>
                <a:schemeClr val="tx2"/>
              </a:solidFill>
              <a:effectLst>
                <a:outerShdw blurRad="38100" dist="38100" dir="2700000" algn="tl">
                  <a:srgbClr val="000000"/>
                </a:outerShdw>
              </a:effectLst>
              <a:latin typeface="Rockwell" pitchFamily="18" charset="0"/>
            </a:endParaRPr>
          </a:p>
        </p:txBody>
      </p:sp>
      <p:pic>
        <p:nvPicPr>
          <p:cNvPr id="5123" name="Picture 5" descr="LAB"/>
          <p:cNvPicPr>
            <a:picLocks noChangeAspect="1" noChangeArrowheads="1"/>
          </p:cNvPicPr>
          <p:nvPr/>
        </p:nvPicPr>
        <p:blipFill>
          <a:blip r:embed="rId3" cstate="print"/>
          <a:srcRect/>
          <a:stretch>
            <a:fillRect/>
          </a:stretch>
        </p:blipFill>
        <p:spPr bwMode="auto">
          <a:xfrm>
            <a:off x="796925" y="2362200"/>
            <a:ext cx="2403475" cy="1916113"/>
          </a:xfrm>
          <a:prstGeom prst="rect">
            <a:avLst/>
          </a:prstGeom>
          <a:noFill/>
          <a:ln w="9525">
            <a:noFill/>
            <a:miter lim="800000"/>
            <a:headEnd/>
            <a:tailEnd/>
          </a:ln>
        </p:spPr>
      </p:pic>
      <p:pic>
        <p:nvPicPr>
          <p:cNvPr id="5124" name="Picture 6" descr="logo"/>
          <p:cNvPicPr>
            <a:picLocks noChangeAspect="1" noChangeArrowheads="1"/>
          </p:cNvPicPr>
          <p:nvPr/>
        </p:nvPicPr>
        <p:blipFill>
          <a:blip r:embed="rId4" cstate="print"/>
          <a:srcRect l="23349" t="1970" b="26714"/>
          <a:stretch>
            <a:fillRect/>
          </a:stretch>
        </p:blipFill>
        <p:spPr bwMode="auto">
          <a:xfrm>
            <a:off x="3810000" y="2438400"/>
            <a:ext cx="4648200" cy="3876675"/>
          </a:xfrm>
          <a:prstGeom prst="rect">
            <a:avLst/>
          </a:prstGeom>
          <a:noFill/>
          <a:ln w="9525">
            <a:noFill/>
            <a:miter lim="800000"/>
            <a:headEnd/>
            <a:tailEnd/>
          </a:ln>
        </p:spPr>
      </p:pic>
      <p:sp>
        <p:nvSpPr>
          <p:cNvPr id="5125" name="Line 7"/>
          <p:cNvSpPr>
            <a:spLocks noChangeShapeType="1"/>
          </p:cNvSpPr>
          <p:nvPr/>
        </p:nvSpPr>
        <p:spPr bwMode="auto">
          <a:xfrm>
            <a:off x="533400" y="1981200"/>
            <a:ext cx="8077200" cy="0"/>
          </a:xfrm>
          <a:prstGeom prst="line">
            <a:avLst/>
          </a:prstGeom>
          <a:noFill/>
          <a:ln w="28575">
            <a:solidFill>
              <a:schemeClr val="tx1"/>
            </a:solidFill>
            <a:round/>
            <a:headEnd/>
            <a:tailEnd/>
          </a:ln>
        </p:spPr>
        <p:txBody>
          <a:bodyPr/>
          <a:lstStyle/>
          <a:p>
            <a:endParaRPr lang="en-US"/>
          </a:p>
        </p:txBody>
      </p:sp>
      <p:pic>
        <p:nvPicPr>
          <p:cNvPr id="5126" name="Picture 8" descr="photo of hand holding collection of specimen"/>
          <p:cNvPicPr>
            <a:picLocks noChangeAspect="1" noChangeArrowheads="1"/>
          </p:cNvPicPr>
          <p:nvPr/>
        </p:nvPicPr>
        <p:blipFill>
          <a:blip r:embed="rId5" cstate="print"/>
          <a:srcRect/>
          <a:stretch>
            <a:fillRect/>
          </a:stretch>
        </p:blipFill>
        <p:spPr bwMode="auto">
          <a:xfrm>
            <a:off x="914400" y="4419600"/>
            <a:ext cx="2092325" cy="2286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1066800" y="609600"/>
            <a:ext cx="6781800" cy="579438"/>
          </a:xfrm>
          <a:prstGeom prst="rect">
            <a:avLst/>
          </a:prstGeom>
          <a:noFill/>
          <a:ln w="9525">
            <a:noFill/>
            <a:miter lim="800000"/>
            <a:headEnd/>
            <a:tailEnd/>
          </a:ln>
        </p:spPr>
        <p:txBody>
          <a:bodyPr>
            <a:spAutoFit/>
          </a:bodyPr>
          <a:lstStyle/>
          <a:p>
            <a:pPr>
              <a:spcBef>
                <a:spcPct val="50000"/>
              </a:spcBef>
            </a:pPr>
            <a:r>
              <a:rPr lang="en-US" sz="3200" b="1" i="1">
                <a:solidFill>
                  <a:schemeClr val="tx2"/>
                </a:solidFill>
                <a:latin typeface="Rockwell" pitchFamily="18" charset="0"/>
              </a:rPr>
              <a:t>Parks for Science</a:t>
            </a:r>
          </a:p>
        </p:txBody>
      </p:sp>
      <p:sp>
        <p:nvSpPr>
          <p:cNvPr id="1028" name="Line 3"/>
          <p:cNvSpPr>
            <a:spLocks noChangeShapeType="1"/>
          </p:cNvSpPr>
          <p:nvPr/>
        </p:nvSpPr>
        <p:spPr bwMode="auto">
          <a:xfrm>
            <a:off x="762000" y="1219200"/>
            <a:ext cx="7543800" cy="0"/>
          </a:xfrm>
          <a:prstGeom prst="line">
            <a:avLst/>
          </a:prstGeom>
          <a:noFill/>
          <a:ln w="38100">
            <a:solidFill>
              <a:schemeClr val="tx2"/>
            </a:solidFill>
            <a:round/>
            <a:headEnd/>
            <a:tailEnd/>
          </a:ln>
        </p:spPr>
        <p:txBody>
          <a:bodyPr/>
          <a:lstStyle/>
          <a:p>
            <a:endParaRPr lang="en-US"/>
          </a:p>
        </p:txBody>
      </p:sp>
      <p:pic>
        <p:nvPicPr>
          <p:cNvPr id="1029" name="Picture 13" descr="RICKHUTC"/>
          <p:cNvPicPr>
            <a:picLocks noChangeAspect="1" noChangeArrowheads="1"/>
          </p:cNvPicPr>
          <p:nvPr/>
        </p:nvPicPr>
        <p:blipFill>
          <a:blip r:embed="rId4" cstate="print"/>
          <a:srcRect/>
          <a:stretch>
            <a:fillRect/>
          </a:stretch>
        </p:blipFill>
        <p:spPr bwMode="auto">
          <a:xfrm>
            <a:off x="5419725" y="1752600"/>
            <a:ext cx="2962275" cy="1992313"/>
          </a:xfrm>
          <a:prstGeom prst="rect">
            <a:avLst/>
          </a:prstGeom>
          <a:noFill/>
          <a:ln w="9525">
            <a:noFill/>
            <a:miter lim="800000"/>
            <a:headEnd/>
            <a:tailEnd/>
          </a:ln>
        </p:spPr>
      </p:pic>
      <p:pic>
        <p:nvPicPr>
          <p:cNvPr id="1030" name="Picture 14" descr="featureJake"/>
          <p:cNvPicPr>
            <a:picLocks noChangeAspect="1" noChangeArrowheads="1"/>
          </p:cNvPicPr>
          <p:nvPr/>
        </p:nvPicPr>
        <p:blipFill>
          <a:blip r:embed="rId5" cstate="print"/>
          <a:srcRect/>
          <a:stretch>
            <a:fillRect/>
          </a:stretch>
        </p:blipFill>
        <p:spPr bwMode="auto">
          <a:xfrm>
            <a:off x="7086600" y="4572000"/>
            <a:ext cx="2057400" cy="1984375"/>
          </a:xfrm>
          <a:prstGeom prst="rect">
            <a:avLst/>
          </a:prstGeom>
          <a:noFill/>
          <a:ln w="9525">
            <a:noFill/>
            <a:miter lim="800000"/>
            <a:headEnd/>
            <a:tailEnd/>
          </a:ln>
        </p:spPr>
      </p:pic>
      <p:graphicFrame>
        <p:nvGraphicFramePr>
          <p:cNvPr id="1026" name="Object 16"/>
          <p:cNvGraphicFramePr>
            <a:graphicFrameLocks noChangeAspect="1"/>
          </p:cNvGraphicFramePr>
          <p:nvPr/>
        </p:nvGraphicFramePr>
        <p:xfrm>
          <a:off x="4343400" y="4610100"/>
          <a:ext cx="2590800" cy="1943100"/>
        </p:xfrm>
        <a:graphic>
          <a:graphicData uri="http://schemas.openxmlformats.org/presentationml/2006/ole">
            <p:oleObj spid="_x0000_s1026" name="Photo Editor Photo" r:id="rId6" imgW="15238095" imgH="11428571" progId="">
              <p:embed/>
            </p:oleObj>
          </a:graphicData>
        </a:graphic>
      </p:graphicFrame>
      <p:pic>
        <p:nvPicPr>
          <p:cNvPr id="1031" name="Picture 17" descr="doug telemetry"/>
          <p:cNvPicPr>
            <a:picLocks noChangeAspect="1" noChangeArrowheads="1"/>
          </p:cNvPicPr>
          <p:nvPr/>
        </p:nvPicPr>
        <p:blipFill>
          <a:blip r:embed="rId7" cstate="print"/>
          <a:srcRect/>
          <a:stretch>
            <a:fillRect/>
          </a:stretch>
        </p:blipFill>
        <p:spPr bwMode="auto">
          <a:xfrm>
            <a:off x="638175" y="1447800"/>
            <a:ext cx="4391025" cy="2916238"/>
          </a:xfrm>
          <a:prstGeom prst="rect">
            <a:avLst/>
          </a:prstGeom>
          <a:noFill/>
          <a:ln w="9525">
            <a:noFill/>
            <a:miter lim="800000"/>
            <a:headEnd/>
            <a:tailEnd/>
          </a:ln>
        </p:spPr>
      </p:pic>
      <p:pic>
        <p:nvPicPr>
          <p:cNvPr id="1032" name="Picture 18" descr="goo"/>
          <p:cNvPicPr>
            <a:picLocks noChangeAspect="1" noChangeArrowheads="1"/>
          </p:cNvPicPr>
          <p:nvPr/>
        </p:nvPicPr>
        <p:blipFill>
          <a:blip r:embed="rId8" cstate="print"/>
          <a:srcRect/>
          <a:stretch>
            <a:fillRect/>
          </a:stretch>
        </p:blipFill>
        <p:spPr bwMode="auto">
          <a:xfrm>
            <a:off x="762000" y="4494213"/>
            <a:ext cx="2963863" cy="221138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371600" y="228600"/>
            <a:ext cx="6705600" cy="579438"/>
          </a:xfrm>
          <a:prstGeom prst="rect">
            <a:avLst/>
          </a:prstGeom>
          <a:noFill/>
          <a:ln w="9525">
            <a:noFill/>
            <a:miter lim="800000"/>
            <a:headEnd/>
            <a:tailEnd/>
          </a:ln>
        </p:spPr>
        <p:txBody>
          <a:bodyPr>
            <a:spAutoFit/>
          </a:bodyPr>
          <a:lstStyle/>
          <a:p>
            <a:pPr>
              <a:spcBef>
                <a:spcPct val="50000"/>
              </a:spcBef>
            </a:pPr>
            <a:r>
              <a:rPr lang="en-US" sz="3200" b="1">
                <a:solidFill>
                  <a:schemeClr val="tx2"/>
                </a:solidFill>
                <a:latin typeface="Times New Roman" pitchFamily="18" charset="0"/>
              </a:rPr>
              <a:t>EIS Alternatives</a:t>
            </a:r>
          </a:p>
        </p:txBody>
      </p:sp>
      <p:sp>
        <p:nvSpPr>
          <p:cNvPr id="6147" name="Line 3"/>
          <p:cNvSpPr>
            <a:spLocks noChangeShapeType="1"/>
          </p:cNvSpPr>
          <p:nvPr/>
        </p:nvSpPr>
        <p:spPr bwMode="auto">
          <a:xfrm>
            <a:off x="762000" y="914400"/>
            <a:ext cx="7848600" cy="0"/>
          </a:xfrm>
          <a:prstGeom prst="line">
            <a:avLst/>
          </a:prstGeom>
          <a:noFill/>
          <a:ln w="38100">
            <a:solidFill>
              <a:schemeClr val="tx2"/>
            </a:solidFill>
            <a:round/>
            <a:headEnd/>
            <a:tailEnd/>
          </a:ln>
        </p:spPr>
        <p:txBody>
          <a:bodyPr/>
          <a:lstStyle/>
          <a:p>
            <a:endParaRPr lang="en-US"/>
          </a:p>
        </p:txBody>
      </p:sp>
      <p:pic>
        <p:nvPicPr>
          <p:cNvPr id="6148" name="Picture 6"/>
          <p:cNvPicPr>
            <a:picLocks noChangeAspect="1" noChangeArrowheads="1"/>
          </p:cNvPicPr>
          <p:nvPr/>
        </p:nvPicPr>
        <p:blipFill>
          <a:blip r:embed="rId3" cstate="print"/>
          <a:srcRect/>
          <a:stretch>
            <a:fillRect/>
          </a:stretch>
        </p:blipFill>
        <p:spPr bwMode="auto">
          <a:xfrm>
            <a:off x="7010400" y="4038600"/>
            <a:ext cx="1892300" cy="2209800"/>
          </a:xfrm>
          <a:prstGeom prst="rect">
            <a:avLst/>
          </a:prstGeom>
          <a:noFill/>
          <a:ln w="9525">
            <a:noFill/>
            <a:miter lim="800000"/>
            <a:headEnd/>
            <a:tailEnd/>
          </a:ln>
        </p:spPr>
      </p:pic>
      <p:sp>
        <p:nvSpPr>
          <p:cNvPr id="231432" name="Text Box 8"/>
          <p:cNvSpPr txBox="1">
            <a:spLocks noChangeArrowheads="1"/>
          </p:cNvSpPr>
          <p:nvPr/>
        </p:nvSpPr>
        <p:spPr bwMode="auto">
          <a:xfrm>
            <a:off x="457200" y="1219200"/>
            <a:ext cx="3962400" cy="4832350"/>
          </a:xfrm>
          <a:prstGeom prst="rect">
            <a:avLst/>
          </a:prstGeom>
          <a:noFill/>
          <a:ln w="9525">
            <a:noFill/>
            <a:miter lim="800000"/>
            <a:headEnd/>
            <a:tailEnd/>
          </a:ln>
          <a:effectLst/>
        </p:spPr>
        <p:txBody>
          <a:bodyPr>
            <a:spAutoFit/>
          </a:bodyPr>
          <a:lstStyle/>
          <a:p>
            <a:pPr>
              <a:defRPr/>
            </a:pPr>
            <a:r>
              <a:rPr lang="en-US" sz="2400" b="1" dirty="0">
                <a:solidFill>
                  <a:srgbClr val="EDF880"/>
                </a:solidFill>
                <a:effectLst>
                  <a:outerShdw blurRad="38100" dist="38100" dir="2700000" algn="tl">
                    <a:srgbClr val="000000"/>
                  </a:outerShdw>
                </a:effectLst>
                <a:latin typeface="Times New Roman" pitchFamily="18" charset="0"/>
              </a:rPr>
              <a:t>Alternative B (Preferred Alternative</a:t>
            </a:r>
            <a:r>
              <a:rPr lang="en-US" sz="2000" b="1" dirty="0">
                <a:solidFill>
                  <a:srgbClr val="EDF880"/>
                </a:solidFill>
                <a:latin typeface="Times New Roman" pitchFamily="18" charset="0"/>
              </a:rPr>
              <a:t>)</a:t>
            </a:r>
          </a:p>
          <a:p>
            <a:pPr>
              <a:buFontTx/>
              <a:buChar char="•"/>
              <a:defRPr/>
            </a:pPr>
            <a:endParaRPr lang="en-US" sz="2000" b="1" dirty="0">
              <a:solidFill>
                <a:schemeClr val="tx2"/>
              </a:solidFill>
              <a:latin typeface="Times New Roman" pitchFamily="18" charset="0"/>
            </a:endParaRPr>
          </a:p>
          <a:p>
            <a:pPr>
              <a:buFontTx/>
              <a:buChar char="•"/>
              <a:defRPr/>
            </a:pPr>
            <a:r>
              <a:rPr lang="en-US" sz="2000" b="1" dirty="0">
                <a:solidFill>
                  <a:schemeClr val="tx2"/>
                </a:solidFill>
                <a:latin typeface="Times New Roman" pitchFamily="18" charset="0"/>
              </a:rPr>
              <a:t>Bioprospecting still allowed</a:t>
            </a:r>
          </a:p>
          <a:p>
            <a:pPr>
              <a:buFontTx/>
              <a:buChar char="•"/>
              <a:defRPr/>
            </a:pPr>
            <a:endParaRPr lang="en-US" sz="2000" b="1" dirty="0">
              <a:solidFill>
                <a:schemeClr val="tx2"/>
              </a:solidFill>
              <a:latin typeface="Times New Roman" pitchFamily="18" charset="0"/>
            </a:endParaRPr>
          </a:p>
          <a:p>
            <a:pPr>
              <a:buFontTx/>
              <a:buChar char="•"/>
              <a:defRPr/>
            </a:pPr>
            <a:r>
              <a:rPr lang="en-US" sz="2000" b="1" dirty="0">
                <a:solidFill>
                  <a:schemeClr val="tx2"/>
                </a:solidFill>
                <a:latin typeface="Times New Roman" pitchFamily="18" charset="0"/>
              </a:rPr>
              <a:t>Researchers must enter into Benefits Sharing Agreement with NPS before using research results for  commercial purpose</a:t>
            </a:r>
          </a:p>
          <a:p>
            <a:pPr>
              <a:buFontTx/>
              <a:buChar char="•"/>
              <a:defRPr/>
            </a:pPr>
            <a:endParaRPr lang="en-US" sz="2000" b="1" dirty="0">
              <a:solidFill>
                <a:schemeClr val="tx2"/>
              </a:solidFill>
              <a:latin typeface="Times New Roman" pitchFamily="18" charset="0"/>
            </a:endParaRPr>
          </a:p>
          <a:p>
            <a:pPr>
              <a:buFontTx/>
              <a:buChar char="•"/>
              <a:defRPr/>
            </a:pPr>
            <a:r>
              <a:rPr lang="en-US" sz="2000" b="1" dirty="0">
                <a:solidFill>
                  <a:schemeClr val="tx2"/>
                </a:solidFill>
                <a:latin typeface="Times New Roman" pitchFamily="18" charset="0"/>
              </a:rPr>
              <a:t>Benefits Sharing Agreements would NOT authorize research—Research Permit a pre-requisite</a:t>
            </a:r>
          </a:p>
          <a:p>
            <a:pPr>
              <a:buFontTx/>
              <a:buChar char="•"/>
              <a:defRPr/>
            </a:pPr>
            <a:endParaRPr lang="en-US" sz="2000" b="1" i="1" dirty="0">
              <a:solidFill>
                <a:schemeClr val="tx2"/>
              </a:solidFill>
              <a:latin typeface="Times New Roman" pitchFamily="18" charset="0"/>
            </a:endParaRPr>
          </a:p>
          <a:p>
            <a:pPr>
              <a:buFontTx/>
              <a:buChar char="•"/>
              <a:defRPr/>
            </a:pPr>
            <a:endParaRPr lang="en-US" sz="2000" b="1" dirty="0">
              <a:solidFill>
                <a:schemeClr val="tx2"/>
              </a:solidFill>
              <a:latin typeface="Times New Roman" pitchFamily="18" charset="0"/>
            </a:endParaRPr>
          </a:p>
        </p:txBody>
      </p:sp>
      <p:sp>
        <p:nvSpPr>
          <p:cNvPr id="231433" name="Text Box 9"/>
          <p:cNvSpPr txBox="1">
            <a:spLocks noChangeArrowheads="1"/>
          </p:cNvSpPr>
          <p:nvPr/>
        </p:nvSpPr>
        <p:spPr bwMode="auto">
          <a:xfrm>
            <a:off x="5105400" y="1295400"/>
            <a:ext cx="3962400" cy="3260725"/>
          </a:xfrm>
          <a:prstGeom prst="rect">
            <a:avLst/>
          </a:prstGeom>
          <a:noFill/>
          <a:ln w="9525">
            <a:noFill/>
            <a:miter lim="800000"/>
            <a:headEnd/>
            <a:tailEnd/>
          </a:ln>
          <a:effectLst/>
        </p:spPr>
        <p:txBody>
          <a:bodyPr>
            <a:spAutoFit/>
          </a:bodyPr>
          <a:lstStyle/>
          <a:p>
            <a:pPr>
              <a:defRPr/>
            </a:pPr>
            <a:r>
              <a:rPr lang="en-US" sz="2400" b="1">
                <a:solidFill>
                  <a:srgbClr val="EDF880"/>
                </a:solidFill>
                <a:effectLst>
                  <a:outerShdw blurRad="38100" dist="38100" dir="2700000" algn="tl">
                    <a:srgbClr val="000000"/>
                  </a:outerShdw>
                </a:effectLst>
                <a:latin typeface="Times New Roman" pitchFamily="18" charset="0"/>
              </a:rPr>
              <a:t>Alternative C</a:t>
            </a:r>
          </a:p>
          <a:p>
            <a:pPr>
              <a:buFontTx/>
              <a:buChar char="•"/>
              <a:defRPr/>
            </a:pPr>
            <a:endParaRPr lang="en-US" sz="2400" b="1">
              <a:solidFill>
                <a:srgbClr val="EDF880"/>
              </a:solidFill>
              <a:effectLst>
                <a:outerShdw blurRad="38100" dist="38100" dir="2700000" algn="tl">
                  <a:srgbClr val="000000"/>
                </a:outerShdw>
              </a:effectLst>
              <a:latin typeface="Times New Roman" pitchFamily="18" charset="0"/>
            </a:endParaRPr>
          </a:p>
          <a:p>
            <a:pPr>
              <a:buFontTx/>
              <a:buChar char="•"/>
              <a:defRPr/>
            </a:pPr>
            <a:r>
              <a:rPr lang="en-US" sz="2000" b="1">
                <a:solidFill>
                  <a:schemeClr val="tx2"/>
                </a:solidFill>
                <a:latin typeface="Times New Roman" pitchFamily="18" charset="0"/>
              </a:rPr>
              <a:t>Bioprospecting NOT allowed</a:t>
            </a:r>
          </a:p>
          <a:p>
            <a:pPr>
              <a:buFontTx/>
              <a:buChar char="•"/>
              <a:defRPr/>
            </a:pPr>
            <a:endParaRPr lang="en-US" sz="2000" b="1">
              <a:solidFill>
                <a:schemeClr val="tx2"/>
              </a:solidFill>
              <a:latin typeface="Times New Roman" pitchFamily="18" charset="0"/>
            </a:endParaRPr>
          </a:p>
          <a:p>
            <a:pPr>
              <a:buFontTx/>
              <a:buChar char="•"/>
              <a:defRPr/>
            </a:pPr>
            <a:r>
              <a:rPr lang="en-US" sz="2000" b="1">
                <a:solidFill>
                  <a:schemeClr val="tx2"/>
                </a:solidFill>
                <a:latin typeface="Times New Roman" pitchFamily="18" charset="0"/>
              </a:rPr>
              <a:t>Scientists whose products may have commercial applications would be denied research permits</a:t>
            </a:r>
          </a:p>
          <a:p>
            <a:pPr>
              <a:buFontTx/>
              <a:buChar char="•"/>
              <a:defRPr/>
            </a:pPr>
            <a:endParaRPr lang="en-US" sz="2000" b="1">
              <a:solidFill>
                <a:schemeClr val="tx2"/>
              </a:solidFill>
              <a:latin typeface="Times New Roman" pitchFamily="18" charset="0"/>
            </a:endParaRPr>
          </a:p>
          <a:p>
            <a:pPr>
              <a:buFontTx/>
              <a:buChar char="•"/>
              <a:defRPr/>
            </a:pPr>
            <a:endParaRPr lang="en-US" sz="2000" b="1">
              <a:solidFill>
                <a:schemeClr val="tx2"/>
              </a:solidFill>
              <a:latin typeface="Times New Roman" pitchFamily="18" charset="0"/>
            </a:endParaRPr>
          </a:p>
          <a:p>
            <a:pPr>
              <a:buFontTx/>
              <a:buChar char="•"/>
              <a:defRPr/>
            </a:pPr>
            <a:endParaRPr lang="en-US" sz="2000" b="1">
              <a:solidFill>
                <a:schemeClr val="tx2"/>
              </a:solidFill>
              <a:latin typeface="Times New Roman" pitchFamily="18" charset="0"/>
            </a:endParaRPr>
          </a:p>
        </p:txBody>
      </p:sp>
      <p:pic>
        <p:nvPicPr>
          <p:cNvPr id="6151" name="Picture 10" descr="diversa3"/>
          <p:cNvPicPr>
            <a:picLocks noChangeAspect="1" noChangeArrowheads="1"/>
          </p:cNvPicPr>
          <p:nvPr/>
        </p:nvPicPr>
        <p:blipFill>
          <a:blip r:embed="rId4" cstate="print"/>
          <a:srcRect l="11905" t="6706" r="19278"/>
          <a:stretch>
            <a:fillRect/>
          </a:stretch>
        </p:blipFill>
        <p:spPr bwMode="auto">
          <a:xfrm>
            <a:off x="5029200" y="4495800"/>
            <a:ext cx="1727200" cy="171926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228600" y="487363"/>
            <a:ext cx="8686800" cy="579437"/>
          </a:xfrm>
          <a:prstGeom prst="rect">
            <a:avLst/>
          </a:prstGeom>
          <a:noFill/>
          <a:ln w="9525">
            <a:noFill/>
            <a:miter lim="800000"/>
            <a:headEnd/>
            <a:tailEnd/>
          </a:ln>
        </p:spPr>
        <p:txBody>
          <a:bodyPr>
            <a:spAutoFit/>
          </a:bodyPr>
          <a:lstStyle/>
          <a:p>
            <a:pPr>
              <a:spcBef>
                <a:spcPct val="50000"/>
              </a:spcBef>
            </a:pPr>
            <a:r>
              <a:rPr lang="en-US" sz="3200" b="1">
                <a:solidFill>
                  <a:schemeClr val="tx2"/>
                </a:solidFill>
                <a:latin typeface="Times New Roman" pitchFamily="18" charset="0"/>
              </a:rPr>
              <a:t>Bioprospecting and Benefits Sharing</a:t>
            </a:r>
          </a:p>
        </p:txBody>
      </p:sp>
      <p:graphicFrame>
        <p:nvGraphicFramePr>
          <p:cNvPr id="2050" name="Object 5"/>
          <p:cNvGraphicFramePr>
            <a:graphicFrameLocks noChangeAspect="1"/>
          </p:cNvGraphicFramePr>
          <p:nvPr/>
        </p:nvGraphicFramePr>
        <p:xfrm>
          <a:off x="1447800" y="5867400"/>
          <a:ext cx="7208838" cy="809625"/>
        </p:xfrm>
        <a:graphic>
          <a:graphicData uri="http://schemas.openxmlformats.org/presentationml/2006/ole">
            <p:oleObj spid="_x0000_s2050" name="Photo Editor Photo" r:id="rId4" imgW="7209524" imgH="809738" progId="">
              <p:embed/>
            </p:oleObj>
          </a:graphicData>
        </a:graphic>
      </p:graphicFrame>
      <p:sp>
        <p:nvSpPr>
          <p:cNvPr id="2052" name="Line 6"/>
          <p:cNvSpPr>
            <a:spLocks noChangeShapeType="1"/>
          </p:cNvSpPr>
          <p:nvPr/>
        </p:nvSpPr>
        <p:spPr bwMode="auto">
          <a:xfrm>
            <a:off x="381000" y="1219200"/>
            <a:ext cx="8458200" cy="0"/>
          </a:xfrm>
          <a:prstGeom prst="line">
            <a:avLst/>
          </a:prstGeom>
          <a:noFill/>
          <a:ln w="38100">
            <a:solidFill>
              <a:schemeClr val="tx2"/>
            </a:solidFill>
            <a:round/>
            <a:headEnd/>
            <a:tailEnd/>
          </a:ln>
        </p:spPr>
        <p:txBody>
          <a:bodyPr/>
          <a:lstStyle/>
          <a:p>
            <a:endParaRPr lang="en-US"/>
          </a:p>
        </p:txBody>
      </p:sp>
      <p:sp>
        <p:nvSpPr>
          <p:cNvPr id="2053" name="Text Box 14"/>
          <p:cNvSpPr txBox="1">
            <a:spLocks noChangeArrowheads="1"/>
          </p:cNvSpPr>
          <p:nvPr/>
        </p:nvSpPr>
        <p:spPr bwMode="auto">
          <a:xfrm>
            <a:off x="762000" y="1600200"/>
            <a:ext cx="5638800" cy="5097463"/>
          </a:xfrm>
          <a:prstGeom prst="rect">
            <a:avLst/>
          </a:prstGeom>
          <a:noFill/>
          <a:ln w="9525">
            <a:noFill/>
            <a:miter lim="800000"/>
            <a:headEnd/>
            <a:tailEnd/>
          </a:ln>
        </p:spPr>
        <p:txBody>
          <a:bodyPr>
            <a:spAutoFit/>
          </a:bodyPr>
          <a:lstStyle/>
          <a:p>
            <a:pPr>
              <a:spcBef>
                <a:spcPct val="50000"/>
              </a:spcBef>
              <a:buFontTx/>
              <a:buChar char="•"/>
            </a:pPr>
            <a:r>
              <a:rPr lang="en-US" sz="2800">
                <a:latin typeface="Times New Roman" pitchFamily="18" charset="0"/>
              </a:rPr>
              <a:t>Authorized by existing law and regulation</a:t>
            </a:r>
          </a:p>
          <a:p>
            <a:pPr>
              <a:spcBef>
                <a:spcPct val="50000"/>
              </a:spcBef>
              <a:buFontTx/>
              <a:buChar char="•"/>
            </a:pPr>
            <a:endParaRPr lang="en-US">
              <a:latin typeface="Times New Roman" pitchFamily="18" charset="0"/>
            </a:endParaRPr>
          </a:p>
          <a:p>
            <a:pPr>
              <a:spcBef>
                <a:spcPct val="50000"/>
              </a:spcBef>
              <a:buFontTx/>
              <a:buChar char="•"/>
            </a:pPr>
            <a:r>
              <a:rPr lang="en-US" sz="2800">
                <a:latin typeface="Times New Roman" pitchFamily="18" charset="0"/>
              </a:rPr>
              <a:t>Enhances NPS mission of visitor use and resource protection</a:t>
            </a:r>
          </a:p>
          <a:p>
            <a:pPr>
              <a:spcBef>
                <a:spcPct val="50000"/>
              </a:spcBef>
              <a:buFontTx/>
              <a:buChar char="•"/>
            </a:pPr>
            <a:endParaRPr lang="en-US">
              <a:latin typeface="Times New Roman" pitchFamily="18" charset="0"/>
            </a:endParaRPr>
          </a:p>
          <a:p>
            <a:pPr>
              <a:spcBef>
                <a:spcPct val="50000"/>
              </a:spcBef>
              <a:buFontTx/>
              <a:buChar char="•"/>
            </a:pPr>
            <a:r>
              <a:rPr lang="en-US" sz="2800">
                <a:latin typeface="Times New Roman" pitchFamily="18" charset="0"/>
              </a:rPr>
              <a:t>Compatible with NPS Management Policies</a:t>
            </a:r>
          </a:p>
          <a:p>
            <a:pPr algn="l">
              <a:spcBef>
                <a:spcPct val="50000"/>
              </a:spcBef>
              <a:buFontTx/>
              <a:buChar char="•"/>
            </a:pPr>
            <a:endParaRPr lang="en-US" sz="2800">
              <a:latin typeface="Times New Roman" pitchFamily="18" charset="0"/>
            </a:endParaRPr>
          </a:p>
          <a:p>
            <a:pPr algn="l">
              <a:spcBef>
                <a:spcPct val="50000"/>
              </a:spcBef>
              <a:buFontTx/>
              <a:buChar char="•"/>
            </a:pPr>
            <a:endParaRPr lang="en-US" sz="2400">
              <a:latin typeface="Times New Roman" pitchFamily="18" charset="0"/>
            </a:endParaRPr>
          </a:p>
        </p:txBody>
      </p:sp>
      <p:pic>
        <p:nvPicPr>
          <p:cNvPr id="2054" name="Picture 15" descr="y6"/>
          <p:cNvPicPr>
            <a:picLocks noChangeAspect="1" noChangeArrowheads="1"/>
          </p:cNvPicPr>
          <p:nvPr/>
        </p:nvPicPr>
        <p:blipFill>
          <a:blip r:embed="rId5" cstate="print"/>
          <a:srcRect/>
          <a:stretch>
            <a:fillRect/>
          </a:stretch>
        </p:blipFill>
        <p:spPr bwMode="auto">
          <a:xfrm>
            <a:off x="6934200" y="1752600"/>
            <a:ext cx="1543050" cy="1638300"/>
          </a:xfrm>
          <a:prstGeom prst="rect">
            <a:avLst/>
          </a:prstGeom>
          <a:noFill/>
          <a:ln w="9525">
            <a:noFill/>
            <a:miter lim="800000"/>
            <a:headEnd/>
            <a:tailEnd/>
          </a:ln>
        </p:spPr>
      </p:pic>
      <p:pic>
        <p:nvPicPr>
          <p:cNvPr id="2055" name="Picture 7" descr="MP2006.JPG"/>
          <p:cNvPicPr>
            <a:picLocks noChangeAspect="1"/>
          </p:cNvPicPr>
          <p:nvPr/>
        </p:nvPicPr>
        <p:blipFill>
          <a:blip r:embed="rId6" cstate="print"/>
          <a:srcRect/>
          <a:stretch>
            <a:fillRect/>
          </a:stretch>
        </p:blipFill>
        <p:spPr bwMode="auto">
          <a:xfrm>
            <a:off x="6934200" y="3657600"/>
            <a:ext cx="1541463" cy="198913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371600" y="533400"/>
            <a:ext cx="6705600" cy="579438"/>
          </a:xfrm>
          <a:prstGeom prst="rect">
            <a:avLst/>
          </a:prstGeom>
          <a:noFill/>
          <a:ln w="9525">
            <a:noFill/>
            <a:miter lim="800000"/>
            <a:headEnd/>
            <a:tailEnd/>
          </a:ln>
        </p:spPr>
        <p:txBody>
          <a:bodyPr>
            <a:spAutoFit/>
          </a:bodyPr>
          <a:lstStyle/>
          <a:p>
            <a:pPr>
              <a:spcBef>
                <a:spcPct val="50000"/>
              </a:spcBef>
            </a:pPr>
            <a:r>
              <a:rPr lang="en-US" sz="3200" b="1">
                <a:solidFill>
                  <a:schemeClr val="tx2"/>
                </a:solidFill>
                <a:latin typeface="Times New Roman" pitchFamily="18" charset="0"/>
              </a:rPr>
              <a:t>Benefits</a:t>
            </a:r>
          </a:p>
        </p:txBody>
      </p:sp>
      <p:sp>
        <p:nvSpPr>
          <p:cNvPr id="7171" name="Line 3"/>
          <p:cNvSpPr>
            <a:spLocks noChangeShapeType="1"/>
          </p:cNvSpPr>
          <p:nvPr/>
        </p:nvSpPr>
        <p:spPr bwMode="auto">
          <a:xfrm>
            <a:off x="762000" y="1295400"/>
            <a:ext cx="7848600" cy="0"/>
          </a:xfrm>
          <a:prstGeom prst="line">
            <a:avLst/>
          </a:prstGeom>
          <a:noFill/>
          <a:ln w="38100">
            <a:solidFill>
              <a:schemeClr val="tx2"/>
            </a:solidFill>
            <a:round/>
            <a:headEnd/>
            <a:tailEnd/>
          </a:ln>
        </p:spPr>
        <p:txBody>
          <a:bodyPr/>
          <a:lstStyle/>
          <a:p>
            <a:endParaRPr lang="en-US"/>
          </a:p>
        </p:txBody>
      </p:sp>
      <p:sp>
        <p:nvSpPr>
          <p:cNvPr id="7172" name="Text Box 6"/>
          <p:cNvSpPr txBox="1">
            <a:spLocks noChangeArrowheads="1"/>
          </p:cNvSpPr>
          <p:nvPr/>
        </p:nvSpPr>
        <p:spPr bwMode="auto">
          <a:xfrm>
            <a:off x="4114800" y="1524000"/>
            <a:ext cx="4495800" cy="2530475"/>
          </a:xfrm>
          <a:prstGeom prst="rect">
            <a:avLst/>
          </a:prstGeom>
          <a:noFill/>
          <a:ln w="9525">
            <a:noFill/>
            <a:miter lim="800000"/>
            <a:headEnd/>
            <a:tailEnd/>
          </a:ln>
        </p:spPr>
        <p:txBody>
          <a:bodyPr>
            <a:spAutoFit/>
          </a:bodyPr>
          <a:lstStyle/>
          <a:p>
            <a:pPr algn="l">
              <a:buFontTx/>
              <a:buChar char="•"/>
            </a:pPr>
            <a:r>
              <a:rPr lang="en-US" sz="2000" b="1">
                <a:solidFill>
                  <a:schemeClr val="tx2"/>
                </a:solidFill>
                <a:latin typeface="Times New Roman" pitchFamily="18" charset="0"/>
              </a:rPr>
              <a:t>New knowledge about park resources </a:t>
            </a:r>
          </a:p>
          <a:p>
            <a:pPr algn="l">
              <a:buFontTx/>
              <a:buChar char="•"/>
            </a:pPr>
            <a:endParaRPr lang="en-US" sz="2000" b="1">
              <a:solidFill>
                <a:schemeClr val="tx2"/>
              </a:solidFill>
              <a:latin typeface="Times New Roman" pitchFamily="18" charset="0"/>
            </a:endParaRPr>
          </a:p>
          <a:p>
            <a:pPr algn="l">
              <a:buFontTx/>
              <a:buChar char="•"/>
            </a:pPr>
            <a:r>
              <a:rPr lang="en-US" sz="2000" b="1">
                <a:solidFill>
                  <a:schemeClr val="tx2"/>
                </a:solidFill>
                <a:latin typeface="Times New Roman" pitchFamily="18" charset="0"/>
              </a:rPr>
              <a:t>Potential monetary benefits to improve resource conservation and protection</a:t>
            </a:r>
          </a:p>
          <a:p>
            <a:pPr algn="l">
              <a:buFontTx/>
              <a:buChar char="•"/>
            </a:pPr>
            <a:endParaRPr lang="en-US" sz="2000" b="1">
              <a:solidFill>
                <a:schemeClr val="tx2"/>
              </a:solidFill>
              <a:latin typeface="Times New Roman" pitchFamily="18" charset="0"/>
            </a:endParaRPr>
          </a:p>
          <a:p>
            <a:pPr algn="l">
              <a:buFontTx/>
              <a:buChar char="•"/>
            </a:pPr>
            <a:r>
              <a:rPr lang="en-US" sz="2000" b="1">
                <a:solidFill>
                  <a:schemeClr val="tx2"/>
                </a:solidFill>
                <a:latin typeface="Times New Roman" pitchFamily="18" charset="0"/>
              </a:rPr>
              <a:t>Benefits to Society</a:t>
            </a:r>
          </a:p>
          <a:p>
            <a:pPr algn="l">
              <a:buFontTx/>
              <a:buChar char="•"/>
            </a:pPr>
            <a:endParaRPr lang="en-US" sz="2000" b="1">
              <a:solidFill>
                <a:schemeClr val="tx2"/>
              </a:solidFill>
              <a:latin typeface="Times New Roman" pitchFamily="18" charset="0"/>
            </a:endParaRPr>
          </a:p>
        </p:txBody>
      </p:sp>
      <p:pic>
        <p:nvPicPr>
          <p:cNvPr id="7173" name="Picture 9" descr="welcome to yell"/>
          <p:cNvPicPr>
            <a:picLocks noChangeAspect="1" noChangeArrowheads="1"/>
          </p:cNvPicPr>
          <p:nvPr/>
        </p:nvPicPr>
        <p:blipFill>
          <a:blip r:embed="rId3" cstate="print"/>
          <a:srcRect/>
          <a:stretch>
            <a:fillRect/>
          </a:stretch>
        </p:blipFill>
        <p:spPr bwMode="auto">
          <a:xfrm>
            <a:off x="4267200" y="3865563"/>
            <a:ext cx="4114800" cy="2992437"/>
          </a:xfrm>
          <a:prstGeom prst="rect">
            <a:avLst/>
          </a:prstGeom>
          <a:noFill/>
          <a:ln w="9525">
            <a:noFill/>
            <a:miter lim="800000"/>
            <a:headEnd/>
            <a:tailEnd/>
          </a:ln>
        </p:spPr>
      </p:pic>
      <p:pic>
        <p:nvPicPr>
          <p:cNvPr id="7174" name="Picture 13" descr="IMG_0358"/>
          <p:cNvPicPr>
            <a:picLocks noChangeAspect="1" noChangeArrowheads="1"/>
          </p:cNvPicPr>
          <p:nvPr/>
        </p:nvPicPr>
        <p:blipFill>
          <a:blip r:embed="rId4" cstate="print"/>
          <a:srcRect/>
          <a:stretch>
            <a:fillRect/>
          </a:stretch>
        </p:blipFill>
        <p:spPr bwMode="auto">
          <a:xfrm>
            <a:off x="1219200" y="1447800"/>
            <a:ext cx="2133600" cy="1600200"/>
          </a:xfrm>
          <a:prstGeom prst="rect">
            <a:avLst/>
          </a:prstGeom>
          <a:noFill/>
          <a:ln w="9525">
            <a:noFill/>
            <a:miter lim="800000"/>
            <a:headEnd/>
            <a:tailEnd/>
          </a:ln>
        </p:spPr>
      </p:pic>
      <p:pic>
        <p:nvPicPr>
          <p:cNvPr id="7175" name="Picture 14"/>
          <p:cNvPicPr>
            <a:picLocks noChangeAspect="1" noChangeArrowheads="1"/>
          </p:cNvPicPr>
          <p:nvPr/>
        </p:nvPicPr>
        <p:blipFill>
          <a:blip r:embed="rId5" cstate="print"/>
          <a:srcRect/>
          <a:stretch>
            <a:fillRect/>
          </a:stretch>
        </p:blipFill>
        <p:spPr bwMode="auto">
          <a:xfrm>
            <a:off x="952500" y="3152775"/>
            <a:ext cx="2628900" cy="37052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295400" y="381000"/>
            <a:ext cx="6705600" cy="579438"/>
          </a:xfrm>
          <a:prstGeom prst="rect">
            <a:avLst/>
          </a:prstGeom>
          <a:noFill/>
          <a:ln w="9525">
            <a:noFill/>
            <a:miter lim="800000"/>
            <a:headEnd/>
            <a:tailEnd/>
          </a:ln>
        </p:spPr>
        <p:txBody>
          <a:bodyPr>
            <a:spAutoFit/>
          </a:bodyPr>
          <a:lstStyle/>
          <a:p>
            <a:pPr>
              <a:spcBef>
                <a:spcPct val="50000"/>
              </a:spcBef>
            </a:pPr>
            <a:r>
              <a:rPr lang="en-US" sz="3200" b="1">
                <a:solidFill>
                  <a:schemeClr val="tx2"/>
                </a:solidFill>
                <a:latin typeface="Times New Roman" pitchFamily="18" charset="0"/>
              </a:rPr>
              <a:t>Views on Benefits Sharing</a:t>
            </a:r>
          </a:p>
        </p:txBody>
      </p:sp>
      <p:sp>
        <p:nvSpPr>
          <p:cNvPr id="8195" name="Line 3"/>
          <p:cNvSpPr>
            <a:spLocks noChangeShapeType="1"/>
          </p:cNvSpPr>
          <p:nvPr/>
        </p:nvSpPr>
        <p:spPr bwMode="auto">
          <a:xfrm>
            <a:off x="762000" y="990600"/>
            <a:ext cx="7772400" cy="0"/>
          </a:xfrm>
          <a:prstGeom prst="line">
            <a:avLst/>
          </a:prstGeom>
          <a:noFill/>
          <a:ln w="38100">
            <a:solidFill>
              <a:schemeClr val="tx2"/>
            </a:solidFill>
            <a:round/>
            <a:headEnd/>
            <a:tailEnd/>
          </a:ln>
        </p:spPr>
        <p:txBody>
          <a:bodyPr/>
          <a:lstStyle/>
          <a:p>
            <a:endParaRPr lang="en-US"/>
          </a:p>
        </p:txBody>
      </p:sp>
      <p:sp>
        <p:nvSpPr>
          <p:cNvPr id="237576" name="Rectangle 8"/>
          <p:cNvSpPr>
            <a:spLocks noChangeArrowheads="1"/>
          </p:cNvSpPr>
          <p:nvPr/>
        </p:nvSpPr>
        <p:spPr bwMode="auto">
          <a:xfrm>
            <a:off x="4800600" y="1616075"/>
            <a:ext cx="4191000" cy="4524375"/>
          </a:xfrm>
          <a:prstGeom prst="rect">
            <a:avLst/>
          </a:prstGeom>
          <a:noFill/>
          <a:ln w="9525">
            <a:noFill/>
            <a:miter lim="800000"/>
            <a:headEnd/>
            <a:tailEnd/>
          </a:ln>
          <a:effectLst/>
        </p:spPr>
        <p:txBody>
          <a:bodyPr>
            <a:spAutoFit/>
          </a:bodyPr>
          <a:lstStyle/>
          <a:p>
            <a:pPr>
              <a:defRPr/>
            </a:pPr>
            <a:r>
              <a:rPr lang="en-US" sz="2400" b="1" dirty="0">
                <a:solidFill>
                  <a:srgbClr val="EDF880"/>
                </a:solidFill>
                <a:effectLst>
                  <a:outerShdw blurRad="38100" dist="38100" dir="2700000" algn="tl">
                    <a:srgbClr val="000000"/>
                  </a:outerShdw>
                </a:effectLst>
                <a:latin typeface="Times New Roman" pitchFamily="18" charset="0"/>
              </a:rPr>
              <a:t>Opponents</a:t>
            </a:r>
            <a:endParaRPr lang="en-US" sz="2000" b="1" dirty="0">
              <a:solidFill>
                <a:schemeClr val="tx2"/>
              </a:solidFill>
              <a:latin typeface="Times New Roman" pitchFamily="18" charset="0"/>
            </a:endParaRPr>
          </a:p>
          <a:p>
            <a:pPr>
              <a:buFontTx/>
              <a:buChar char="•"/>
              <a:defRPr/>
            </a:pPr>
            <a:r>
              <a:rPr lang="en-US" sz="2000" b="1" dirty="0">
                <a:solidFill>
                  <a:schemeClr val="tx2"/>
                </a:solidFill>
                <a:latin typeface="Times New Roman" pitchFamily="18" charset="0"/>
              </a:rPr>
              <a:t>Small, but vocal and active group(s)</a:t>
            </a:r>
          </a:p>
          <a:p>
            <a:pPr>
              <a:buFontTx/>
              <a:buChar char="•"/>
              <a:defRPr/>
            </a:pPr>
            <a:r>
              <a:rPr lang="en-US" sz="2000" b="1" dirty="0">
                <a:solidFill>
                  <a:schemeClr val="tx2"/>
                </a:solidFill>
                <a:latin typeface="Times New Roman" pitchFamily="18" charset="0"/>
              </a:rPr>
              <a:t>“ParksNotForSale.org”</a:t>
            </a:r>
          </a:p>
          <a:p>
            <a:pPr lvl="4">
              <a:buFontTx/>
              <a:buChar char="•"/>
              <a:defRPr/>
            </a:pPr>
            <a:endParaRPr lang="en-US" sz="2000" b="1" dirty="0">
              <a:solidFill>
                <a:schemeClr val="tx2"/>
              </a:solidFill>
              <a:latin typeface="Times New Roman" pitchFamily="18" charset="0"/>
            </a:endParaRPr>
          </a:p>
          <a:p>
            <a:pPr>
              <a:defRPr/>
            </a:pPr>
            <a:r>
              <a:rPr lang="en-US" sz="2000" b="1" dirty="0">
                <a:solidFill>
                  <a:srgbClr val="EDF880"/>
                </a:solidFill>
                <a:effectLst>
                  <a:outerShdw blurRad="38100" dist="38100" dir="2700000" algn="tl">
                    <a:srgbClr val="000000"/>
                  </a:outerShdw>
                </a:effectLst>
                <a:latin typeface="Times New Roman" pitchFamily="18" charset="0"/>
              </a:rPr>
              <a:t>Oppose:</a:t>
            </a:r>
            <a:endParaRPr lang="en-US" sz="2000" b="1" dirty="0">
              <a:solidFill>
                <a:schemeClr val="tx2"/>
              </a:solidFill>
              <a:latin typeface="Times New Roman" pitchFamily="18" charset="0"/>
            </a:endParaRPr>
          </a:p>
          <a:p>
            <a:pPr>
              <a:buFontTx/>
              <a:buChar char="•"/>
              <a:defRPr/>
            </a:pPr>
            <a:r>
              <a:rPr lang="en-US" sz="2000" b="1" dirty="0">
                <a:solidFill>
                  <a:schemeClr val="tx2"/>
                </a:solidFill>
                <a:latin typeface="Times New Roman" pitchFamily="18" charset="0"/>
              </a:rPr>
              <a:t>“Commercialization” of parks</a:t>
            </a:r>
          </a:p>
          <a:p>
            <a:pPr>
              <a:buFontTx/>
              <a:buChar char="•"/>
              <a:defRPr/>
            </a:pPr>
            <a:r>
              <a:rPr lang="en-US" sz="2000" b="1" dirty="0">
                <a:solidFill>
                  <a:schemeClr val="tx2"/>
                </a:solidFill>
                <a:latin typeface="Times New Roman" pitchFamily="18" charset="0"/>
              </a:rPr>
              <a:t>“Secret” deals</a:t>
            </a:r>
          </a:p>
          <a:p>
            <a:pPr lvl="1">
              <a:defRPr/>
            </a:pPr>
            <a:endParaRPr lang="en-US" sz="2000" b="1" dirty="0">
              <a:solidFill>
                <a:schemeClr val="tx2"/>
              </a:solidFill>
              <a:latin typeface="Times New Roman" pitchFamily="18" charset="0"/>
            </a:endParaRPr>
          </a:p>
          <a:p>
            <a:pPr>
              <a:defRPr/>
            </a:pPr>
            <a:r>
              <a:rPr lang="en-US" sz="2000" b="1" dirty="0">
                <a:solidFill>
                  <a:srgbClr val="EDF880"/>
                </a:solidFill>
                <a:effectLst>
                  <a:outerShdw blurRad="38100" dist="38100" dir="2700000" algn="tl">
                    <a:srgbClr val="000000"/>
                  </a:outerShdw>
                </a:effectLst>
                <a:latin typeface="Times New Roman" pitchFamily="18" charset="0"/>
              </a:rPr>
              <a:t>History of Litigation</a:t>
            </a:r>
          </a:p>
          <a:p>
            <a:pPr>
              <a:buFontTx/>
              <a:buChar char="•"/>
              <a:defRPr/>
            </a:pPr>
            <a:r>
              <a:rPr lang="en-US" sz="2000" b="1" dirty="0">
                <a:solidFill>
                  <a:schemeClr val="tx2"/>
                </a:solidFill>
                <a:latin typeface="Times New Roman" pitchFamily="18" charset="0"/>
              </a:rPr>
              <a:t>EIS was ordered by federal judge</a:t>
            </a:r>
          </a:p>
          <a:p>
            <a:pPr>
              <a:buFontTx/>
              <a:buChar char="•"/>
              <a:defRPr/>
            </a:pPr>
            <a:r>
              <a:rPr lang="en-US" sz="2000" b="1" dirty="0">
                <a:solidFill>
                  <a:schemeClr val="tx2"/>
                </a:solidFill>
                <a:latin typeface="Times New Roman" pitchFamily="18" charset="0"/>
              </a:rPr>
              <a:t>A FOIA request is now being  fulfilled</a:t>
            </a:r>
          </a:p>
          <a:p>
            <a:pPr lvl="1" algn="l">
              <a:defRPr/>
            </a:pPr>
            <a:endParaRPr lang="en-US" sz="2000" b="1" dirty="0">
              <a:solidFill>
                <a:schemeClr val="tx2"/>
              </a:solidFill>
              <a:latin typeface="Times New Roman" pitchFamily="18" charset="0"/>
            </a:endParaRPr>
          </a:p>
          <a:p>
            <a:pPr lvl="1" algn="l">
              <a:defRPr/>
            </a:pPr>
            <a:endParaRPr lang="en-US" sz="2400" b="1" dirty="0">
              <a:solidFill>
                <a:schemeClr val="tx2"/>
              </a:solidFill>
              <a:latin typeface="Times New Roman" pitchFamily="18" charset="0"/>
            </a:endParaRPr>
          </a:p>
        </p:txBody>
      </p:sp>
      <p:sp>
        <p:nvSpPr>
          <p:cNvPr id="237578" name="Rectangle 10"/>
          <p:cNvSpPr>
            <a:spLocks noChangeArrowheads="1"/>
          </p:cNvSpPr>
          <p:nvPr/>
        </p:nvSpPr>
        <p:spPr bwMode="auto">
          <a:xfrm>
            <a:off x="0" y="1600200"/>
            <a:ext cx="4724400" cy="5448300"/>
          </a:xfrm>
          <a:prstGeom prst="rect">
            <a:avLst/>
          </a:prstGeom>
          <a:noFill/>
          <a:ln w="9525">
            <a:noFill/>
            <a:miter lim="800000"/>
            <a:headEnd/>
            <a:tailEnd/>
          </a:ln>
          <a:effectLst/>
        </p:spPr>
        <p:txBody>
          <a:bodyPr>
            <a:spAutoFit/>
          </a:bodyPr>
          <a:lstStyle/>
          <a:p>
            <a:pPr>
              <a:defRPr/>
            </a:pPr>
            <a:r>
              <a:rPr lang="en-US" sz="2400" b="1" dirty="0">
                <a:solidFill>
                  <a:srgbClr val="EDF880"/>
                </a:solidFill>
                <a:effectLst>
                  <a:outerShdw blurRad="38100" dist="38100" dir="2700000" algn="tl">
                    <a:srgbClr val="000000"/>
                  </a:outerShdw>
                </a:effectLst>
                <a:latin typeface="Times New Roman" pitchFamily="18" charset="0"/>
              </a:rPr>
              <a:t>Supporters</a:t>
            </a:r>
          </a:p>
          <a:p>
            <a:pPr lvl="2" algn="l">
              <a:buFontTx/>
              <a:buChar char="•"/>
              <a:defRPr/>
            </a:pPr>
            <a:r>
              <a:rPr lang="en-US" sz="2000" b="1" dirty="0">
                <a:solidFill>
                  <a:schemeClr val="tx2"/>
                </a:solidFill>
                <a:latin typeface="Times New Roman" pitchFamily="18" charset="0"/>
              </a:rPr>
              <a:t>12,000 DEIS notifications sent</a:t>
            </a:r>
          </a:p>
          <a:p>
            <a:pPr lvl="2" algn="l">
              <a:buFontTx/>
              <a:buChar char="•"/>
              <a:defRPr/>
            </a:pPr>
            <a:r>
              <a:rPr lang="en-US" sz="2000" b="1" dirty="0">
                <a:solidFill>
                  <a:schemeClr val="tx2"/>
                </a:solidFill>
                <a:latin typeface="Times New Roman" pitchFamily="18" charset="0"/>
              </a:rPr>
              <a:t>9,600  commenters responded</a:t>
            </a:r>
          </a:p>
          <a:p>
            <a:pPr lvl="1">
              <a:buFontTx/>
              <a:buChar char="•"/>
              <a:defRPr/>
            </a:pPr>
            <a:r>
              <a:rPr lang="en-US" sz="2000" b="1" dirty="0">
                <a:solidFill>
                  <a:schemeClr val="tx2"/>
                </a:solidFill>
                <a:latin typeface="Times New Roman" pitchFamily="18" charset="0"/>
              </a:rPr>
              <a:t>75% respondents support the idea</a:t>
            </a:r>
          </a:p>
          <a:p>
            <a:pPr lvl="4">
              <a:buFontTx/>
              <a:buChar char="•"/>
              <a:defRPr/>
            </a:pPr>
            <a:endParaRPr lang="en-US" sz="2000" b="1" dirty="0">
              <a:solidFill>
                <a:srgbClr val="EDF880"/>
              </a:solidFill>
              <a:effectLst>
                <a:outerShdw blurRad="38100" dist="38100" dir="2700000" algn="tl">
                  <a:srgbClr val="000000"/>
                </a:outerShdw>
              </a:effectLst>
              <a:latin typeface="Times New Roman" pitchFamily="18" charset="0"/>
            </a:endParaRPr>
          </a:p>
          <a:p>
            <a:pPr>
              <a:defRPr/>
            </a:pPr>
            <a:r>
              <a:rPr lang="en-US" sz="2000" b="1" dirty="0">
                <a:solidFill>
                  <a:srgbClr val="EDF880"/>
                </a:solidFill>
                <a:effectLst>
                  <a:outerShdw blurRad="38100" dist="38100" dir="2700000" algn="tl">
                    <a:srgbClr val="000000"/>
                  </a:outerShdw>
                </a:effectLst>
                <a:latin typeface="Times New Roman" pitchFamily="18" charset="0"/>
              </a:rPr>
              <a:t>Agencies/Groups that have expressed support:</a:t>
            </a:r>
          </a:p>
          <a:p>
            <a:pPr>
              <a:buFontTx/>
              <a:buChar char="•"/>
              <a:defRPr/>
            </a:pPr>
            <a:r>
              <a:rPr lang="en-US" sz="2000" b="1" dirty="0">
                <a:solidFill>
                  <a:schemeClr val="tx2"/>
                </a:solidFill>
                <a:latin typeface="Times New Roman" pitchFamily="18" charset="0"/>
              </a:rPr>
              <a:t>Department of State</a:t>
            </a:r>
          </a:p>
          <a:p>
            <a:pPr>
              <a:buFontTx/>
              <a:buChar char="•"/>
              <a:defRPr/>
            </a:pPr>
            <a:r>
              <a:rPr lang="en-US" sz="2000" b="1" dirty="0">
                <a:solidFill>
                  <a:schemeClr val="tx2"/>
                </a:solidFill>
                <a:latin typeface="Times New Roman" pitchFamily="18" charset="0"/>
              </a:rPr>
              <a:t>National Institutes of Health</a:t>
            </a:r>
          </a:p>
          <a:p>
            <a:pPr>
              <a:buFontTx/>
              <a:buChar char="•"/>
              <a:defRPr/>
            </a:pPr>
            <a:r>
              <a:rPr lang="en-US" sz="2000" b="1" dirty="0">
                <a:solidFill>
                  <a:schemeClr val="tx2"/>
                </a:solidFill>
                <a:latin typeface="Times New Roman" pitchFamily="18" charset="0"/>
              </a:rPr>
              <a:t>White House Office of Science and Technology</a:t>
            </a:r>
          </a:p>
          <a:p>
            <a:pPr>
              <a:buFontTx/>
              <a:buChar char="•"/>
              <a:defRPr/>
            </a:pPr>
            <a:r>
              <a:rPr lang="en-US" sz="2000" b="1" dirty="0">
                <a:solidFill>
                  <a:schemeClr val="tx2"/>
                </a:solidFill>
                <a:latin typeface="Times New Roman" pitchFamily="18" charset="0"/>
              </a:rPr>
              <a:t>National Parks and Conservation Association</a:t>
            </a:r>
          </a:p>
          <a:p>
            <a:pPr>
              <a:buFontTx/>
              <a:buChar char="•"/>
              <a:defRPr/>
            </a:pPr>
            <a:r>
              <a:rPr lang="en-US" sz="2000" b="1" dirty="0">
                <a:solidFill>
                  <a:schemeClr val="tx2"/>
                </a:solidFill>
                <a:latin typeface="Times New Roman" pitchFamily="18" charset="0"/>
              </a:rPr>
              <a:t>Biotechnology Industry Association</a:t>
            </a:r>
          </a:p>
          <a:p>
            <a:pPr lvl="1">
              <a:buFontTx/>
              <a:buChar char="•"/>
              <a:defRPr/>
            </a:pPr>
            <a:endParaRPr lang="en-US" sz="2000" b="1" dirty="0">
              <a:solidFill>
                <a:schemeClr val="tx2"/>
              </a:solidFill>
              <a:latin typeface="Times New Roman" pitchFamily="18" charset="0"/>
            </a:endParaRPr>
          </a:p>
          <a:p>
            <a:pPr lvl="1" algn="l">
              <a:defRPr/>
            </a:pPr>
            <a:endParaRPr lang="en-US" sz="2000" b="1" dirty="0">
              <a:solidFill>
                <a:schemeClr val="tx2"/>
              </a:solidFill>
              <a:latin typeface="Times New Roman" pitchFamily="18" charset="0"/>
            </a:endParaRPr>
          </a:p>
          <a:p>
            <a:pPr lvl="1" algn="l">
              <a:defRPr/>
            </a:pPr>
            <a:endParaRPr lang="en-US" sz="2400" b="1" dirty="0">
              <a:solidFill>
                <a:schemeClr val="tx2"/>
              </a:solidFill>
              <a:latin typeface="Times New Roman" pitchFamily="18" charset="0"/>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447800" y="685800"/>
            <a:ext cx="6705600" cy="579438"/>
          </a:xfrm>
          <a:prstGeom prst="rect">
            <a:avLst/>
          </a:prstGeom>
          <a:noFill/>
          <a:ln w="9525">
            <a:noFill/>
            <a:miter lim="800000"/>
            <a:headEnd/>
            <a:tailEnd/>
          </a:ln>
        </p:spPr>
        <p:txBody>
          <a:bodyPr>
            <a:spAutoFit/>
          </a:bodyPr>
          <a:lstStyle/>
          <a:p>
            <a:pPr>
              <a:spcBef>
                <a:spcPct val="50000"/>
              </a:spcBef>
            </a:pPr>
            <a:r>
              <a:rPr lang="en-US" sz="3200" b="1" i="1">
                <a:solidFill>
                  <a:schemeClr val="tx2"/>
                </a:solidFill>
                <a:latin typeface="Times New Roman" pitchFamily="18" charset="0"/>
              </a:rPr>
              <a:t>EIS  Schedule</a:t>
            </a:r>
          </a:p>
        </p:txBody>
      </p:sp>
      <p:sp>
        <p:nvSpPr>
          <p:cNvPr id="9219" name="Line 3"/>
          <p:cNvSpPr>
            <a:spLocks noChangeShapeType="1"/>
          </p:cNvSpPr>
          <p:nvPr/>
        </p:nvSpPr>
        <p:spPr bwMode="auto">
          <a:xfrm>
            <a:off x="838200" y="1295400"/>
            <a:ext cx="7772400" cy="0"/>
          </a:xfrm>
          <a:prstGeom prst="line">
            <a:avLst/>
          </a:prstGeom>
          <a:noFill/>
          <a:ln w="38100">
            <a:solidFill>
              <a:schemeClr val="tx2"/>
            </a:solidFill>
            <a:round/>
            <a:headEnd/>
            <a:tailEnd/>
          </a:ln>
        </p:spPr>
        <p:txBody>
          <a:bodyPr/>
          <a:lstStyle/>
          <a:p>
            <a:endParaRPr lang="en-US"/>
          </a:p>
        </p:txBody>
      </p:sp>
      <p:sp>
        <p:nvSpPr>
          <p:cNvPr id="9220" name="Text Box 4"/>
          <p:cNvSpPr txBox="1">
            <a:spLocks noChangeArrowheads="1"/>
          </p:cNvSpPr>
          <p:nvPr/>
        </p:nvSpPr>
        <p:spPr bwMode="auto">
          <a:xfrm>
            <a:off x="3733800" y="2057400"/>
            <a:ext cx="4876800" cy="3232150"/>
          </a:xfrm>
          <a:prstGeom prst="rect">
            <a:avLst/>
          </a:prstGeom>
          <a:noFill/>
          <a:ln w="9525">
            <a:noFill/>
            <a:miter lim="800000"/>
            <a:headEnd/>
            <a:tailEnd/>
          </a:ln>
        </p:spPr>
        <p:txBody>
          <a:bodyPr>
            <a:spAutoFit/>
          </a:bodyPr>
          <a:lstStyle/>
          <a:p>
            <a:pPr>
              <a:spcBef>
                <a:spcPct val="50000"/>
              </a:spcBef>
              <a:buFontTx/>
              <a:buChar char="•"/>
            </a:pPr>
            <a:r>
              <a:rPr lang="en-US" sz="2400" b="1">
                <a:solidFill>
                  <a:schemeClr val="tx2"/>
                </a:solidFill>
                <a:latin typeface="Times New Roman" pitchFamily="18" charset="0"/>
              </a:rPr>
              <a:t>September 2006: DEIS 60-day Public Review </a:t>
            </a:r>
          </a:p>
          <a:p>
            <a:pPr>
              <a:spcBef>
                <a:spcPct val="50000"/>
              </a:spcBef>
              <a:buFontTx/>
              <a:buChar char="•"/>
            </a:pPr>
            <a:r>
              <a:rPr lang="en-US" sz="2400" b="1">
                <a:solidFill>
                  <a:schemeClr val="tx2"/>
                </a:solidFill>
                <a:latin typeface="Times New Roman" pitchFamily="18" charset="0"/>
              </a:rPr>
              <a:t>January 26, 2007: Public Comment Period Ended </a:t>
            </a:r>
          </a:p>
          <a:p>
            <a:pPr>
              <a:spcBef>
                <a:spcPct val="50000"/>
              </a:spcBef>
              <a:buFontTx/>
              <a:buChar char="•"/>
            </a:pPr>
            <a:r>
              <a:rPr lang="en-US" sz="2400" b="1">
                <a:solidFill>
                  <a:schemeClr val="tx2"/>
                </a:solidFill>
                <a:latin typeface="Times New Roman" pitchFamily="18" charset="0"/>
              </a:rPr>
              <a:t>November 2009: FEIS Posted on Federal Register</a:t>
            </a:r>
          </a:p>
          <a:p>
            <a:pPr>
              <a:spcBef>
                <a:spcPct val="50000"/>
              </a:spcBef>
              <a:buFontTx/>
              <a:buChar char="•"/>
            </a:pPr>
            <a:r>
              <a:rPr lang="en-US" sz="2400" b="1">
                <a:solidFill>
                  <a:schemeClr val="tx2"/>
                </a:solidFill>
                <a:latin typeface="Times New Roman" pitchFamily="18" charset="0"/>
              </a:rPr>
              <a:t>March 5, 2010: ROD signed</a:t>
            </a:r>
          </a:p>
        </p:txBody>
      </p:sp>
      <p:pic>
        <p:nvPicPr>
          <p:cNvPr id="9221" name="Picture 8" descr="grand prismatic pool"/>
          <p:cNvPicPr>
            <a:picLocks noChangeAspect="1" noChangeArrowheads="1"/>
          </p:cNvPicPr>
          <p:nvPr/>
        </p:nvPicPr>
        <p:blipFill>
          <a:blip r:embed="rId3" cstate="print"/>
          <a:srcRect/>
          <a:stretch>
            <a:fillRect/>
          </a:stretch>
        </p:blipFill>
        <p:spPr bwMode="auto">
          <a:xfrm>
            <a:off x="609600" y="4462463"/>
            <a:ext cx="2743200" cy="1557337"/>
          </a:xfrm>
          <a:prstGeom prst="rect">
            <a:avLst/>
          </a:prstGeom>
          <a:noFill/>
          <a:ln w="9525">
            <a:noFill/>
            <a:miter lim="800000"/>
            <a:headEnd/>
            <a:tailEnd/>
          </a:ln>
        </p:spPr>
      </p:pic>
      <p:pic>
        <p:nvPicPr>
          <p:cNvPr id="9222" name="Picture 9" descr="17203"/>
          <p:cNvPicPr>
            <a:picLocks noChangeAspect="1" noChangeArrowheads="1"/>
          </p:cNvPicPr>
          <p:nvPr/>
        </p:nvPicPr>
        <p:blipFill>
          <a:blip r:embed="rId4" cstate="print"/>
          <a:srcRect/>
          <a:stretch>
            <a:fillRect/>
          </a:stretch>
        </p:blipFill>
        <p:spPr bwMode="auto">
          <a:xfrm>
            <a:off x="381000" y="2168525"/>
            <a:ext cx="3124200" cy="18700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Mountain Top">
  <a:themeElements>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7762</TotalTime>
  <Words>1441</Words>
  <Application>Microsoft Office PowerPoint</Application>
  <PresentationFormat>On-screen Show (4:3)</PresentationFormat>
  <Paragraphs>149</Paragraphs>
  <Slides>7</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9" baseType="lpstr">
      <vt:lpstr>Mountain Top</vt:lpstr>
      <vt:lpstr>Photo Editor Photo</vt:lpstr>
      <vt:lpstr>Slide 1</vt:lpstr>
      <vt:lpstr>Slide 2</vt:lpstr>
      <vt:lpstr>Slide 3</vt:lpstr>
      <vt:lpstr>Slide 4</vt:lpstr>
      <vt:lpstr>Slide 5</vt:lpstr>
      <vt:lpstr>Slide 6</vt:lpstr>
      <vt:lpstr>Slide 7</vt:lpstr>
    </vt:vector>
  </TitlesOfParts>
  <Company>Insights, Etc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PD Bean</dc:creator>
  <cp:lastModifiedBy>jconant</cp:lastModifiedBy>
  <cp:revision>840</cp:revision>
  <dcterms:created xsi:type="dcterms:W3CDTF">2006-03-03T14:47:31Z</dcterms:created>
  <dcterms:modified xsi:type="dcterms:W3CDTF">2010-10-25T19:13:12Z</dcterms:modified>
</cp:coreProperties>
</file>