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8" r:id="rId1"/>
    <p:sldMasterId id="2147483685" r:id="rId2"/>
  </p:sldMasterIdLst>
  <p:notesMasterIdLst>
    <p:notesMasterId r:id="rId69"/>
  </p:notesMasterIdLst>
  <p:handoutMasterIdLst>
    <p:handoutMasterId r:id="rId70"/>
  </p:handoutMasterIdLst>
  <p:sldIdLst>
    <p:sldId id="675" r:id="rId3"/>
    <p:sldId id="622" r:id="rId4"/>
    <p:sldId id="527" r:id="rId5"/>
    <p:sldId id="535" r:id="rId6"/>
    <p:sldId id="514" r:id="rId7"/>
    <p:sldId id="515" r:id="rId8"/>
    <p:sldId id="516" r:id="rId9"/>
    <p:sldId id="561" r:id="rId10"/>
    <p:sldId id="553" r:id="rId11"/>
    <p:sldId id="518" r:id="rId12"/>
    <p:sldId id="520" r:id="rId13"/>
    <p:sldId id="521" r:id="rId14"/>
    <p:sldId id="522" r:id="rId15"/>
    <p:sldId id="532" r:id="rId16"/>
    <p:sldId id="680" r:id="rId17"/>
    <p:sldId id="600" r:id="rId18"/>
    <p:sldId id="633" r:id="rId19"/>
    <p:sldId id="660" r:id="rId20"/>
    <p:sldId id="634" r:id="rId21"/>
    <p:sldId id="635" r:id="rId22"/>
    <p:sldId id="636" r:id="rId23"/>
    <p:sldId id="637" r:id="rId24"/>
    <p:sldId id="658" r:id="rId25"/>
    <p:sldId id="659" r:id="rId26"/>
    <p:sldId id="661" r:id="rId27"/>
    <p:sldId id="662" r:id="rId28"/>
    <p:sldId id="663" r:id="rId29"/>
    <p:sldId id="664" r:id="rId30"/>
    <p:sldId id="679" r:id="rId31"/>
    <p:sldId id="665" r:id="rId32"/>
    <p:sldId id="666" r:id="rId33"/>
    <p:sldId id="667" r:id="rId34"/>
    <p:sldId id="668" r:id="rId35"/>
    <p:sldId id="669" r:id="rId36"/>
    <p:sldId id="681" r:id="rId37"/>
    <p:sldId id="676" r:id="rId38"/>
    <p:sldId id="677" r:id="rId39"/>
    <p:sldId id="678" r:id="rId40"/>
    <p:sldId id="674" r:id="rId41"/>
    <p:sldId id="646" r:id="rId42"/>
    <p:sldId id="647" r:id="rId43"/>
    <p:sldId id="648" r:id="rId44"/>
    <p:sldId id="649" r:id="rId45"/>
    <p:sldId id="642" r:id="rId46"/>
    <p:sldId id="654" r:id="rId47"/>
    <p:sldId id="655" r:id="rId48"/>
    <p:sldId id="656" r:id="rId49"/>
    <p:sldId id="657" r:id="rId50"/>
    <p:sldId id="645" r:id="rId51"/>
    <p:sldId id="644" r:id="rId52"/>
    <p:sldId id="562" r:id="rId53"/>
    <p:sldId id="571" r:id="rId54"/>
    <p:sldId id="572" r:id="rId55"/>
    <p:sldId id="573" r:id="rId56"/>
    <p:sldId id="574" r:id="rId57"/>
    <p:sldId id="575" r:id="rId58"/>
    <p:sldId id="576" r:id="rId59"/>
    <p:sldId id="577" r:id="rId60"/>
    <p:sldId id="563" r:id="rId61"/>
    <p:sldId id="564" r:id="rId62"/>
    <p:sldId id="565" r:id="rId63"/>
    <p:sldId id="566" r:id="rId64"/>
    <p:sldId id="578" r:id="rId65"/>
    <p:sldId id="650" r:id="rId66"/>
    <p:sldId id="652" r:id="rId67"/>
    <p:sldId id="653" r:id="rId6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Goudy Old Style" pitchFamily="18" charset="0"/>
        <a:ea typeface="+mn-ea"/>
        <a:cs typeface="+mn-cs"/>
      </a:defRPr>
    </a:lvl1pPr>
    <a:lvl2pPr marL="457200" algn="l" rtl="0" eaLnBrk="0" fontAlgn="base" hangingPunct="0">
      <a:spcBef>
        <a:spcPct val="0"/>
      </a:spcBef>
      <a:spcAft>
        <a:spcPct val="0"/>
      </a:spcAft>
      <a:defRPr kern="1200">
        <a:solidFill>
          <a:schemeClr val="tx1"/>
        </a:solidFill>
        <a:latin typeface="Goudy Old Style" pitchFamily="18" charset="0"/>
        <a:ea typeface="+mn-ea"/>
        <a:cs typeface="+mn-cs"/>
      </a:defRPr>
    </a:lvl2pPr>
    <a:lvl3pPr marL="914400" algn="l" rtl="0" eaLnBrk="0" fontAlgn="base" hangingPunct="0">
      <a:spcBef>
        <a:spcPct val="0"/>
      </a:spcBef>
      <a:spcAft>
        <a:spcPct val="0"/>
      </a:spcAft>
      <a:defRPr kern="1200">
        <a:solidFill>
          <a:schemeClr val="tx1"/>
        </a:solidFill>
        <a:latin typeface="Goudy Old Style" pitchFamily="18" charset="0"/>
        <a:ea typeface="+mn-ea"/>
        <a:cs typeface="+mn-cs"/>
      </a:defRPr>
    </a:lvl3pPr>
    <a:lvl4pPr marL="1371600" algn="l" rtl="0" eaLnBrk="0" fontAlgn="base" hangingPunct="0">
      <a:spcBef>
        <a:spcPct val="0"/>
      </a:spcBef>
      <a:spcAft>
        <a:spcPct val="0"/>
      </a:spcAft>
      <a:defRPr kern="1200">
        <a:solidFill>
          <a:schemeClr val="tx1"/>
        </a:solidFill>
        <a:latin typeface="Goudy Old Style" pitchFamily="18" charset="0"/>
        <a:ea typeface="+mn-ea"/>
        <a:cs typeface="+mn-cs"/>
      </a:defRPr>
    </a:lvl4pPr>
    <a:lvl5pPr marL="1828800" algn="l" rtl="0" eaLnBrk="0" fontAlgn="base" hangingPunct="0">
      <a:spcBef>
        <a:spcPct val="0"/>
      </a:spcBef>
      <a:spcAft>
        <a:spcPct val="0"/>
      </a:spcAft>
      <a:defRPr kern="1200">
        <a:solidFill>
          <a:schemeClr val="tx1"/>
        </a:solidFill>
        <a:latin typeface="Goudy Old Style" pitchFamily="18" charset="0"/>
        <a:ea typeface="+mn-ea"/>
        <a:cs typeface="+mn-cs"/>
      </a:defRPr>
    </a:lvl5pPr>
    <a:lvl6pPr marL="2286000" algn="l" defTabSz="914400" rtl="0" eaLnBrk="1" latinLnBrk="0" hangingPunct="1">
      <a:defRPr kern="1200">
        <a:solidFill>
          <a:schemeClr val="tx1"/>
        </a:solidFill>
        <a:latin typeface="Goudy Old Style" pitchFamily="18" charset="0"/>
        <a:ea typeface="+mn-ea"/>
        <a:cs typeface="+mn-cs"/>
      </a:defRPr>
    </a:lvl6pPr>
    <a:lvl7pPr marL="2743200" algn="l" defTabSz="914400" rtl="0" eaLnBrk="1" latinLnBrk="0" hangingPunct="1">
      <a:defRPr kern="1200">
        <a:solidFill>
          <a:schemeClr val="tx1"/>
        </a:solidFill>
        <a:latin typeface="Goudy Old Style" pitchFamily="18" charset="0"/>
        <a:ea typeface="+mn-ea"/>
        <a:cs typeface="+mn-cs"/>
      </a:defRPr>
    </a:lvl7pPr>
    <a:lvl8pPr marL="3200400" algn="l" defTabSz="914400" rtl="0" eaLnBrk="1" latinLnBrk="0" hangingPunct="1">
      <a:defRPr kern="1200">
        <a:solidFill>
          <a:schemeClr val="tx1"/>
        </a:solidFill>
        <a:latin typeface="Goudy Old Style" pitchFamily="18" charset="0"/>
        <a:ea typeface="+mn-ea"/>
        <a:cs typeface="+mn-cs"/>
      </a:defRPr>
    </a:lvl8pPr>
    <a:lvl9pPr marL="3657600" algn="l" defTabSz="914400" rtl="0" eaLnBrk="1" latinLnBrk="0" hangingPunct="1">
      <a:defRPr kern="1200">
        <a:solidFill>
          <a:schemeClr val="tx1"/>
        </a:solidFill>
        <a:latin typeface="Goudy Old Style"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0000FF"/>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8" autoAdjust="0"/>
    <p:restoredTop sz="94689" autoAdjust="0"/>
  </p:normalViewPr>
  <p:slideViewPr>
    <p:cSldViewPr>
      <p:cViewPr varScale="1">
        <p:scale>
          <a:sx n="66" d="100"/>
          <a:sy n="66" d="100"/>
        </p:scale>
        <p:origin x="-86" y="-10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8" d="100"/>
          <a:sy n="58" d="100"/>
        </p:scale>
        <p:origin x="-1764" y="-90"/>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3114" tIns="46556" rIns="93114" bIns="46556" numCol="1" anchor="t" anchorCtr="0" compatLnSpc="1">
            <a:prstTxWarp prst="textNoShape">
              <a:avLst/>
            </a:prstTxWarp>
          </a:bodyPr>
          <a:lstStyle>
            <a:lvl1pPr defTabSz="932081">
              <a:defRPr sz="1200">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3886200" y="0"/>
            <a:ext cx="2971800" cy="466725"/>
          </a:xfrm>
          <a:prstGeom prst="rect">
            <a:avLst/>
          </a:prstGeom>
          <a:noFill/>
          <a:ln w="9525">
            <a:noFill/>
            <a:miter lim="800000"/>
            <a:headEnd/>
            <a:tailEnd/>
          </a:ln>
          <a:effectLst/>
        </p:spPr>
        <p:txBody>
          <a:bodyPr vert="horz" wrap="square" lIns="93114" tIns="46556" rIns="93114" bIns="46556" numCol="1" anchor="t" anchorCtr="0" compatLnSpc="1">
            <a:prstTxWarp prst="textNoShape">
              <a:avLst/>
            </a:prstTxWarp>
          </a:bodyPr>
          <a:lstStyle>
            <a:lvl1pPr algn="r" defTabSz="932081">
              <a:defRPr sz="1200">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3114" tIns="46556" rIns="93114" bIns="46556" numCol="1" anchor="b" anchorCtr="0" compatLnSpc="1">
            <a:prstTxWarp prst="textNoShape">
              <a:avLst/>
            </a:prstTxWarp>
          </a:bodyPr>
          <a:lstStyle>
            <a:lvl1pPr defTabSz="932081">
              <a:defRPr sz="1200">
                <a:latin typeface="Times New Roman" pitchFamily="18" charset="0"/>
              </a:defRPr>
            </a:lvl1pPr>
          </a:lstStyle>
          <a:p>
            <a:pPr>
              <a:defRPr/>
            </a:pPr>
            <a:endParaRPr lang="en-US"/>
          </a:p>
        </p:txBody>
      </p:sp>
      <p:sp>
        <p:nvSpPr>
          <p:cNvPr id="2048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3114" tIns="46556" rIns="93114" bIns="46556" numCol="1" anchor="b" anchorCtr="0" compatLnSpc="1">
            <a:prstTxWarp prst="textNoShape">
              <a:avLst/>
            </a:prstTxWarp>
          </a:bodyPr>
          <a:lstStyle>
            <a:lvl1pPr algn="r" defTabSz="932081">
              <a:defRPr sz="1200">
                <a:latin typeface="Times New Roman" pitchFamily="18" charset="0"/>
              </a:defRPr>
            </a:lvl1pPr>
          </a:lstStyle>
          <a:p>
            <a:pPr>
              <a:defRPr/>
            </a:pPr>
            <a:fld id="{A5F999CF-A71F-4AA0-8F14-0ACA198A30EC}" type="slidenum">
              <a:rPr lang="en-US"/>
              <a:pPr>
                <a:defRPr/>
              </a:pPr>
              <a:t>‹#›</a:t>
            </a:fld>
            <a:endParaRPr lang="en-US"/>
          </a:p>
        </p:txBody>
      </p:sp>
    </p:spTree>
    <p:extLst>
      <p:ext uri="{BB962C8B-B14F-4D97-AF65-F5344CB8AC3E}">
        <p14:creationId xmlns:p14="http://schemas.microsoft.com/office/powerpoint/2010/main" val="3979428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3114" tIns="46556" rIns="93114" bIns="46556" numCol="1" anchor="t" anchorCtr="0" compatLnSpc="1">
            <a:prstTxWarp prst="textNoShape">
              <a:avLst/>
            </a:prstTxWarp>
          </a:bodyPr>
          <a:lstStyle>
            <a:lvl1pPr defTabSz="932081">
              <a:defRPr sz="1200">
                <a:latin typeface="Times New Roman" pitchFamily="18" charset="0"/>
              </a:defRPr>
            </a:lvl1pPr>
          </a:lstStyle>
          <a:p>
            <a:pPr>
              <a:defRPr/>
            </a:pPr>
            <a:endParaRPr lang="en-US"/>
          </a:p>
        </p:txBody>
      </p:sp>
      <p:sp>
        <p:nvSpPr>
          <p:cNvPr id="26627" name="Rectangle 3"/>
          <p:cNvSpPr>
            <a:spLocks noGrp="1" noChangeArrowheads="1"/>
          </p:cNvSpPr>
          <p:nvPr>
            <p:ph type="dt" idx="1"/>
          </p:nvPr>
        </p:nvSpPr>
        <p:spPr bwMode="auto">
          <a:xfrm>
            <a:off x="3886200" y="0"/>
            <a:ext cx="2971800" cy="466725"/>
          </a:xfrm>
          <a:prstGeom prst="rect">
            <a:avLst/>
          </a:prstGeom>
          <a:noFill/>
          <a:ln w="9525">
            <a:noFill/>
            <a:miter lim="800000"/>
            <a:headEnd/>
            <a:tailEnd/>
          </a:ln>
          <a:effectLst/>
        </p:spPr>
        <p:txBody>
          <a:bodyPr vert="horz" wrap="square" lIns="93114" tIns="46556" rIns="93114" bIns="46556" numCol="1" anchor="t" anchorCtr="0" compatLnSpc="1">
            <a:prstTxWarp prst="textNoShape">
              <a:avLst/>
            </a:prstTxWarp>
          </a:bodyPr>
          <a:lstStyle>
            <a:lvl1pPr algn="r" defTabSz="932081">
              <a:defRPr sz="1200">
                <a:latin typeface="Times New Roman" pitchFamily="18"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08075" y="696913"/>
            <a:ext cx="4648200"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3114" tIns="46556" rIns="93114" bIns="4655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3114" tIns="46556" rIns="93114" bIns="46556" numCol="1" anchor="b" anchorCtr="0" compatLnSpc="1">
            <a:prstTxWarp prst="textNoShape">
              <a:avLst/>
            </a:prstTxWarp>
          </a:bodyPr>
          <a:lstStyle>
            <a:lvl1pPr defTabSz="932081">
              <a:defRPr sz="1200">
                <a:latin typeface="Times New Roman" pitchFamily="18" charset="0"/>
              </a:defRPr>
            </a:lvl1pPr>
          </a:lstStyle>
          <a:p>
            <a:pPr>
              <a:defRPr/>
            </a:pPr>
            <a:endParaRPr lang="en-US"/>
          </a:p>
        </p:txBody>
      </p:sp>
      <p:sp>
        <p:nvSpPr>
          <p:cNvPr id="2663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3114" tIns="46556" rIns="93114" bIns="46556" numCol="1" anchor="b" anchorCtr="0" compatLnSpc="1">
            <a:prstTxWarp prst="textNoShape">
              <a:avLst/>
            </a:prstTxWarp>
          </a:bodyPr>
          <a:lstStyle>
            <a:lvl1pPr algn="r" defTabSz="932081">
              <a:defRPr sz="1200">
                <a:latin typeface="Times New Roman" pitchFamily="18" charset="0"/>
              </a:defRPr>
            </a:lvl1pPr>
          </a:lstStyle>
          <a:p>
            <a:pPr>
              <a:defRPr/>
            </a:pPr>
            <a:fld id="{E22C5628-1341-4FAE-A5F6-ABBECD8145DB}" type="slidenum">
              <a:rPr lang="en-US"/>
              <a:pPr>
                <a:defRPr/>
              </a:pPr>
              <a:t>‹#›</a:t>
            </a:fld>
            <a:endParaRPr lang="en-US"/>
          </a:p>
        </p:txBody>
      </p:sp>
    </p:spTree>
    <p:extLst>
      <p:ext uri="{BB962C8B-B14F-4D97-AF65-F5344CB8AC3E}">
        <p14:creationId xmlns:p14="http://schemas.microsoft.com/office/powerpoint/2010/main" val="759524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pPr defTabSz="931863"/>
            <a:fld id="{B8BD7F03-C2DE-4BFE-9A8F-5DDB17536CD9}" type="slidenum">
              <a:rPr lang="en-US" smtClean="0"/>
              <a:pPr defTabSz="931863"/>
              <a:t>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31863"/>
            <a:fld id="{16967565-3E0C-48F8-8E04-E600224AD7F3}" type="slidenum">
              <a:rPr lang="en-US" smtClean="0"/>
              <a:pPr defTabSz="931863"/>
              <a:t>5</a:t>
            </a:fld>
            <a:endParaRPr lang="en-US" smtClean="0"/>
          </a:p>
        </p:txBody>
      </p:sp>
      <p:sp>
        <p:nvSpPr>
          <p:cNvPr id="54275" name="Rectangle 2"/>
          <p:cNvSpPr>
            <a:spLocks noGrp="1" noRot="1" noChangeAspect="1" noChangeArrowheads="1" noTextEdit="1"/>
          </p:cNvSpPr>
          <p:nvPr>
            <p:ph type="sldImg"/>
          </p:nvPr>
        </p:nvSpPr>
        <p:spPr>
          <a:xfrm>
            <a:off x="1096963" y="685800"/>
            <a:ext cx="4673600" cy="3505200"/>
          </a:xfrm>
          <a:ln/>
        </p:spPr>
      </p:sp>
      <p:sp>
        <p:nvSpPr>
          <p:cNvPr id="54276" name="Rectangle 3"/>
          <p:cNvSpPr>
            <a:spLocks noGrp="1" noChangeArrowheads="1"/>
          </p:cNvSpPr>
          <p:nvPr>
            <p:ph type="body" idx="1"/>
          </p:nvPr>
        </p:nvSpPr>
        <p:spPr>
          <a:xfrm>
            <a:off x="893763" y="4421188"/>
            <a:ext cx="5070475" cy="4189412"/>
          </a:xfrm>
          <a:noFill/>
          <a:ln/>
        </p:spPr>
        <p:txBody>
          <a:bodyPr lIns="91329" tIns="45664" rIns="91329" bIns="45664"/>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31863"/>
            <a:fld id="{2897849D-A06E-41E4-AB75-98CDEFFBDB68}" type="slidenum">
              <a:rPr lang="en-US" smtClean="0"/>
              <a:pPr defTabSz="931863"/>
              <a:t>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2813" y="4416425"/>
            <a:ext cx="5032375" cy="4183063"/>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31863"/>
            <a:fld id="{CB547FF8-BD08-44DE-9E81-A280DAD3B0BD}" type="slidenum">
              <a:rPr lang="en-US" smtClean="0"/>
              <a:pPr defTabSz="931863"/>
              <a:t>16</a:t>
            </a:fld>
            <a:endParaRPr lang="en-US" smtClean="0"/>
          </a:p>
        </p:txBody>
      </p:sp>
      <p:sp>
        <p:nvSpPr>
          <p:cNvPr id="56323" name="Rectangle 2"/>
          <p:cNvSpPr>
            <a:spLocks noGrp="1" noRot="1" noChangeAspect="1" noChangeArrowheads="1" noTextEdit="1"/>
          </p:cNvSpPr>
          <p:nvPr>
            <p:ph type="sldImg"/>
          </p:nvPr>
        </p:nvSpPr>
        <p:spPr>
          <a:xfrm>
            <a:off x="1098550" y="685800"/>
            <a:ext cx="4672013" cy="3505200"/>
          </a:xfrm>
          <a:ln/>
        </p:spPr>
      </p:sp>
      <p:sp>
        <p:nvSpPr>
          <p:cNvPr id="56324" name="Rectangle 3"/>
          <p:cNvSpPr>
            <a:spLocks noGrp="1" noChangeArrowheads="1"/>
          </p:cNvSpPr>
          <p:nvPr>
            <p:ph type="body" idx="1"/>
          </p:nvPr>
        </p:nvSpPr>
        <p:spPr>
          <a:xfrm>
            <a:off x="893763" y="4421188"/>
            <a:ext cx="5070475" cy="4189412"/>
          </a:xfrm>
          <a:noFill/>
          <a:ln/>
        </p:spPr>
        <p:txBody>
          <a:bodyPr lIns="91310" tIns="45656" rIns="91310" bIns="45656"/>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defTabSz="930275"/>
            <a:fld id="{B1BB5555-CE22-413D-BF10-B10781B16893}" type="slidenum">
              <a:rPr lang="en-US" smtClean="0"/>
              <a:pPr defTabSz="930275"/>
              <a:t>20</a:t>
            </a:fld>
            <a:endParaRPr lang="en-US" smtClean="0"/>
          </a:p>
        </p:txBody>
      </p:sp>
      <p:sp>
        <p:nvSpPr>
          <p:cNvPr id="57347" name="Rectangle 2"/>
          <p:cNvSpPr>
            <a:spLocks noGrp="1" noRot="1" noChangeAspect="1" noChangeArrowheads="1" noTextEdit="1"/>
          </p:cNvSpPr>
          <p:nvPr>
            <p:ph type="sldImg"/>
          </p:nvPr>
        </p:nvSpPr>
        <p:spPr>
          <a:xfrm>
            <a:off x="1098550" y="685800"/>
            <a:ext cx="4672013" cy="3505200"/>
          </a:xfrm>
          <a:ln/>
        </p:spPr>
      </p:sp>
      <p:sp>
        <p:nvSpPr>
          <p:cNvPr id="57348" name="Rectangle 3"/>
          <p:cNvSpPr>
            <a:spLocks noGrp="1" noChangeArrowheads="1"/>
          </p:cNvSpPr>
          <p:nvPr>
            <p:ph type="body" idx="1"/>
          </p:nvPr>
        </p:nvSpPr>
        <p:spPr>
          <a:xfrm>
            <a:off x="893763" y="4421188"/>
            <a:ext cx="5070475" cy="4189412"/>
          </a:xfrm>
          <a:noFill/>
          <a:ln/>
        </p:spPr>
        <p:txBody>
          <a:bodyPr lIns="91299" tIns="45650" rIns="91299" bIns="45650"/>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30275"/>
            <a:fld id="{5503C291-4D79-40C4-9835-0B700A0994AC}" type="slidenum">
              <a:rPr lang="en-US" smtClean="0"/>
              <a:pPr defTabSz="930275"/>
              <a:t>21</a:t>
            </a:fld>
            <a:endParaRPr lang="en-US" smtClean="0"/>
          </a:p>
        </p:txBody>
      </p:sp>
      <p:sp>
        <p:nvSpPr>
          <p:cNvPr id="58371" name="Rectangle 2"/>
          <p:cNvSpPr>
            <a:spLocks noGrp="1" noRot="1" noChangeAspect="1" noChangeArrowheads="1" noTextEdit="1"/>
          </p:cNvSpPr>
          <p:nvPr>
            <p:ph type="sldImg"/>
          </p:nvPr>
        </p:nvSpPr>
        <p:spPr>
          <a:xfrm>
            <a:off x="1098550" y="685800"/>
            <a:ext cx="4672013" cy="3505200"/>
          </a:xfrm>
          <a:ln/>
        </p:spPr>
      </p:sp>
      <p:sp>
        <p:nvSpPr>
          <p:cNvPr id="58372" name="Rectangle 3"/>
          <p:cNvSpPr>
            <a:spLocks noGrp="1" noChangeArrowheads="1"/>
          </p:cNvSpPr>
          <p:nvPr>
            <p:ph type="body" idx="1"/>
          </p:nvPr>
        </p:nvSpPr>
        <p:spPr>
          <a:xfrm>
            <a:off x="893763" y="4421188"/>
            <a:ext cx="5070475" cy="4189412"/>
          </a:xfrm>
          <a:noFill/>
          <a:ln/>
        </p:spPr>
        <p:txBody>
          <a:bodyPr lIns="91299" tIns="45650" rIns="91299" bIns="45650"/>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931863"/>
            <a:fld id="{24B0DD24-6CC6-48CD-8E6F-D1217EDB395C}" type="slidenum">
              <a:rPr lang="en-US" smtClean="0"/>
              <a:pPr defTabSz="931863"/>
              <a:t>61</a:t>
            </a:fld>
            <a:endParaRPr lang="en-US" smtClean="0"/>
          </a:p>
        </p:txBody>
      </p:sp>
      <p:sp>
        <p:nvSpPr>
          <p:cNvPr id="59395" name="Rectangle 2"/>
          <p:cNvSpPr>
            <a:spLocks noGrp="1" noRot="1" noChangeAspect="1" noChangeArrowheads="1" noTextEdit="1"/>
          </p:cNvSpPr>
          <p:nvPr>
            <p:ph type="sldImg"/>
          </p:nvPr>
        </p:nvSpPr>
        <p:spPr>
          <a:xfrm>
            <a:off x="1104900" y="696913"/>
            <a:ext cx="4648200" cy="3486150"/>
          </a:xfrm>
          <a:ln/>
        </p:spPr>
      </p:sp>
      <p:sp>
        <p:nvSpPr>
          <p:cNvPr id="59396" name="Rectangle 3"/>
          <p:cNvSpPr>
            <a:spLocks noGrp="1" noChangeArrowheads="1"/>
          </p:cNvSpPr>
          <p:nvPr>
            <p:ph type="body" idx="1"/>
          </p:nvPr>
        </p:nvSpPr>
        <p:spPr>
          <a:xfrm>
            <a:off x="685800" y="4416425"/>
            <a:ext cx="5486400" cy="4183063"/>
          </a:xfrm>
          <a:noFill/>
          <a:ln/>
        </p:spPr>
        <p:txBody>
          <a:bodyPr/>
          <a:lstStyle/>
          <a:p>
            <a:r>
              <a:rPr lang="en-US" smtClean="0"/>
              <a:t>West Yellowstone, Montana, at the park’s western entrance, has made itself a winter economy based largely upon the snowmobile. It bragged at one time that it was the “Snowmobile Capital of the World.” Snowmobiling has transformed the town from a sleepy hibernacula to a buzzing, busy town; some merchants earned more in Feb. than any other month. </a:t>
            </a:r>
          </a:p>
          <a:p>
            <a:r>
              <a:rPr lang="en-US" smtClean="0"/>
              <a:t>Banning snowmobiles threatens the town’s identity; its cultural geography.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931863"/>
            <a:fld id="{2CA1B7FC-812F-486D-9BC0-DD89450FF949}" type="slidenum">
              <a:rPr lang="en-US" smtClean="0"/>
              <a:pPr defTabSz="931863"/>
              <a:t>62</a:t>
            </a:fld>
            <a:endParaRPr lang="en-US" smtClean="0"/>
          </a:p>
        </p:txBody>
      </p:sp>
      <p:sp>
        <p:nvSpPr>
          <p:cNvPr id="60419" name="Rectangle 2"/>
          <p:cNvSpPr>
            <a:spLocks noGrp="1" noRot="1" noChangeAspect="1" noChangeArrowheads="1" noTextEdit="1"/>
          </p:cNvSpPr>
          <p:nvPr>
            <p:ph type="sldImg"/>
          </p:nvPr>
        </p:nvSpPr>
        <p:spPr>
          <a:xfrm>
            <a:off x="1104900" y="696913"/>
            <a:ext cx="4648200" cy="3486150"/>
          </a:xfrm>
          <a:ln/>
        </p:spPr>
      </p:sp>
      <p:sp>
        <p:nvSpPr>
          <p:cNvPr id="60420" name="Rectangle 3"/>
          <p:cNvSpPr>
            <a:spLocks noGrp="1" noChangeArrowheads="1"/>
          </p:cNvSpPr>
          <p:nvPr>
            <p:ph type="body" idx="1"/>
          </p:nvPr>
        </p:nvSpPr>
        <p:spPr>
          <a:xfrm>
            <a:off x="685800" y="4416425"/>
            <a:ext cx="5486400" cy="4183063"/>
          </a:xfrm>
          <a:noFill/>
          <a:ln/>
        </p:spPr>
        <p:txBody>
          <a:bodyPr/>
          <a:lstStyle/>
          <a:p>
            <a:r>
              <a:rPr lang="en-US" smtClean="0"/>
              <a:t>However, in the last decade or so several out-of-state corporations have built hotels in West Yellowstone, changing the character of the town away from the family/small town atmosphere and more toward a corporate feeling. </a:t>
            </a:r>
          </a:p>
          <a:p>
            <a:r>
              <a:rPr lang="en-US" smtClean="0"/>
              <a:t>Additionally, the snowmobile industry sees Yellowstone as a “training ground,” a place to introduce people to snowmobiling. The park is flat &amp; beautiful—an easy place to learn to snowmobile. </a:t>
            </a:r>
          </a:p>
          <a:p>
            <a:r>
              <a:rPr lang="en-US" smtClean="0"/>
              <a:t>Consequently, industry increasingly plays a role in the debate, drawing upon the strength of the capitalist system in American economy. </a:t>
            </a:r>
          </a:p>
          <a:p>
            <a:r>
              <a:rPr lang="en-US" smtClean="0"/>
              <a:t>Some would say, too, that it manipulates the town of West Yellowstone to its own ends; the industry, for example, was not significantly hurt in the recent downturn, while many in West were.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pPr defTabSz="931863"/>
            <a:fld id="{4FAC0B89-CF9D-4E05-9E61-92F21F56A8B1}" type="slidenum">
              <a:rPr lang="en-US" smtClean="0"/>
              <a:pPr defTabSz="931863"/>
              <a:t>63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31BEAD-314E-4237-AEB6-72CD77C6615C}" type="slidenum">
              <a:rPr lang="en-US" smtClean="0"/>
              <a:pPr>
                <a:defRPr/>
              </a:pPr>
              <a:t>‹#›</a:t>
            </a:fld>
            <a:endParaRPr lang="en-US"/>
          </a:p>
        </p:txBody>
      </p:sp>
    </p:spTree>
    <p:extLst>
      <p:ext uri="{BB962C8B-B14F-4D97-AF65-F5344CB8AC3E}">
        <p14:creationId xmlns:p14="http://schemas.microsoft.com/office/powerpoint/2010/main" val="91423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02D5D9-6D73-4B2D-89CC-31A4EE66AC8E}" type="slidenum">
              <a:rPr lang="en-US" smtClean="0"/>
              <a:pPr>
                <a:defRPr/>
              </a:pPr>
              <a:t>‹#›</a:t>
            </a:fld>
            <a:endParaRPr lang="en-US"/>
          </a:p>
        </p:txBody>
      </p:sp>
    </p:spTree>
    <p:extLst>
      <p:ext uri="{BB962C8B-B14F-4D97-AF65-F5344CB8AC3E}">
        <p14:creationId xmlns:p14="http://schemas.microsoft.com/office/powerpoint/2010/main" val="180565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D84B9D-B1FB-41D6-9DBF-A16EA56323C9}" type="slidenum">
              <a:rPr lang="en-US" smtClean="0"/>
              <a:pPr>
                <a:defRPr/>
              </a:pPr>
              <a:t>‹#›</a:t>
            </a:fld>
            <a:endParaRPr lang="en-US"/>
          </a:p>
        </p:txBody>
      </p:sp>
    </p:spTree>
    <p:extLst>
      <p:ext uri="{BB962C8B-B14F-4D97-AF65-F5344CB8AC3E}">
        <p14:creationId xmlns:p14="http://schemas.microsoft.com/office/powerpoint/2010/main" val="442949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5FD7E3-BEB6-4719-8AEA-97447E72F701}" type="slidenum">
              <a:rPr lang="en-US"/>
              <a:pPr>
                <a:defRPr/>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BB3CAD-C6D7-487A-BB14-53337052E8F9}" type="slidenum">
              <a:rPr lang="en-US"/>
              <a:pPr>
                <a:defRPr/>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EFF373-D311-4FCA-BD7E-1DD3FDB0CFE3}" type="slidenum">
              <a:rPr lang="en-US"/>
              <a:pPr>
                <a:defRPr/>
              </a:pPr>
              <a:t>‹#›</a:t>
            </a:fld>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CB7B9B2-319B-47FE-9B59-4E6300CCF793}" type="slidenum">
              <a:rPr lang="en-US"/>
              <a:pPr>
                <a:defRPr/>
              </a:pPr>
              <a:t>‹#›</a:t>
            </a:fld>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E370E1-EBCE-4FBC-9322-BF0231464CD0}" type="slidenum">
              <a:rPr lang="en-US"/>
              <a:pPr>
                <a:defRPr/>
              </a:pPr>
              <a:t>‹#›</a:t>
            </a:fld>
            <a:endParaRPr 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52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7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58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D499DA-0CBC-4448-92A2-E92C66C7E918}" type="slidenum">
              <a:rPr lang="en-US" smtClean="0"/>
              <a:pPr>
                <a:defRPr/>
              </a:pPr>
              <a:t>‹#›</a:t>
            </a:fld>
            <a:endParaRPr lang="en-US"/>
          </a:p>
        </p:txBody>
      </p:sp>
    </p:spTree>
    <p:extLst>
      <p:ext uri="{BB962C8B-B14F-4D97-AF65-F5344CB8AC3E}">
        <p14:creationId xmlns:p14="http://schemas.microsoft.com/office/powerpoint/2010/main" val="3687349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1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289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85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41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034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695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832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7601B-BF76-4EEC-8E86-1FCE4665DEF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B2297-1778-4C70-9FA3-89C7716E2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85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D31E48-E4E4-444C-A538-C03274A18F5F}" type="slidenum">
              <a:rPr lang="en-US" smtClean="0"/>
              <a:pPr>
                <a:defRPr/>
              </a:pPr>
              <a:t>‹#›</a:t>
            </a:fld>
            <a:endParaRPr lang="en-US"/>
          </a:p>
        </p:txBody>
      </p:sp>
    </p:spTree>
    <p:extLst>
      <p:ext uri="{BB962C8B-B14F-4D97-AF65-F5344CB8AC3E}">
        <p14:creationId xmlns:p14="http://schemas.microsoft.com/office/powerpoint/2010/main" val="349374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D99CD8-1605-480D-9893-A8EB4A420157}" type="slidenum">
              <a:rPr lang="en-US" smtClean="0"/>
              <a:pPr>
                <a:defRPr/>
              </a:pPr>
              <a:t>‹#›</a:t>
            </a:fld>
            <a:endParaRPr lang="en-US"/>
          </a:p>
        </p:txBody>
      </p:sp>
    </p:spTree>
    <p:extLst>
      <p:ext uri="{BB962C8B-B14F-4D97-AF65-F5344CB8AC3E}">
        <p14:creationId xmlns:p14="http://schemas.microsoft.com/office/powerpoint/2010/main" val="385497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8DFDF85-4852-4BA6-8421-CC9375ADF92C}" type="slidenum">
              <a:rPr lang="en-US" smtClean="0"/>
              <a:pPr>
                <a:defRPr/>
              </a:pPr>
              <a:t>‹#›</a:t>
            </a:fld>
            <a:endParaRPr lang="en-US"/>
          </a:p>
        </p:txBody>
      </p:sp>
    </p:spTree>
    <p:extLst>
      <p:ext uri="{BB962C8B-B14F-4D97-AF65-F5344CB8AC3E}">
        <p14:creationId xmlns:p14="http://schemas.microsoft.com/office/powerpoint/2010/main" val="351587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89AE007-F6AF-464E-90A4-A411F95F134E}" type="slidenum">
              <a:rPr lang="en-US" smtClean="0"/>
              <a:pPr>
                <a:defRPr/>
              </a:pPr>
              <a:t>‹#›</a:t>
            </a:fld>
            <a:endParaRPr lang="en-US"/>
          </a:p>
        </p:txBody>
      </p:sp>
    </p:spTree>
    <p:extLst>
      <p:ext uri="{BB962C8B-B14F-4D97-AF65-F5344CB8AC3E}">
        <p14:creationId xmlns:p14="http://schemas.microsoft.com/office/powerpoint/2010/main" val="340496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032F689-F2E0-42D5-AB91-525D0D2D5E56}" type="slidenum">
              <a:rPr lang="en-US" smtClean="0"/>
              <a:pPr>
                <a:defRPr/>
              </a:pPr>
              <a:t>‹#›</a:t>
            </a:fld>
            <a:endParaRPr lang="en-US"/>
          </a:p>
        </p:txBody>
      </p:sp>
    </p:spTree>
    <p:extLst>
      <p:ext uri="{BB962C8B-B14F-4D97-AF65-F5344CB8AC3E}">
        <p14:creationId xmlns:p14="http://schemas.microsoft.com/office/powerpoint/2010/main" val="24102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9B0642-7C66-4B20-8DA7-FCCDEAB6B3F6}" type="slidenum">
              <a:rPr lang="en-US" smtClean="0"/>
              <a:pPr>
                <a:defRPr/>
              </a:pPr>
              <a:t>‹#›</a:t>
            </a:fld>
            <a:endParaRPr lang="en-US"/>
          </a:p>
        </p:txBody>
      </p:sp>
    </p:spTree>
    <p:extLst>
      <p:ext uri="{BB962C8B-B14F-4D97-AF65-F5344CB8AC3E}">
        <p14:creationId xmlns:p14="http://schemas.microsoft.com/office/powerpoint/2010/main" val="314707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640EEB5-43B8-4BE2-8E5A-9DC5F02EE9BC}" type="slidenum">
              <a:rPr lang="en-US" smtClean="0"/>
              <a:pPr>
                <a:defRPr/>
              </a:pPr>
              <a:t>‹#›</a:t>
            </a:fld>
            <a:endParaRPr lang="en-US"/>
          </a:p>
        </p:txBody>
      </p:sp>
    </p:spTree>
    <p:extLst>
      <p:ext uri="{BB962C8B-B14F-4D97-AF65-F5344CB8AC3E}">
        <p14:creationId xmlns:p14="http://schemas.microsoft.com/office/powerpoint/2010/main" val="304524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E84C0F-F926-40C0-B43F-FC6E7AD3436F}" type="slidenum">
              <a:rPr lang="en-US" smtClean="0"/>
              <a:pPr>
                <a:defRPr/>
              </a:pPr>
              <a:t>‹#›</a:t>
            </a:fld>
            <a:endParaRPr lang="en-US"/>
          </a:p>
        </p:txBody>
      </p:sp>
    </p:spTree>
    <p:extLst>
      <p:ext uri="{BB962C8B-B14F-4D97-AF65-F5344CB8AC3E}">
        <p14:creationId xmlns:p14="http://schemas.microsoft.com/office/powerpoint/2010/main" val="5228266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E87601B-BF76-4EEC-8E86-1FCE4665DEF1}" type="datetimeFigureOut">
              <a:rPr lang="en-US" smtClean="0">
                <a:solidFill>
                  <a:prstClr val="black">
                    <a:tint val="75000"/>
                  </a:prstClr>
                </a:solidFill>
                <a:latin typeface="Calibri"/>
              </a:rPr>
              <a:pPr eaLnBrk="1" fontAlgn="auto" hangingPunct="1">
                <a:spcBef>
                  <a:spcPts val="0"/>
                </a:spcBef>
                <a:spcAft>
                  <a:spcPts val="0"/>
                </a:spcAft>
              </a:pPr>
              <a:t>4/1/2016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95B2297-1778-4C70-9FA3-89C7716E206A}"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09409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khanacademy.org/economics-finance-domain/microeconomics/consumer-producer-surplus"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8.emf"/><Relationship Id="rId5" Type="http://schemas.openxmlformats.org/officeDocument/2006/relationships/oleObject" Target="../embeddings/oleObject6.bin"/><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2" Type="http://schemas.openxmlformats.org/officeDocument/2006/relationships/hyperlink" Target="http://www.nps.gov/yell/parkmgmt/upload/Economic-Analysis-of-Winter_Use_Regulations_in_YNP_-2013_Final_SEIS.pdf"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4.jpe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21.wmf"/></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Winter Use Conflicts in YNP</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descr="C:\Users\jconant\Desktop\KeefeM20020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430" y="1066800"/>
            <a:ext cx="57150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conant\Desktop\yellowstone-snowmobil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 y="3657600"/>
            <a:ext cx="4810125" cy="321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600200"/>
            <a:ext cx="3845217" cy="1384995"/>
          </a:xfrm>
          <a:prstGeom prst="rect">
            <a:avLst/>
          </a:prstGeom>
          <a:noFill/>
        </p:spPr>
        <p:txBody>
          <a:bodyPr wrap="square" rtlCol="0">
            <a:spAutoFit/>
          </a:bodyPr>
          <a:lstStyle/>
          <a:p>
            <a:r>
              <a:rPr lang="en-US" sz="2800" dirty="0" smtClean="0">
                <a:solidFill>
                  <a:srgbClr val="FF0000"/>
                </a:solidFill>
              </a:rPr>
              <a:t>What is a “natural”</a:t>
            </a:r>
          </a:p>
          <a:p>
            <a:r>
              <a:rPr lang="en-US" sz="2800" dirty="0" smtClean="0">
                <a:solidFill>
                  <a:srgbClr val="FF0000"/>
                </a:solidFill>
              </a:rPr>
              <a:t> landscape?  What dimensions “count”?</a:t>
            </a:r>
            <a:endParaRPr lang="en-US" sz="2800" dirty="0">
              <a:solidFill>
                <a:srgbClr val="FF0000"/>
              </a:solidFill>
            </a:endParaRPr>
          </a:p>
        </p:txBody>
      </p:sp>
      <p:pic>
        <p:nvPicPr>
          <p:cNvPr id="3076" name="Picture 4" descr="C:\Users\jconant\Desktop\pi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993" y="4343401"/>
            <a:ext cx="4295007" cy="249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34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286000"/>
            <a:ext cx="7772400" cy="1143000"/>
          </a:xfrm>
        </p:spPr>
        <p:txBody>
          <a:bodyPr/>
          <a:lstStyle/>
          <a:p>
            <a:endParaRPr lang="en-US" smtClean="0"/>
          </a:p>
        </p:txBody>
      </p:sp>
      <p:sp>
        <p:nvSpPr>
          <p:cNvPr id="12291" name="Rectangle 3"/>
          <p:cNvSpPr>
            <a:spLocks noGrp="1" noChangeArrowheads="1"/>
          </p:cNvSpPr>
          <p:nvPr>
            <p:ph type="subTitle" idx="1"/>
          </p:nvPr>
        </p:nvSpPr>
        <p:spPr/>
        <p:txBody>
          <a:bodyPr/>
          <a:lstStyle/>
          <a:p>
            <a:endParaRPr lang="en-US" smtClean="0"/>
          </a:p>
        </p:txBody>
      </p:sp>
      <p:pic>
        <p:nvPicPr>
          <p:cNvPr id="12292" name="Picture 4" descr="entrancelinebackup"/>
          <p:cNvPicPr>
            <a:picLocks noChangeAspect="1" noChangeArrowheads="1"/>
          </p:cNvPicPr>
          <p:nvPr/>
        </p:nvPicPr>
        <p:blipFill>
          <a:blip r:embed="rId2" cstate="print"/>
          <a:srcRect l="14166" t="-900"/>
          <a:stretch>
            <a:fillRect/>
          </a:stretch>
        </p:blipFill>
        <p:spPr bwMode="auto">
          <a:xfrm>
            <a:off x="0" y="-76200"/>
            <a:ext cx="9275763" cy="6934200"/>
          </a:xfrm>
          <a:prstGeom prst="rect">
            <a:avLst/>
          </a:prstGeom>
          <a:noFill/>
          <a:ln w="9525">
            <a:noFill/>
            <a:miter lim="800000"/>
            <a:headEnd/>
            <a:tailEnd/>
          </a:ln>
        </p:spPr>
      </p:pic>
      <p:sp>
        <p:nvSpPr>
          <p:cNvPr id="12293" name="Text Box 5"/>
          <p:cNvSpPr txBox="1">
            <a:spLocks noChangeArrowheads="1"/>
          </p:cNvSpPr>
          <p:nvPr/>
        </p:nvSpPr>
        <p:spPr bwMode="auto">
          <a:xfrm>
            <a:off x="5791200" y="533400"/>
            <a:ext cx="4191000" cy="584200"/>
          </a:xfrm>
          <a:prstGeom prst="rect">
            <a:avLst/>
          </a:prstGeom>
          <a:noFill/>
          <a:ln w="9525">
            <a:noFill/>
            <a:miter lim="800000"/>
            <a:headEnd/>
            <a:tailEnd/>
          </a:ln>
        </p:spPr>
        <p:txBody>
          <a:bodyPr>
            <a:spAutoFit/>
          </a:bodyPr>
          <a:lstStyle/>
          <a:p>
            <a:pPr>
              <a:spcBef>
                <a:spcPct val="50000"/>
              </a:spcBef>
            </a:pPr>
            <a:r>
              <a:rPr lang="en-US" sz="3200">
                <a:solidFill>
                  <a:schemeClr val="bg1"/>
                </a:solidFill>
              </a:rPr>
              <a:t>Issue: Air Pollution</a:t>
            </a:r>
            <a:endParaRPr lang="en-US" sz="2000">
              <a:solidFill>
                <a:schemeClr val="bg1"/>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ldfaithfulsledparking"/>
          <p:cNvPicPr>
            <a:picLocks noChangeAspect="1" noChangeArrowheads="1"/>
          </p:cNvPicPr>
          <p:nvPr/>
        </p:nvPicPr>
        <p:blipFill>
          <a:blip r:embed="rId2" cstate="print">
            <a:lum bright="12000"/>
          </a:blip>
          <a:srcRect l="19028" t="-3120" b="-2849"/>
          <a:stretch>
            <a:fillRect/>
          </a:stretch>
        </p:blipFill>
        <p:spPr bwMode="auto">
          <a:xfrm>
            <a:off x="0" y="-228600"/>
            <a:ext cx="9356725" cy="7315200"/>
          </a:xfrm>
          <a:prstGeom prst="rect">
            <a:avLst/>
          </a:prstGeom>
          <a:noFill/>
          <a:ln w="9525">
            <a:noFill/>
            <a:miter lim="800000"/>
            <a:headEnd/>
            <a:tailEnd/>
          </a:ln>
        </p:spPr>
      </p:pic>
      <p:sp>
        <p:nvSpPr>
          <p:cNvPr id="13315" name="Rectangle 3"/>
          <p:cNvSpPr>
            <a:spLocks noChangeArrowheads="1"/>
          </p:cNvSpPr>
          <p:nvPr/>
        </p:nvSpPr>
        <p:spPr bwMode="auto">
          <a:xfrm>
            <a:off x="76200" y="152400"/>
            <a:ext cx="4587875" cy="584200"/>
          </a:xfrm>
          <a:prstGeom prst="rect">
            <a:avLst/>
          </a:prstGeom>
          <a:noFill/>
          <a:ln w="9525">
            <a:noFill/>
            <a:miter lim="800000"/>
            <a:headEnd/>
            <a:tailEnd/>
          </a:ln>
        </p:spPr>
        <p:txBody>
          <a:bodyPr wrap="none">
            <a:spAutoFit/>
          </a:bodyPr>
          <a:lstStyle/>
          <a:p>
            <a:r>
              <a:rPr lang="en-US" sz="3200"/>
              <a:t>Issue: Natural Soundscapes</a:t>
            </a:r>
            <a:endParaRPr lang="en-US" sz="320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286000"/>
            <a:ext cx="7772400" cy="1143000"/>
          </a:xfrm>
        </p:spPr>
        <p:txBody>
          <a:bodyPr/>
          <a:lstStyle/>
          <a:p>
            <a:endParaRPr lang="en-US" smtClean="0"/>
          </a:p>
        </p:txBody>
      </p:sp>
      <p:sp>
        <p:nvSpPr>
          <p:cNvPr id="14339" name="Rectangle 3"/>
          <p:cNvSpPr>
            <a:spLocks noGrp="1" noChangeArrowheads="1"/>
          </p:cNvSpPr>
          <p:nvPr>
            <p:ph type="subTitle" idx="1"/>
          </p:nvPr>
        </p:nvSpPr>
        <p:spPr/>
        <p:txBody>
          <a:bodyPr/>
          <a:lstStyle/>
          <a:p>
            <a:endParaRPr lang="en-US" smtClean="0"/>
          </a:p>
        </p:txBody>
      </p:sp>
      <p:pic>
        <p:nvPicPr>
          <p:cNvPr id="14340" name="Picture 4" descr="snowmobile&amp;skier"/>
          <p:cNvPicPr>
            <a:picLocks noChangeAspect="1" noChangeArrowheads="1"/>
          </p:cNvPicPr>
          <p:nvPr/>
        </p:nvPicPr>
        <p:blipFill>
          <a:blip r:embed="rId2" cstate="print"/>
          <a:srcRect l="13393"/>
          <a:stretch>
            <a:fillRect/>
          </a:stretch>
        </p:blipFill>
        <p:spPr bwMode="auto">
          <a:xfrm>
            <a:off x="0" y="-9525"/>
            <a:ext cx="9144000" cy="6867525"/>
          </a:xfrm>
          <a:prstGeom prst="rect">
            <a:avLst/>
          </a:prstGeom>
          <a:noFill/>
          <a:ln w="9525">
            <a:noFill/>
            <a:miter lim="800000"/>
            <a:headEnd/>
            <a:tailEnd/>
          </a:ln>
        </p:spPr>
      </p:pic>
      <p:sp>
        <p:nvSpPr>
          <p:cNvPr id="14341" name="Rectangle 5"/>
          <p:cNvSpPr>
            <a:spLocks noChangeArrowheads="1"/>
          </p:cNvSpPr>
          <p:nvPr/>
        </p:nvSpPr>
        <p:spPr bwMode="auto">
          <a:xfrm>
            <a:off x="152400" y="5334000"/>
            <a:ext cx="3962400" cy="1077913"/>
          </a:xfrm>
          <a:prstGeom prst="rect">
            <a:avLst/>
          </a:prstGeom>
          <a:noFill/>
          <a:ln w="9525">
            <a:noFill/>
            <a:miter lim="800000"/>
            <a:headEnd/>
            <a:tailEnd/>
          </a:ln>
        </p:spPr>
        <p:txBody>
          <a:bodyPr>
            <a:spAutoFit/>
          </a:bodyPr>
          <a:lstStyle/>
          <a:p>
            <a:r>
              <a:rPr lang="en-US" sz="3200">
                <a:solidFill>
                  <a:schemeClr val="bg1"/>
                </a:solidFill>
              </a:rPr>
              <a:t>Issue: Different Expectations of Users</a:t>
            </a:r>
            <a:endParaRPr lang="en-US" sz="3200">
              <a:solidFill>
                <a:schemeClr val="bg1"/>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1143000"/>
          </a:xfrm>
        </p:spPr>
        <p:txBody>
          <a:bodyPr/>
          <a:lstStyle/>
          <a:p>
            <a:endParaRPr lang="en-US" smtClean="0"/>
          </a:p>
        </p:txBody>
      </p:sp>
      <p:sp>
        <p:nvSpPr>
          <p:cNvPr id="15363" name="Rectangle 3"/>
          <p:cNvSpPr>
            <a:spLocks noGrp="1" noChangeArrowheads="1"/>
          </p:cNvSpPr>
          <p:nvPr>
            <p:ph type="subTitle" idx="1"/>
          </p:nvPr>
        </p:nvSpPr>
        <p:spPr/>
        <p:txBody>
          <a:bodyPr/>
          <a:lstStyle/>
          <a:p>
            <a:endParaRPr lang="en-US" smtClean="0"/>
          </a:p>
        </p:txBody>
      </p:sp>
      <p:pic>
        <p:nvPicPr>
          <p:cNvPr id="15364" name="Picture 4" descr="bisonandsled"/>
          <p:cNvPicPr>
            <a:picLocks noChangeAspect="1" noChangeArrowheads="1"/>
          </p:cNvPicPr>
          <p:nvPr/>
        </p:nvPicPr>
        <p:blipFill>
          <a:blip r:embed="rId2" cstate="print">
            <a:lum bright="-12000"/>
          </a:blip>
          <a:srcRect r="16667"/>
          <a:stretch>
            <a:fillRect/>
          </a:stretch>
        </p:blipFill>
        <p:spPr bwMode="auto">
          <a:xfrm>
            <a:off x="0" y="0"/>
            <a:ext cx="9351963" cy="6858000"/>
          </a:xfrm>
          <a:prstGeom prst="rect">
            <a:avLst/>
          </a:prstGeom>
          <a:noFill/>
          <a:ln w="9525">
            <a:noFill/>
            <a:miter lim="800000"/>
            <a:headEnd/>
            <a:tailEnd/>
          </a:ln>
        </p:spPr>
      </p:pic>
      <p:sp>
        <p:nvSpPr>
          <p:cNvPr id="15365" name="Rectangle 5"/>
          <p:cNvSpPr>
            <a:spLocks noChangeArrowheads="1"/>
          </p:cNvSpPr>
          <p:nvPr/>
        </p:nvSpPr>
        <p:spPr bwMode="auto">
          <a:xfrm>
            <a:off x="1544638" y="14288"/>
            <a:ext cx="2376487" cy="646112"/>
          </a:xfrm>
          <a:prstGeom prst="rect">
            <a:avLst/>
          </a:prstGeom>
          <a:noFill/>
          <a:ln w="9525">
            <a:noFill/>
            <a:miter lim="800000"/>
            <a:headEnd/>
            <a:tailEnd/>
          </a:ln>
        </p:spPr>
        <p:txBody>
          <a:bodyPr wrap="none">
            <a:spAutoFit/>
          </a:bodyPr>
          <a:lstStyle/>
          <a:p>
            <a:r>
              <a:rPr lang="en-US" sz="3600">
                <a:solidFill>
                  <a:schemeClr val="bg1"/>
                </a:solidFill>
              </a:rPr>
              <a:t>Issue: Safety</a:t>
            </a:r>
            <a:endParaRPr lang="en-US" sz="3600">
              <a:solidFill>
                <a:schemeClr val="bg1"/>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228600" y="304800"/>
            <a:ext cx="5105400" cy="381000"/>
          </a:xfrm>
        </p:spPr>
        <p:txBody>
          <a:bodyPr>
            <a:normAutofit fontScale="90000"/>
          </a:bodyPr>
          <a:lstStyle/>
          <a:p>
            <a:pPr algn="l"/>
            <a:r>
              <a:rPr lang="en-US" sz="3200" smtClean="0">
                <a:solidFill>
                  <a:schemeClr val="bg1"/>
                </a:solidFill>
                <a:latin typeface="Goudy Old Style" pitchFamily="18" charset="0"/>
              </a:rPr>
              <a:t>Issue:  Bison and Roads</a:t>
            </a:r>
          </a:p>
        </p:txBody>
      </p:sp>
      <p:pic>
        <p:nvPicPr>
          <p:cNvPr id="16386" name="Picture 2" descr="Bison on road in Elk Park"/>
          <p:cNvPicPr>
            <a:picLocks noGrp="1" noChangeAspect="1" noChangeArrowheads="1"/>
          </p:cNvPicPr>
          <p:nvPr>
            <p:ph idx="1"/>
          </p:nvPr>
        </p:nvPicPr>
        <p:blipFill>
          <a:blip r:embed="rId2" cstate="print"/>
          <a:srcRect l="4485" r="7500"/>
          <a:stretch>
            <a:fillRect/>
          </a:stretch>
        </p:blipFill>
        <p:spPr>
          <a:xfrm>
            <a:off x="-76200" y="-109538"/>
            <a:ext cx="9220200" cy="6970713"/>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jconant\Desktop\YNP pics 10 14\firehole-bil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471"/>
            <a:ext cx="7107238" cy="664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82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457200" y="4953000"/>
            <a:ext cx="8458200" cy="1981200"/>
          </a:xfrm>
          <a:noFill/>
        </p:spPr>
        <p:txBody>
          <a:bodyPr lIns="92075" tIns="46038" rIns="92075" bIns="46038"/>
          <a:lstStyle/>
          <a:p>
            <a:pPr>
              <a:lnSpc>
                <a:spcPct val="90000"/>
              </a:lnSpc>
            </a:pPr>
            <a:r>
              <a:rPr lang="en-US" sz="2800" smtClean="0">
                <a:latin typeface="Goudy Old Style" pitchFamily="18" charset="0"/>
              </a:rPr>
              <a:t>1997:  The Fund for Animals files lawsuit over bison use of roads</a:t>
            </a:r>
            <a:endParaRPr lang="en-US" sz="2400" smtClean="0">
              <a:latin typeface="Goudy Old Style" pitchFamily="18" charset="0"/>
            </a:endParaRPr>
          </a:p>
          <a:p>
            <a:pPr>
              <a:lnSpc>
                <a:spcPct val="90000"/>
              </a:lnSpc>
            </a:pPr>
            <a:r>
              <a:rPr lang="en-US" sz="2800" smtClean="0">
                <a:latin typeface="Goudy Old Style" pitchFamily="18" charset="0"/>
              </a:rPr>
              <a:t>1999:  The Bluewater Network petitions the NPS to ban snowmobile use nationwide</a:t>
            </a:r>
          </a:p>
        </p:txBody>
      </p:sp>
      <p:pic>
        <p:nvPicPr>
          <p:cNvPr id="17411" name="Picture 3" descr="westentranceatsign"/>
          <p:cNvPicPr>
            <a:picLocks noChangeAspect="1" noChangeArrowheads="1"/>
          </p:cNvPicPr>
          <p:nvPr/>
        </p:nvPicPr>
        <p:blipFill>
          <a:blip r:embed="rId3" cstate="print">
            <a:lum contrast="6000"/>
          </a:blip>
          <a:srcRect/>
          <a:stretch>
            <a:fillRect/>
          </a:stretch>
        </p:blipFill>
        <p:spPr bwMode="auto">
          <a:xfrm>
            <a:off x="1295400" y="1295400"/>
            <a:ext cx="6629400" cy="3273425"/>
          </a:xfrm>
          <a:prstGeom prst="rect">
            <a:avLst/>
          </a:prstGeom>
          <a:noFill/>
          <a:ln w="9525">
            <a:noFill/>
            <a:miter lim="800000"/>
            <a:headEnd/>
            <a:tailEnd/>
          </a:ln>
        </p:spPr>
      </p:pic>
      <p:sp>
        <p:nvSpPr>
          <p:cNvPr id="17412" name="Rectangle 4"/>
          <p:cNvSpPr>
            <a:spLocks noChangeArrowheads="1"/>
          </p:cNvSpPr>
          <p:nvPr/>
        </p:nvSpPr>
        <p:spPr bwMode="auto">
          <a:xfrm>
            <a:off x="1219200" y="381000"/>
            <a:ext cx="6858000" cy="701675"/>
          </a:xfrm>
          <a:prstGeom prst="rect">
            <a:avLst/>
          </a:prstGeom>
          <a:noFill/>
          <a:ln w="9525">
            <a:noFill/>
            <a:miter lim="800000"/>
            <a:headEnd/>
            <a:tailEnd/>
          </a:ln>
        </p:spPr>
        <p:txBody>
          <a:bodyPr>
            <a:spAutoFit/>
          </a:bodyPr>
          <a:lstStyle/>
          <a:p>
            <a:r>
              <a:rPr lang="en-US" sz="4000" b="1">
                <a:solidFill>
                  <a:schemeClr val="accent2"/>
                </a:solidFill>
              </a:rPr>
              <a:t>Initial Litigation and Petition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85800" y="381000"/>
            <a:ext cx="7772400" cy="1143000"/>
          </a:xfrm>
        </p:spPr>
        <p:txBody>
          <a:bodyPr/>
          <a:lstStyle/>
          <a:p>
            <a:r>
              <a:rPr lang="en-US" b="1" smtClean="0">
                <a:solidFill>
                  <a:schemeClr val="accent2"/>
                </a:solidFill>
                <a:latin typeface="Goudy Old Style" pitchFamily="18" charset="0"/>
              </a:rPr>
              <a:t>A Decade of Winter Use Plans</a:t>
            </a:r>
          </a:p>
        </p:txBody>
      </p:sp>
      <p:graphicFrame>
        <p:nvGraphicFramePr>
          <p:cNvPr id="722020" name="Group 100"/>
          <p:cNvGraphicFramePr>
            <a:graphicFrameLocks noGrp="1"/>
          </p:cNvGraphicFramePr>
          <p:nvPr>
            <p:ph type="tbl" idx="1"/>
          </p:nvPr>
        </p:nvGraphicFramePr>
        <p:xfrm>
          <a:off x="228600" y="1447800"/>
          <a:ext cx="8610600" cy="4974337"/>
        </p:xfrm>
        <a:graphic>
          <a:graphicData uri="http://schemas.openxmlformats.org/drawingml/2006/table">
            <a:tbl>
              <a:tblPr/>
              <a:tblGrid>
                <a:gridCol w="1046163"/>
                <a:gridCol w="2992437"/>
                <a:gridCol w="1031875"/>
                <a:gridCol w="3540125"/>
              </a:tblGrid>
              <a:tr h="4460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Goudy Old Style" pitchFamily="18" charset="0"/>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Goudy Old Style" pitchFamily="18" charset="0"/>
                        </a:rPr>
                        <a:t>Decision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Goudy Old Style" pitchFamily="18" charset="0"/>
                        </a:rPr>
                        <a:t>NEPA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Goudy Old Style" pitchFamily="18" charset="0"/>
                        </a:rPr>
                        <a:t>Legal Outcome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6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Ban Snowmobiles in favor of Snowcoaches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Vacated by Wyoming Court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2003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Allow 950 Snowmobiles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 BAT; all guided)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SEIS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Vacated by District of Columbia Court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Allow 720 Snowmobiles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 BAT; all commercially guided)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(snowmobile/snowcoach use ends in 2006-2007)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Upheld by  Wyoming; Not ruled on in D.C.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2007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Allow 540 Snowmobiles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(all BAT; all commercially guided)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EIS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Vacated by  D.C. Court. Upheld in Wyoming. Wyoming Court orders reinstatement of 2004 decision.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1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Goudy Old Style" pitchFamily="18"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Goudy Old Style" pitchFamily="18" charset="0"/>
                        </a:rPr>
                        <a:t>Allow 318 Snowmobiles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Goudy Old Style" pitchFamily="18" charset="0"/>
                        </a:rPr>
                        <a:t>(all BAT; all commercially guided)</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Goudy Old Style" pitchFamily="18" charset="0"/>
                        </a:rPr>
                        <a:t>(temporary plan for two winters)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Goudy Old Style" pitchFamily="18" charset="0"/>
                        </a:rPr>
                        <a:t>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Goudy Old Style" pitchFamily="18" charset="0"/>
                        </a:rPr>
                        <a:t>Wyoming and Park County, Wyoming filed suit in Wyoming Court. NPCA intervened on NPS side. ISMA intervened on Wyoming side.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Last 5 Years of Winter Use Planning</a:t>
            </a: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sz="3000" dirty="0" smtClean="0"/>
              <a:t>July 2010  Release of draft alternatives</a:t>
            </a:r>
          </a:p>
          <a:p>
            <a:pPr marL="0" indent="0">
              <a:buNone/>
            </a:pPr>
            <a:r>
              <a:rPr lang="en-US" sz="3000" dirty="0" smtClean="0"/>
              <a:t>Nov 2011  NPS issues Final EIS includes 1 </a:t>
            </a:r>
            <a:r>
              <a:rPr lang="en-US" sz="3000" dirty="0" err="1" smtClean="0"/>
              <a:t>yr</a:t>
            </a:r>
            <a:r>
              <a:rPr lang="en-US" sz="3000" dirty="0" smtClean="0"/>
              <a:t/>
            </a:r>
            <a:br>
              <a:rPr lang="en-US" sz="3000" dirty="0" smtClean="0"/>
            </a:br>
            <a:r>
              <a:rPr lang="en-US" sz="3000" dirty="0" smtClean="0"/>
              <a:t>      rule for winter ‘11-’12</a:t>
            </a:r>
          </a:p>
          <a:p>
            <a:pPr marL="0" indent="0">
              <a:buNone/>
            </a:pPr>
            <a:r>
              <a:rPr lang="en-US" sz="3000" dirty="0" smtClean="0"/>
              <a:t>Feb 2012  NPS opens public comment on new</a:t>
            </a:r>
          </a:p>
          <a:p>
            <a:pPr marL="0" indent="0">
              <a:buNone/>
            </a:pPr>
            <a:r>
              <a:rPr lang="en-US" sz="3000" dirty="0" smtClean="0"/>
              <a:t>      winter use alternatives – 70,000 comments</a:t>
            </a:r>
          </a:p>
          <a:p>
            <a:pPr marL="0" indent="0">
              <a:buNone/>
            </a:pPr>
            <a:r>
              <a:rPr lang="en-US" sz="3000" dirty="0" smtClean="0"/>
              <a:t>Feb 2013 NPS issues draft Final Plan outlining </a:t>
            </a:r>
            <a:br>
              <a:rPr lang="en-US" sz="3000" dirty="0" smtClean="0"/>
            </a:br>
            <a:r>
              <a:rPr lang="en-US" sz="3000" dirty="0" smtClean="0"/>
              <a:t>       Preferred Alternatives</a:t>
            </a:r>
          </a:p>
          <a:p>
            <a:pPr marL="0" indent="0">
              <a:buNone/>
            </a:pPr>
            <a:r>
              <a:rPr lang="en-US" sz="3000" dirty="0" smtClean="0"/>
              <a:t>Oct 2013 Final rule allowing OSV use published</a:t>
            </a:r>
            <a:br>
              <a:rPr lang="en-US" sz="3000" dirty="0" smtClean="0"/>
            </a:br>
            <a:r>
              <a:rPr lang="en-US" sz="3000" dirty="0" smtClean="0"/>
              <a:t>        in Federal Register</a:t>
            </a:r>
            <a:endParaRPr lang="en-US" sz="3000" dirty="0"/>
          </a:p>
        </p:txBody>
      </p:sp>
    </p:spTree>
    <p:extLst>
      <p:ext uri="{BB962C8B-B14F-4D97-AF65-F5344CB8AC3E}">
        <p14:creationId xmlns:p14="http://schemas.microsoft.com/office/powerpoint/2010/main" val="1676008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Frosty tree"/>
          <p:cNvPicPr>
            <a:picLocks noChangeAspect="1" noChangeArrowheads="1"/>
          </p:cNvPicPr>
          <p:nvPr/>
        </p:nvPicPr>
        <p:blipFill>
          <a:blip r:embed="rId2" cstate="print"/>
          <a:srcRect r="12500"/>
          <a:stretch>
            <a:fillRect/>
          </a:stretch>
        </p:blipFill>
        <p:spPr bwMode="auto">
          <a:xfrm>
            <a:off x="0" y="0"/>
            <a:ext cx="9144000" cy="6935788"/>
          </a:xfrm>
          <a:prstGeom prst="rect">
            <a:avLst/>
          </a:prstGeom>
          <a:noFill/>
          <a:ln w="9525">
            <a:noFill/>
            <a:miter lim="800000"/>
            <a:headEnd/>
            <a:tailEnd/>
          </a:ln>
        </p:spPr>
      </p:pic>
      <p:sp>
        <p:nvSpPr>
          <p:cNvPr id="19459" name="Rectangle 2"/>
          <p:cNvSpPr>
            <a:spLocks noGrp="1" noChangeArrowheads="1"/>
          </p:cNvSpPr>
          <p:nvPr>
            <p:ph type="title"/>
          </p:nvPr>
        </p:nvSpPr>
        <p:spPr>
          <a:xfrm>
            <a:off x="685800" y="-76200"/>
            <a:ext cx="7772400" cy="1143000"/>
          </a:xfrm>
        </p:spPr>
        <p:txBody>
          <a:bodyPr/>
          <a:lstStyle/>
          <a:p>
            <a:r>
              <a:rPr lang="en-US" b="1" smtClean="0">
                <a:solidFill>
                  <a:schemeClr val="accent2"/>
                </a:solidFill>
                <a:latin typeface="Goudy Old Style" pitchFamily="18" charset="0"/>
              </a:rPr>
              <a:t>The Era of Managed Winter Use</a:t>
            </a:r>
          </a:p>
        </p:txBody>
      </p:sp>
      <p:sp>
        <p:nvSpPr>
          <p:cNvPr id="19460" name="Rectangle 3"/>
          <p:cNvSpPr>
            <a:spLocks noGrp="1" noChangeArrowheads="1"/>
          </p:cNvSpPr>
          <p:nvPr>
            <p:ph idx="1"/>
          </p:nvPr>
        </p:nvSpPr>
        <p:spPr>
          <a:xfrm>
            <a:off x="3429000" y="1066800"/>
            <a:ext cx="5486400" cy="3657600"/>
          </a:xfrm>
        </p:spPr>
        <p:txBody>
          <a:bodyPr>
            <a:normAutofit fontScale="92500" lnSpcReduction="20000"/>
          </a:bodyPr>
          <a:lstStyle/>
          <a:p>
            <a:pPr>
              <a:lnSpc>
                <a:spcPct val="80000"/>
              </a:lnSpc>
            </a:pPr>
            <a:r>
              <a:rPr lang="en-US" sz="2900" b="1" smtClean="0">
                <a:latin typeface="Goudy Old Style" pitchFamily="18" charset="0"/>
              </a:rPr>
              <a:t>Since 2004:</a:t>
            </a:r>
          </a:p>
          <a:p>
            <a:pPr lvl="1">
              <a:lnSpc>
                <a:spcPct val="80000"/>
              </a:lnSpc>
            </a:pPr>
            <a:r>
              <a:rPr lang="en-US" sz="2100" smtClean="0">
                <a:latin typeface="Goudy Old Style" pitchFamily="18" charset="0"/>
              </a:rPr>
              <a:t>Daily limit on snowmobile numbers</a:t>
            </a:r>
          </a:p>
          <a:p>
            <a:pPr lvl="1">
              <a:lnSpc>
                <a:spcPct val="80000"/>
              </a:lnSpc>
            </a:pPr>
            <a:r>
              <a:rPr lang="en-US" sz="2100" smtClean="0">
                <a:latin typeface="Goudy Old Style" pitchFamily="18" charset="0"/>
              </a:rPr>
              <a:t>All snowmobiles BAT – cleaner and quieter</a:t>
            </a:r>
          </a:p>
          <a:p>
            <a:pPr lvl="1">
              <a:lnSpc>
                <a:spcPct val="80000"/>
              </a:lnSpc>
            </a:pPr>
            <a:r>
              <a:rPr lang="en-US" sz="2100" smtClean="0">
                <a:latin typeface="Goudy Old Style" pitchFamily="18" charset="0"/>
              </a:rPr>
              <a:t>All snowmobiles commercially guided</a:t>
            </a:r>
          </a:p>
          <a:p>
            <a:pPr lvl="1">
              <a:lnSpc>
                <a:spcPct val="80000"/>
              </a:lnSpc>
            </a:pPr>
            <a:r>
              <a:rPr lang="en-US" sz="2100" smtClean="0">
                <a:latin typeface="Goudy Old Style" pitchFamily="18" charset="0"/>
              </a:rPr>
              <a:t>Night closure</a:t>
            </a:r>
          </a:p>
          <a:p>
            <a:pPr lvl="1">
              <a:lnSpc>
                <a:spcPct val="80000"/>
              </a:lnSpc>
            </a:pPr>
            <a:r>
              <a:rPr lang="en-US" sz="2100" smtClean="0">
                <a:latin typeface="Goudy Old Style" pitchFamily="18" charset="0"/>
              </a:rPr>
              <a:t>Speed limit reduced to 35 mph - West to Old Faithful</a:t>
            </a:r>
          </a:p>
          <a:p>
            <a:pPr>
              <a:lnSpc>
                <a:spcPct val="80000"/>
              </a:lnSpc>
            </a:pPr>
            <a:r>
              <a:rPr lang="en-US" sz="2900" b="1" smtClean="0">
                <a:latin typeface="Goudy Old Style" pitchFamily="18" charset="0"/>
              </a:rPr>
              <a:t>Results:</a:t>
            </a:r>
          </a:p>
          <a:p>
            <a:pPr lvl="1">
              <a:lnSpc>
                <a:spcPct val="80000"/>
              </a:lnSpc>
            </a:pPr>
            <a:r>
              <a:rPr lang="en-US" sz="2100" smtClean="0">
                <a:latin typeface="Goudy Old Style" pitchFamily="18" charset="0"/>
              </a:rPr>
              <a:t>Visitors satisfied (near 100% satisfaction)</a:t>
            </a:r>
          </a:p>
          <a:p>
            <a:pPr lvl="1">
              <a:lnSpc>
                <a:spcPct val="80000"/>
              </a:lnSpc>
            </a:pPr>
            <a:r>
              <a:rPr lang="en-US" sz="2100" smtClean="0">
                <a:latin typeface="Goudy Old Style" pitchFamily="18" charset="0"/>
              </a:rPr>
              <a:t>Clean air</a:t>
            </a:r>
          </a:p>
          <a:p>
            <a:pPr lvl="1">
              <a:lnSpc>
                <a:spcPct val="80000"/>
              </a:lnSpc>
            </a:pPr>
            <a:r>
              <a:rPr lang="en-US" sz="2100" smtClean="0">
                <a:latin typeface="Goudy Old Style" pitchFamily="18" charset="0"/>
              </a:rPr>
              <a:t>Much quieter</a:t>
            </a:r>
          </a:p>
          <a:p>
            <a:pPr lvl="1">
              <a:lnSpc>
                <a:spcPct val="80000"/>
              </a:lnSpc>
            </a:pPr>
            <a:r>
              <a:rPr lang="en-US" sz="2100" smtClean="0">
                <a:latin typeface="Goudy Old Style" pitchFamily="18" charset="0"/>
              </a:rPr>
              <a:t>Wildlife not harassed</a:t>
            </a:r>
          </a:p>
          <a:p>
            <a:pPr lvl="1">
              <a:lnSpc>
                <a:spcPct val="80000"/>
              </a:lnSpc>
            </a:pPr>
            <a:r>
              <a:rPr lang="en-US" sz="2100" smtClean="0">
                <a:latin typeface="Goudy Old Style" pitchFamily="18" charset="0"/>
              </a:rPr>
              <a:t>Law enforcement incidents dramatically reduced</a:t>
            </a:r>
          </a:p>
        </p:txBody>
      </p:sp>
      <p:sp>
        <p:nvSpPr>
          <p:cNvPr id="19461" name="Text Box 5"/>
          <p:cNvSpPr txBox="1">
            <a:spLocks noChangeArrowheads="1"/>
          </p:cNvSpPr>
          <p:nvPr/>
        </p:nvSpPr>
        <p:spPr bwMode="auto">
          <a:xfrm>
            <a:off x="762000" y="6019800"/>
            <a:ext cx="7620000" cy="457200"/>
          </a:xfrm>
          <a:prstGeom prst="rect">
            <a:avLst/>
          </a:prstGeom>
          <a:noFill/>
          <a:ln w="9525">
            <a:noFill/>
            <a:miter lim="800000"/>
            <a:headEnd/>
            <a:tailEnd/>
          </a:ln>
        </p:spPr>
        <p:txBody>
          <a:bodyPr>
            <a:spAutoFit/>
          </a:bodyPr>
          <a:lstStyle/>
          <a:p>
            <a:pPr algn="ctr">
              <a:lnSpc>
                <a:spcPct val="80000"/>
              </a:lnSpc>
              <a:spcBef>
                <a:spcPct val="20000"/>
              </a:spcBef>
            </a:pPr>
            <a:r>
              <a:rPr lang="en-US" sz="3000" b="1">
                <a:solidFill>
                  <a:schemeClr val="accent2"/>
                </a:solidFill>
              </a:rPr>
              <a:t>“A Sea Change in Yellowstone in the Winter”</a:t>
            </a:r>
            <a:endParaRPr lang="en-US" sz="3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Old Faithful"/>
          <p:cNvPicPr>
            <a:picLocks noChangeAspect="1" noChangeArrowheads="1"/>
          </p:cNvPicPr>
          <p:nvPr/>
        </p:nvPicPr>
        <p:blipFill>
          <a:blip r:embed="rId3" cstate="print"/>
          <a:srcRect r="12592"/>
          <a:stretch>
            <a:fillRect/>
          </a:stretch>
        </p:blipFill>
        <p:spPr bwMode="auto">
          <a:xfrm>
            <a:off x="4776788" y="0"/>
            <a:ext cx="4595812" cy="7010400"/>
          </a:xfrm>
          <a:prstGeom prst="rect">
            <a:avLst/>
          </a:prstGeom>
          <a:noFill/>
          <a:ln w="9525">
            <a:noFill/>
            <a:miter lim="800000"/>
            <a:headEnd/>
            <a:tailEnd/>
          </a:ln>
        </p:spPr>
      </p:pic>
      <p:sp>
        <p:nvSpPr>
          <p:cNvPr id="4099" name="Rectangle 5"/>
          <p:cNvSpPr>
            <a:spLocks noChangeArrowheads="1"/>
          </p:cNvSpPr>
          <p:nvPr/>
        </p:nvSpPr>
        <p:spPr bwMode="auto">
          <a:xfrm>
            <a:off x="-1576388" y="714375"/>
            <a:ext cx="7924801" cy="2041525"/>
          </a:xfrm>
          <a:prstGeom prst="rect">
            <a:avLst/>
          </a:prstGeom>
          <a:noFill/>
          <a:ln w="12700" cap="sq">
            <a:noFill/>
            <a:miter lim="800000"/>
            <a:headEnd type="none" w="sm" len="sm"/>
            <a:tailEnd type="none" w="sm" len="sm"/>
          </a:ln>
        </p:spPr>
        <p:txBody>
          <a:bodyPr>
            <a:spAutoFit/>
          </a:bodyPr>
          <a:lstStyle/>
          <a:p>
            <a:pPr algn="ctr"/>
            <a:r>
              <a:rPr lang="en-US" sz="3200" b="1">
                <a:solidFill>
                  <a:schemeClr val="accent2"/>
                </a:solidFill>
              </a:rPr>
              <a:t>Case Study:  </a:t>
            </a:r>
          </a:p>
          <a:p>
            <a:pPr algn="ctr"/>
            <a:r>
              <a:rPr lang="en-US" sz="3200" b="1">
                <a:solidFill>
                  <a:schemeClr val="accent2"/>
                </a:solidFill>
              </a:rPr>
              <a:t>Winter Planning in </a:t>
            </a:r>
          </a:p>
          <a:p>
            <a:pPr algn="ctr"/>
            <a:r>
              <a:rPr lang="en-US" sz="3200" b="1">
                <a:solidFill>
                  <a:schemeClr val="accent2"/>
                </a:solidFill>
              </a:rPr>
              <a:t>Yellowstone National Park </a:t>
            </a:r>
          </a:p>
          <a:p>
            <a:pPr algn="ctr"/>
            <a:endParaRPr lang="en-US" sz="3200" b="1">
              <a:solidFill>
                <a:schemeClr val="accent2"/>
              </a:solidFill>
            </a:endParaRPr>
          </a:p>
        </p:txBody>
      </p:sp>
      <p:sp>
        <p:nvSpPr>
          <p:cNvPr id="4100" name="Text Box 6"/>
          <p:cNvSpPr txBox="1">
            <a:spLocks noChangeArrowheads="1"/>
          </p:cNvSpPr>
          <p:nvPr/>
        </p:nvSpPr>
        <p:spPr bwMode="auto">
          <a:xfrm>
            <a:off x="0" y="3810000"/>
            <a:ext cx="4800600" cy="731838"/>
          </a:xfrm>
          <a:prstGeom prst="rect">
            <a:avLst/>
          </a:prstGeom>
          <a:noFill/>
          <a:ln w="9525">
            <a:noFill/>
            <a:miter lim="800000"/>
            <a:headEnd/>
            <a:tailEnd/>
          </a:ln>
        </p:spPr>
        <p:txBody>
          <a:bodyPr>
            <a:spAutoFit/>
          </a:bodyPr>
          <a:lstStyle/>
          <a:p>
            <a:pPr algn="ctr">
              <a:spcBef>
                <a:spcPct val="10000"/>
              </a:spcBef>
            </a:pPr>
            <a:r>
              <a:rPr lang="en-US" sz="2000"/>
              <a:t>John Sacklin</a:t>
            </a:r>
          </a:p>
          <a:p>
            <a:pPr algn="ctr">
              <a:spcBef>
                <a:spcPct val="10000"/>
              </a:spcBef>
            </a:pPr>
            <a:r>
              <a:rPr lang="en-US" sz="2000"/>
              <a:t>Management Assistant</a:t>
            </a:r>
          </a:p>
        </p:txBody>
      </p:sp>
      <p:sp>
        <p:nvSpPr>
          <p:cNvPr id="4101" name="Text Box 7"/>
          <p:cNvSpPr txBox="1">
            <a:spLocks noChangeArrowheads="1"/>
          </p:cNvSpPr>
          <p:nvPr/>
        </p:nvSpPr>
        <p:spPr bwMode="auto">
          <a:xfrm>
            <a:off x="0" y="6477000"/>
            <a:ext cx="4648200" cy="276225"/>
          </a:xfrm>
          <a:prstGeom prst="rect">
            <a:avLst/>
          </a:prstGeom>
          <a:noFill/>
          <a:ln w="9525">
            <a:noFill/>
            <a:miter lim="800000"/>
            <a:headEnd/>
            <a:tailEnd/>
          </a:ln>
        </p:spPr>
        <p:txBody>
          <a:bodyPr>
            <a:spAutoFit/>
          </a:bodyPr>
          <a:lstStyle/>
          <a:p>
            <a:pPr algn="ctr">
              <a:spcBef>
                <a:spcPct val="50000"/>
              </a:spcBef>
            </a:pPr>
            <a:r>
              <a:rPr lang="en-US" sz="1200"/>
              <a:t>Indiana State University, June 2010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idx="1"/>
          </p:nvPr>
        </p:nvSpPr>
        <p:spPr>
          <a:xfrm>
            <a:off x="457200" y="4648200"/>
            <a:ext cx="8458200" cy="1981200"/>
          </a:xfrm>
          <a:noFill/>
        </p:spPr>
        <p:txBody>
          <a:bodyPr lIns="92075" tIns="46038" rIns="92075" bIns="46038"/>
          <a:lstStyle/>
          <a:p>
            <a:pPr>
              <a:lnSpc>
                <a:spcPct val="90000"/>
              </a:lnSpc>
            </a:pPr>
            <a:r>
              <a:rPr lang="en-US" sz="2400" smtClean="0">
                <a:latin typeface="Goudy Old Style" pitchFamily="18" charset="0"/>
              </a:rPr>
              <a:t>Interim plan completed in November 2009. In effect for two winters (through March 15, 2011).</a:t>
            </a:r>
          </a:p>
          <a:p>
            <a:pPr>
              <a:lnSpc>
                <a:spcPct val="90000"/>
              </a:lnSpc>
            </a:pPr>
            <a:r>
              <a:rPr lang="en-US" sz="2400" smtClean="0">
                <a:latin typeface="Goudy Old Style" pitchFamily="18" charset="0"/>
              </a:rPr>
              <a:t>During the next two winters, 318, all BAT, all commercially guided snowmobiles will be allowed along with 78 commercially guided snowcoaches.</a:t>
            </a:r>
          </a:p>
        </p:txBody>
      </p:sp>
      <p:sp>
        <p:nvSpPr>
          <p:cNvPr id="20483" name="Rectangle 4"/>
          <p:cNvSpPr>
            <a:spLocks noChangeArrowheads="1"/>
          </p:cNvSpPr>
          <p:nvPr/>
        </p:nvSpPr>
        <p:spPr bwMode="auto">
          <a:xfrm>
            <a:off x="228600" y="381000"/>
            <a:ext cx="8534400" cy="830263"/>
          </a:xfrm>
          <a:prstGeom prst="rect">
            <a:avLst/>
          </a:prstGeom>
          <a:noFill/>
          <a:ln w="9525">
            <a:noFill/>
            <a:miter lim="800000"/>
            <a:headEnd/>
            <a:tailEnd/>
          </a:ln>
        </p:spPr>
        <p:txBody>
          <a:bodyPr>
            <a:spAutoFit/>
          </a:bodyPr>
          <a:lstStyle/>
          <a:p>
            <a:pPr algn="ctr"/>
            <a:r>
              <a:rPr lang="en-US" sz="4800" b="1">
                <a:solidFill>
                  <a:schemeClr val="accent2"/>
                </a:solidFill>
              </a:rPr>
              <a:t>Current</a:t>
            </a:r>
            <a:r>
              <a:rPr lang="en-US" sz="4400" b="1">
                <a:solidFill>
                  <a:schemeClr val="accent2"/>
                </a:solidFill>
              </a:rPr>
              <a:t> Status: Interim Plan</a:t>
            </a:r>
          </a:p>
        </p:txBody>
      </p:sp>
      <p:pic>
        <p:nvPicPr>
          <p:cNvPr id="4" name="Picture 2" descr="00251"/>
          <p:cNvPicPr>
            <a:picLocks noChangeAspect="1" noChangeArrowheads="1"/>
          </p:cNvPicPr>
          <p:nvPr/>
        </p:nvPicPr>
        <p:blipFill>
          <a:blip r:embed="rId3" cstate="print"/>
          <a:srcRect l="9154" t="30408" r="20879" b="9592"/>
          <a:stretch>
            <a:fillRect/>
          </a:stretch>
        </p:blipFill>
        <p:spPr bwMode="auto">
          <a:xfrm>
            <a:off x="1676400" y="1219200"/>
            <a:ext cx="5481638" cy="3198812"/>
          </a:xfrm>
          <a:prstGeom prst="rect">
            <a:avLst/>
          </a:prstGeom>
          <a:noFill/>
          <a:ln w="9525">
            <a:noFill/>
            <a:miter lim="800000"/>
            <a:headEnd/>
            <a:tailEnd/>
          </a:ln>
          <a:scene3d>
            <a:camera prst="orthographicFront">
              <a:rot lat="0" lon="10799999" rev="0"/>
            </a:camera>
            <a:lightRig rig="threePt" dir="t"/>
          </a:scene3d>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304800" y="4724400"/>
            <a:ext cx="8610600" cy="1600200"/>
          </a:xfrm>
          <a:noFill/>
        </p:spPr>
        <p:txBody>
          <a:bodyPr lIns="92075" tIns="46038" rIns="92075" bIns="46038"/>
          <a:lstStyle/>
          <a:p>
            <a:pPr>
              <a:lnSpc>
                <a:spcPct val="90000"/>
              </a:lnSpc>
            </a:pPr>
            <a:r>
              <a:rPr lang="en-US" sz="2400" smtClean="0">
                <a:latin typeface="Goudy Old Style" pitchFamily="18" charset="0"/>
              </a:rPr>
              <a:t>Scoping January 29  - March 30 on new long-term winter plan and Environmental Impact Statement.</a:t>
            </a:r>
          </a:p>
          <a:p>
            <a:pPr>
              <a:lnSpc>
                <a:spcPct val="90000"/>
              </a:lnSpc>
            </a:pPr>
            <a:r>
              <a:rPr lang="en-US" sz="2400" smtClean="0">
                <a:latin typeface="Goudy Old Style" pitchFamily="18" charset="0"/>
              </a:rPr>
              <a:t>Draft EIS and Proposed Rule on public review March - April 2011.</a:t>
            </a:r>
          </a:p>
          <a:p>
            <a:pPr>
              <a:lnSpc>
                <a:spcPct val="90000"/>
              </a:lnSpc>
            </a:pPr>
            <a:r>
              <a:rPr lang="en-US" sz="2400" smtClean="0">
                <a:latin typeface="Goudy Old Style" pitchFamily="18" charset="0"/>
              </a:rPr>
              <a:t>Final plan and rule completed by November 2011.</a:t>
            </a:r>
          </a:p>
        </p:txBody>
      </p:sp>
      <p:sp>
        <p:nvSpPr>
          <p:cNvPr id="21507" name="Rectangle 4"/>
          <p:cNvSpPr>
            <a:spLocks noChangeArrowheads="1"/>
          </p:cNvSpPr>
          <p:nvPr/>
        </p:nvSpPr>
        <p:spPr bwMode="auto">
          <a:xfrm>
            <a:off x="1219200" y="381000"/>
            <a:ext cx="6858000" cy="830263"/>
          </a:xfrm>
          <a:prstGeom prst="rect">
            <a:avLst/>
          </a:prstGeom>
          <a:noFill/>
          <a:ln w="9525">
            <a:noFill/>
            <a:miter lim="800000"/>
            <a:headEnd/>
            <a:tailEnd/>
          </a:ln>
        </p:spPr>
        <p:txBody>
          <a:bodyPr>
            <a:spAutoFit/>
          </a:bodyPr>
          <a:lstStyle/>
          <a:p>
            <a:pPr algn="ctr"/>
            <a:r>
              <a:rPr lang="en-US" sz="4800" b="1">
                <a:solidFill>
                  <a:schemeClr val="accent2"/>
                </a:solidFill>
              </a:rPr>
              <a:t>Current</a:t>
            </a:r>
            <a:r>
              <a:rPr lang="en-US" sz="4400" b="1">
                <a:solidFill>
                  <a:schemeClr val="accent2"/>
                </a:solidFill>
              </a:rPr>
              <a:t> Status: New EIS</a:t>
            </a:r>
          </a:p>
        </p:txBody>
      </p:sp>
      <p:pic>
        <p:nvPicPr>
          <p:cNvPr id="21508" name="Picture 2" descr="00251"/>
          <p:cNvPicPr>
            <a:picLocks noChangeAspect="1" noChangeArrowheads="1"/>
          </p:cNvPicPr>
          <p:nvPr/>
        </p:nvPicPr>
        <p:blipFill>
          <a:blip r:embed="rId3" cstate="print"/>
          <a:srcRect l="9154" t="30408" r="20879" b="9592"/>
          <a:stretch>
            <a:fillRect/>
          </a:stretch>
        </p:blipFill>
        <p:spPr bwMode="auto">
          <a:xfrm>
            <a:off x="1676400" y="1219200"/>
            <a:ext cx="5481638" cy="31988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819400" y="914400"/>
            <a:ext cx="6019800" cy="1143000"/>
          </a:xfrm>
        </p:spPr>
        <p:txBody>
          <a:bodyPr/>
          <a:lstStyle/>
          <a:p>
            <a:r>
              <a:rPr lang="en-US" b="1" smtClean="0">
                <a:solidFill>
                  <a:schemeClr val="accent2"/>
                </a:solidFill>
                <a:latin typeface="Goudy Old Style" pitchFamily="18" charset="0"/>
              </a:rPr>
              <a:t>Current Litigation</a:t>
            </a:r>
          </a:p>
        </p:txBody>
      </p:sp>
      <p:sp>
        <p:nvSpPr>
          <p:cNvPr id="1030" name="Content Placeholder 36"/>
          <p:cNvSpPr>
            <a:spLocks noGrp="1"/>
          </p:cNvSpPr>
          <p:nvPr>
            <p:ph sz="half" idx="1"/>
          </p:nvPr>
        </p:nvSpPr>
        <p:spPr>
          <a:xfrm>
            <a:off x="609600" y="2743200"/>
            <a:ext cx="8001000" cy="3429000"/>
          </a:xfrm>
        </p:spPr>
        <p:txBody>
          <a:bodyPr/>
          <a:lstStyle/>
          <a:p>
            <a:r>
              <a:rPr lang="en-US" smtClean="0">
                <a:latin typeface="Goudy Old Style" pitchFamily="18" charset="0"/>
              </a:rPr>
              <a:t>Wyoming and Park County, Wyoming filed suit in Wyoming Court (Judge Alan Johnson). </a:t>
            </a:r>
          </a:p>
          <a:p>
            <a:pPr lvl="1"/>
            <a:r>
              <a:rPr lang="en-US" smtClean="0">
                <a:latin typeface="Goudy Old Style" pitchFamily="18" charset="0"/>
              </a:rPr>
              <a:t>NPCA intervened on Government side. </a:t>
            </a:r>
          </a:p>
          <a:p>
            <a:pPr lvl="1"/>
            <a:r>
              <a:rPr lang="en-US" smtClean="0">
                <a:latin typeface="Goudy Old Style" pitchFamily="18" charset="0"/>
              </a:rPr>
              <a:t>ISMA intervened on Wyoming side.</a:t>
            </a:r>
          </a:p>
          <a:p>
            <a:r>
              <a:rPr lang="en-US" smtClean="0">
                <a:latin typeface="Goudy Old Style" pitchFamily="18" charset="0"/>
              </a:rPr>
              <a:t>Oral arguments scheduled for July 9.</a:t>
            </a:r>
          </a:p>
          <a:p>
            <a:r>
              <a:rPr lang="en-US" smtClean="0">
                <a:latin typeface="Goudy Old Style" pitchFamily="18" charset="0"/>
              </a:rPr>
              <a:t>No active litigation in Washington, D.C. court.</a:t>
            </a:r>
          </a:p>
        </p:txBody>
      </p:sp>
      <p:graphicFrame>
        <p:nvGraphicFramePr>
          <p:cNvPr id="1026" name="Object 3"/>
          <p:cNvGraphicFramePr>
            <a:graphicFrameLocks noGrp="1" noChangeAspect="1"/>
          </p:cNvGraphicFramePr>
          <p:nvPr>
            <p:ph sz="half" idx="2"/>
          </p:nvPr>
        </p:nvGraphicFramePr>
        <p:xfrm>
          <a:off x="762000" y="762000"/>
          <a:ext cx="1905000" cy="1401763"/>
        </p:xfrm>
        <a:graphic>
          <a:graphicData uri="http://schemas.openxmlformats.org/presentationml/2006/ole">
            <mc:AlternateContent xmlns:mc="http://schemas.openxmlformats.org/markup-compatibility/2006">
              <mc:Choice xmlns:v="urn:schemas-microsoft-com:vml" Requires="v">
                <p:oleObj spid="_x0000_s1047" name="Clip" r:id="rId3" imgW="4762440" imgH="3504600" progId="">
                  <p:embed/>
                </p:oleObj>
              </mc:Choice>
              <mc:Fallback>
                <p:oleObj name="Clip" r:id="rId3" imgW="4762440" imgH="350460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905000" cy="140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2209800" y="1187450"/>
            <a:ext cx="228600" cy="641350"/>
          </a:xfrm>
          <a:prstGeom prst="rect">
            <a:avLst/>
          </a:prstGeom>
          <a:noFill/>
          <a:ln w="9525">
            <a:noFill/>
            <a:miter lim="800000"/>
            <a:headEnd/>
            <a:tailEnd/>
          </a:ln>
        </p:spPr>
        <p:txBody>
          <a:bodyPr>
            <a:spAutoFit/>
          </a:bodyPr>
          <a:lstStyle/>
          <a:p>
            <a:pPr>
              <a:spcBef>
                <a:spcPct val="50000"/>
              </a:spcBef>
            </a:pPr>
            <a:r>
              <a:rPr lang="en-US" sz="3600" b="1"/>
              <a:t>?</a:t>
            </a:r>
          </a:p>
        </p:txBody>
      </p:sp>
      <p:sp>
        <p:nvSpPr>
          <p:cNvPr id="1029" name="Text Box 5"/>
          <p:cNvSpPr txBox="1">
            <a:spLocks noChangeArrowheads="1"/>
          </p:cNvSpPr>
          <p:nvPr/>
        </p:nvSpPr>
        <p:spPr bwMode="auto">
          <a:xfrm>
            <a:off x="876300" y="1187450"/>
            <a:ext cx="228600" cy="641350"/>
          </a:xfrm>
          <a:prstGeom prst="rect">
            <a:avLst/>
          </a:prstGeom>
          <a:noFill/>
          <a:ln w="9525">
            <a:noFill/>
            <a:miter lim="800000"/>
            <a:headEnd/>
            <a:tailEnd/>
          </a:ln>
        </p:spPr>
        <p:txBody>
          <a:bodyPr>
            <a:spAutoFit/>
          </a:bodyPr>
          <a:lstStyle/>
          <a:p>
            <a:pPr>
              <a:spcBef>
                <a:spcPct val="50000"/>
              </a:spcBef>
            </a:pPr>
            <a:r>
              <a:rPr lang="en-US" sz="3600" b="1"/>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95800" y="685800"/>
            <a:ext cx="4724400" cy="1143000"/>
          </a:xfrm>
        </p:spPr>
        <p:txBody>
          <a:bodyPr>
            <a:normAutofit fontScale="90000"/>
          </a:bodyPr>
          <a:lstStyle/>
          <a:p>
            <a:r>
              <a:rPr lang="en-US" b="1" smtClean="0">
                <a:solidFill>
                  <a:schemeClr val="accent2"/>
                </a:solidFill>
                <a:latin typeface="Goudy Old Style" pitchFamily="18" charset="0"/>
              </a:rPr>
              <a:t>Congressional </a:t>
            </a:r>
            <a:br>
              <a:rPr lang="en-US" b="1" smtClean="0">
                <a:solidFill>
                  <a:schemeClr val="accent2"/>
                </a:solidFill>
                <a:latin typeface="Goudy Old Style" pitchFamily="18" charset="0"/>
              </a:rPr>
            </a:br>
            <a:r>
              <a:rPr lang="en-US" b="1" smtClean="0">
                <a:solidFill>
                  <a:schemeClr val="accent2"/>
                </a:solidFill>
                <a:latin typeface="Goudy Old Style" pitchFamily="18" charset="0"/>
              </a:rPr>
              <a:t>Action</a:t>
            </a:r>
          </a:p>
        </p:txBody>
      </p:sp>
      <p:sp>
        <p:nvSpPr>
          <p:cNvPr id="22531" name="Rectangle 3"/>
          <p:cNvSpPr>
            <a:spLocks noGrp="1" noChangeArrowheads="1"/>
          </p:cNvSpPr>
          <p:nvPr>
            <p:ph type="body" sz="half" idx="1"/>
          </p:nvPr>
        </p:nvSpPr>
        <p:spPr>
          <a:xfrm>
            <a:off x="685800" y="3581400"/>
            <a:ext cx="7924800" cy="2971800"/>
          </a:xfrm>
        </p:spPr>
        <p:txBody>
          <a:bodyPr/>
          <a:lstStyle/>
          <a:p>
            <a:r>
              <a:rPr lang="en-US" sz="2800" smtClean="0">
                <a:latin typeface="Goudy Old Style" pitchFamily="18" charset="0"/>
              </a:rPr>
              <a:t>Congress directed the National Park Service to implement the 2004 decision for the winters of 2004-2005, 2005-2006 and 2006-2007. </a:t>
            </a:r>
          </a:p>
          <a:p>
            <a:r>
              <a:rPr lang="en-US" sz="2800" smtClean="0">
                <a:latin typeface="Goudy Old Style" pitchFamily="18" charset="0"/>
              </a:rPr>
              <a:t>Similar language was </a:t>
            </a:r>
            <a:r>
              <a:rPr lang="en-US" sz="2800" u="sng" smtClean="0">
                <a:latin typeface="Goudy Old Style" pitchFamily="18" charset="0"/>
              </a:rPr>
              <a:t>not</a:t>
            </a:r>
            <a:r>
              <a:rPr lang="en-US" sz="2800" smtClean="0">
                <a:latin typeface="Goudy Old Style" pitchFamily="18" charset="0"/>
              </a:rPr>
              <a:t> included in Appropriations Acts for Fiscal Years 2008, 2009, or 2010.</a:t>
            </a:r>
          </a:p>
        </p:txBody>
      </p:sp>
      <p:pic>
        <p:nvPicPr>
          <p:cNvPr id="22532" name="Picture 4" descr="Capitol3"/>
          <p:cNvPicPr>
            <a:picLocks noChangeAspect="1" noChangeArrowheads="1"/>
          </p:cNvPicPr>
          <p:nvPr/>
        </p:nvPicPr>
        <p:blipFill>
          <a:blip r:embed="rId2" cstate="print"/>
          <a:srcRect/>
          <a:stretch>
            <a:fillRect/>
          </a:stretch>
        </p:blipFill>
        <p:spPr bwMode="auto">
          <a:xfrm>
            <a:off x="0" y="-19050"/>
            <a:ext cx="4292600" cy="3219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124200" y="304800"/>
            <a:ext cx="6019800" cy="1143000"/>
          </a:xfrm>
        </p:spPr>
        <p:txBody>
          <a:bodyPr/>
          <a:lstStyle/>
          <a:p>
            <a:r>
              <a:rPr lang="en-US" b="1" smtClean="0">
                <a:solidFill>
                  <a:schemeClr val="accent2"/>
                </a:solidFill>
                <a:latin typeface="Goudy Old Style" pitchFamily="18" charset="0"/>
              </a:rPr>
              <a:t>Commercial Guiding</a:t>
            </a:r>
          </a:p>
        </p:txBody>
      </p:sp>
      <p:sp>
        <p:nvSpPr>
          <p:cNvPr id="23555" name="Text Placeholder 2"/>
          <p:cNvSpPr>
            <a:spLocks noGrp="1"/>
          </p:cNvSpPr>
          <p:nvPr>
            <p:ph type="body" sz="half" idx="1"/>
          </p:nvPr>
        </p:nvSpPr>
        <p:spPr>
          <a:xfrm>
            <a:off x="2514600" y="1981200"/>
            <a:ext cx="6400800" cy="4876800"/>
          </a:xfrm>
        </p:spPr>
        <p:txBody>
          <a:bodyPr/>
          <a:lstStyle/>
          <a:p>
            <a:r>
              <a:rPr lang="en-US" sz="2800" smtClean="0">
                <a:latin typeface="Goudy Old Style" pitchFamily="18" charset="0"/>
              </a:rPr>
              <a:t>Guide companies are under contract to NPS.</a:t>
            </a:r>
          </a:p>
          <a:p>
            <a:r>
              <a:rPr lang="en-US" sz="2800" smtClean="0">
                <a:latin typeface="Goudy Old Style" pitchFamily="18" charset="0"/>
              </a:rPr>
              <a:t>Guides are employees or sub-contractors.</a:t>
            </a:r>
          </a:p>
          <a:p>
            <a:r>
              <a:rPr lang="en-US" sz="2800" smtClean="0">
                <a:latin typeface="Goudy Old Style" pitchFamily="18" charset="0"/>
              </a:rPr>
              <a:t>Guide companies train their guides (NPS assists).</a:t>
            </a:r>
          </a:p>
          <a:p>
            <a:r>
              <a:rPr lang="en-US" sz="2800" smtClean="0">
                <a:latin typeface="Goudy Old Style" pitchFamily="18" charset="0"/>
              </a:rPr>
              <a:t>NPS monitors and enforces regulations.   </a:t>
            </a:r>
          </a:p>
          <a:p>
            <a:pPr algn="ctr">
              <a:buFontTx/>
              <a:buNone/>
            </a:pPr>
            <a:endParaRPr lang="en-US" smtClean="0">
              <a:latin typeface="Goudy Old Style" pitchFamily="18" charset="0"/>
            </a:endParaRPr>
          </a:p>
          <a:p>
            <a:pPr algn="ctr">
              <a:buFontTx/>
              <a:buNone/>
            </a:pPr>
            <a:r>
              <a:rPr lang="en-US" smtClean="0">
                <a:solidFill>
                  <a:schemeClr val="accent2"/>
                </a:solidFill>
                <a:latin typeface="Goudy Old Style" pitchFamily="18" charset="0"/>
              </a:rPr>
              <a:t>        “Symbiotic Relationship”</a:t>
            </a:r>
          </a:p>
        </p:txBody>
      </p:sp>
      <p:pic>
        <p:nvPicPr>
          <p:cNvPr id="23557" name="Content Placeholder 4" descr="Guided snowmobile group.TIF"/>
          <p:cNvPicPr>
            <a:picLocks noGrp="1" noChangeAspect="1"/>
          </p:cNvPicPr>
          <p:nvPr>
            <p:ph sz="quarter" idx="2"/>
          </p:nvPr>
        </p:nvPicPr>
        <p:blipFill>
          <a:blip r:embed="rId2" cstate="print"/>
          <a:srcRect l="5173" t="-432" b="29167"/>
          <a:stretch>
            <a:fillRect/>
          </a:stretch>
        </p:blipFill>
        <p:spPr>
          <a:xfrm>
            <a:off x="0" y="4926013"/>
            <a:ext cx="3429000" cy="1931987"/>
          </a:xfrm>
        </p:spPr>
      </p:pic>
      <p:pic>
        <p:nvPicPr>
          <p:cNvPr id="23556" name="Picture 5" descr="15872.jpg"/>
          <p:cNvPicPr>
            <a:picLocks noChangeAspect="1"/>
          </p:cNvPicPr>
          <p:nvPr/>
        </p:nvPicPr>
        <p:blipFill>
          <a:blip r:embed="rId3" cstate="print"/>
          <a:srcRect l="41663" t="32587" r="31657" b="16418"/>
          <a:stretch>
            <a:fillRect/>
          </a:stretch>
        </p:blipFill>
        <p:spPr bwMode="auto">
          <a:xfrm>
            <a:off x="0" y="1905000"/>
            <a:ext cx="2379663" cy="3048000"/>
          </a:xfrm>
          <a:prstGeom prst="rect">
            <a:avLst/>
          </a:prstGeom>
          <a:noFill/>
          <a:ln w="9525">
            <a:noFill/>
            <a:miter lim="800000"/>
            <a:headEnd/>
            <a:tailEnd/>
          </a:ln>
        </p:spPr>
      </p:pic>
      <p:pic>
        <p:nvPicPr>
          <p:cNvPr id="23558" name="Picture 11" descr="16277.jpg"/>
          <p:cNvPicPr>
            <a:picLocks noChangeAspect="1"/>
          </p:cNvPicPr>
          <p:nvPr/>
        </p:nvPicPr>
        <p:blipFill>
          <a:blip r:embed="rId4" cstate="print"/>
          <a:srcRect l="20349" t="14966" b="15192"/>
          <a:stretch>
            <a:fillRect/>
          </a:stretch>
        </p:blipFill>
        <p:spPr bwMode="auto">
          <a:xfrm>
            <a:off x="0" y="0"/>
            <a:ext cx="3275013" cy="19526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Current (2013) Plan Objectives</a:t>
            </a:r>
            <a:endParaRPr lang="en-US" sz="3600" dirty="0"/>
          </a:p>
        </p:txBody>
      </p:sp>
      <p:sp>
        <p:nvSpPr>
          <p:cNvPr id="6" name="Content Placeholder 5"/>
          <p:cNvSpPr>
            <a:spLocks noGrp="1"/>
          </p:cNvSpPr>
          <p:nvPr>
            <p:ph idx="1"/>
          </p:nvPr>
        </p:nvSpPr>
        <p:spPr/>
        <p:txBody>
          <a:bodyPr/>
          <a:lstStyle/>
          <a:p>
            <a:pPr marL="0" indent="0">
              <a:buNone/>
            </a:pPr>
            <a:r>
              <a:rPr lang="en-US" dirty="0" smtClean="0">
                <a:solidFill>
                  <a:schemeClr val="accent1">
                    <a:lumMod val="75000"/>
                  </a:schemeClr>
                </a:solidFill>
              </a:rPr>
              <a:t>Visitor </a:t>
            </a:r>
            <a:r>
              <a:rPr lang="en-US" dirty="0">
                <a:solidFill>
                  <a:schemeClr val="accent1">
                    <a:lumMod val="75000"/>
                  </a:schemeClr>
                </a:solidFill>
              </a:rPr>
              <a:t>Use, Experience and Accessibility</a:t>
            </a:r>
          </a:p>
          <a:p>
            <a:pPr marL="0" indent="0">
              <a:buNone/>
            </a:pPr>
            <a:r>
              <a:rPr lang="en-US" sz="2800" dirty="0"/>
              <a:t>    Provide the opportunity for visitors to experience and be inspired by Yellowstone's unique winter resources and values while ensuring resource protection.</a:t>
            </a:r>
          </a:p>
          <a:p>
            <a:pPr marL="0" indent="0">
              <a:buNone/>
            </a:pPr>
            <a:r>
              <a:rPr lang="en-US" sz="2800" dirty="0"/>
              <a:t>    Increase visitor understanding and appreciation of the park's winter resources.</a:t>
            </a:r>
          </a:p>
          <a:p>
            <a:pPr marL="0" indent="0">
              <a:buNone/>
            </a:pPr>
            <a:r>
              <a:rPr lang="en-US" sz="2800" dirty="0"/>
              <a:t>    Provide access for winter opportunities in the park that are appropriate and universally accessible.</a:t>
            </a:r>
          </a:p>
        </p:txBody>
      </p:sp>
    </p:spTree>
    <p:extLst>
      <p:ext uri="{BB962C8B-B14F-4D97-AF65-F5344CB8AC3E}">
        <p14:creationId xmlns:p14="http://schemas.microsoft.com/office/powerpoint/2010/main" val="373457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sz="4000" dirty="0"/>
              <a:t>The Current (2013) Plan </a:t>
            </a:r>
            <a:r>
              <a:rPr lang="en-US" sz="4000" dirty="0" smtClean="0"/>
              <a:t>Resources</a:t>
            </a:r>
            <a:endParaRPr lang="en-US" sz="4000" dirty="0"/>
          </a:p>
        </p:txBody>
      </p:sp>
      <p:sp>
        <p:nvSpPr>
          <p:cNvPr id="3" name="Content Placeholder 2"/>
          <p:cNvSpPr>
            <a:spLocks noGrp="1"/>
          </p:cNvSpPr>
          <p:nvPr>
            <p:ph idx="1"/>
          </p:nvPr>
        </p:nvSpPr>
        <p:spPr>
          <a:xfrm>
            <a:off x="685800" y="1752600"/>
            <a:ext cx="7772400" cy="4724400"/>
          </a:xfrm>
        </p:spPr>
        <p:txBody>
          <a:bodyPr/>
          <a:lstStyle/>
          <a:p>
            <a:pPr marL="0" indent="0">
              <a:buNone/>
            </a:pPr>
            <a:r>
              <a:rPr lang="en-US" sz="2800" b="1" dirty="0">
                <a:solidFill>
                  <a:schemeClr val="accent1">
                    <a:lumMod val="75000"/>
                  </a:schemeClr>
                </a:solidFill>
              </a:rPr>
              <a:t>Wildlife</a:t>
            </a:r>
            <a:r>
              <a:rPr lang="en-US" sz="2800" b="1" dirty="0"/>
              <a:t>:</a:t>
            </a:r>
            <a:r>
              <a:rPr lang="en-US" sz="2800" dirty="0"/>
              <a:t> Manage </a:t>
            </a:r>
            <a:r>
              <a:rPr lang="en-US" sz="2800" dirty="0" smtClean="0"/>
              <a:t>use to </a:t>
            </a:r>
            <a:r>
              <a:rPr lang="en-US" sz="2800" dirty="0"/>
              <a:t>not disrupt </a:t>
            </a:r>
            <a:r>
              <a:rPr lang="en-US" sz="2800" dirty="0" smtClean="0"/>
              <a:t>winter ecology.</a:t>
            </a:r>
          </a:p>
          <a:p>
            <a:pPr marL="0" indent="0">
              <a:buNone/>
            </a:pPr>
            <a:r>
              <a:rPr lang="en-US" sz="2800" b="1" dirty="0" smtClean="0">
                <a:solidFill>
                  <a:schemeClr val="accent1">
                    <a:lumMod val="75000"/>
                  </a:schemeClr>
                </a:solidFill>
              </a:rPr>
              <a:t>Sound</a:t>
            </a:r>
            <a:r>
              <a:rPr lang="en-US" sz="2800" b="1" dirty="0">
                <a:solidFill>
                  <a:schemeClr val="accent1">
                    <a:lumMod val="75000"/>
                  </a:schemeClr>
                </a:solidFill>
              </a:rPr>
              <a:t>:</a:t>
            </a:r>
            <a:r>
              <a:rPr lang="en-US" sz="2800" dirty="0"/>
              <a:t> Manage </a:t>
            </a:r>
            <a:r>
              <a:rPr lang="en-US" sz="2800" dirty="0" smtClean="0"/>
              <a:t>use </a:t>
            </a:r>
            <a:r>
              <a:rPr lang="en-US" sz="2800" dirty="0"/>
              <a:t>to protect naturally occurring sounds, and to </a:t>
            </a:r>
            <a:r>
              <a:rPr lang="en-US" sz="2800" dirty="0" smtClean="0"/>
              <a:t>minimize noise.</a:t>
            </a:r>
          </a:p>
          <a:p>
            <a:pPr marL="0" indent="0">
              <a:buNone/>
            </a:pPr>
            <a:r>
              <a:rPr lang="en-US" sz="2800" b="1" dirty="0" smtClean="0">
                <a:solidFill>
                  <a:schemeClr val="accent1">
                    <a:lumMod val="75000"/>
                  </a:schemeClr>
                </a:solidFill>
              </a:rPr>
              <a:t>Air </a:t>
            </a:r>
            <a:r>
              <a:rPr lang="en-US" sz="2800" b="1" dirty="0">
                <a:solidFill>
                  <a:schemeClr val="accent1">
                    <a:lumMod val="75000"/>
                  </a:schemeClr>
                </a:solidFill>
              </a:rPr>
              <a:t>Quality</a:t>
            </a:r>
            <a:r>
              <a:rPr lang="en-US" sz="2800" dirty="0"/>
              <a:t>: Manage </a:t>
            </a:r>
            <a:r>
              <a:rPr lang="en-US" sz="2800" dirty="0" smtClean="0"/>
              <a:t>use </a:t>
            </a:r>
            <a:r>
              <a:rPr lang="en-US" sz="2800" dirty="0"/>
              <a:t>to minimize impacts </a:t>
            </a:r>
            <a:r>
              <a:rPr lang="en-US" sz="2800" dirty="0" smtClean="0"/>
              <a:t>of </a:t>
            </a:r>
            <a:r>
              <a:rPr lang="en-US" sz="2800" dirty="0"/>
              <a:t>air pollution including visibility and aquatic systems</a:t>
            </a:r>
            <a:r>
              <a:rPr lang="en-US" sz="2800" dirty="0" smtClean="0"/>
              <a:t>.</a:t>
            </a:r>
          </a:p>
          <a:p>
            <a:pPr marL="0" indent="0">
              <a:buNone/>
            </a:pPr>
            <a:r>
              <a:rPr lang="en-US" sz="2800" b="1" dirty="0" smtClean="0">
                <a:solidFill>
                  <a:schemeClr val="accent1">
                    <a:lumMod val="75000"/>
                  </a:schemeClr>
                </a:solidFill>
              </a:rPr>
              <a:t>Wilderness</a:t>
            </a:r>
            <a:r>
              <a:rPr lang="en-US" sz="2800" b="1" dirty="0"/>
              <a:t>:</a:t>
            </a:r>
            <a:r>
              <a:rPr lang="en-US" sz="2800" dirty="0"/>
              <a:t> Manage </a:t>
            </a:r>
            <a:r>
              <a:rPr lang="en-US" sz="2800" dirty="0" smtClean="0"/>
              <a:t>use </a:t>
            </a:r>
            <a:r>
              <a:rPr lang="en-US" sz="2800" dirty="0"/>
              <a:t>to protect wilderness character and values. Develop and implement an adaptive management program that includes monitoring the condition of resources.</a:t>
            </a:r>
          </a:p>
          <a:p>
            <a:pPr marL="0" indent="0">
              <a:buNone/>
            </a:pPr>
            <a:endParaRPr lang="en-US" dirty="0"/>
          </a:p>
        </p:txBody>
      </p:sp>
    </p:spTree>
    <p:extLst>
      <p:ext uri="{BB962C8B-B14F-4D97-AF65-F5344CB8AC3E}">
        <p14:creationId xmlns:p14="http://schemas.microsoft.com/office/powerpoint/2010/main" val="72639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534400" cy="6124754"/>
          </a:xfrm>
          <a:prstGeom prst="rect">
            <a:avLst/>
          </a:prstGeom>
        </p:spPr>
        <p:txBody>
          <a:bodyPr wrap="square">
            <a:spAutoFit/>
          </a:bodyPr>
          <a:lstStyle/>
          <a:p>
            <a:r>
              <a:rPr lang="en-US" sz="2800" b="1" dirty="0">
                <a:solidFill>
                  <a:schemeClr val="accent1">
                    <a:lumMod val="75000"/>
                  </a:schemeClr>
                </a:solidFill>
              </a:rPr>
              <a:t>Health &amp; Safety</a:t>
            </a:r>
          </a:p>
          <a:p>
            <a:r>
              <a:rPr lang="en-US" sz="2800" dirty="0"/>
              <a:t>    Manage access in the winter for the safety of all visitors and employees, including limiting impacts from emissions, noise, and known hazards.</a:t>
            </a:r>
          </a:p>
          <a:p>
            <a:r>
              <a:rPr lang="en-US" sz="2800" b="1" dirty="0">
                <a:solidFill>
                  <a:schemeClr val="accent1">
                    <a:lumMod val="75000"/>
                  </a:schemeClr>
                </a:solidFill>
              </a:rPr>
              <a:t>Coordination &amp; Cooperation</a:t>
            </a:r>
          </a:p>
          <a:p>
            <a:r>
              <a:rPr lang="en-US" sz="2800" dirty="0"/>
              <a:t>    Improve coordination and communication regarding winter use management with park partners, gateway communities and other stakeholders.</a:t>
            </a:r>
          </a:p>
          <a:p>
            <a:r>
              <a:rPr lang="en-US" sz="2800" b="1" dirty="0">
                <a:solidFill>
                  <a:schemeClr val="accent1">
                    <a:lumMod val="75000"/>
                  </a:schemeClr>
                </a:solidFill>
              </a:rPr>
              <a:t>Park Operations &amp; Management</a:t>
            </a:r>
          </a:p>
          <a:p>
            <a:r>
              <a:rPr lang="en-US" sz="2800" dirty="0"/>
              <a:t> Promote advances of OSV technology that will reduce impacts and facilitate continuous improvement of technology over time. Provide for winter use that is consistent with the park priority to provide critical visitor services at core locations.</a:t>
            </a:r>
          </a:p>
        </p:txBody>
      </p:sp>
    </p:spTree>
    <p:extLst>
      <p:ext uri="{BB962C8B-B14F-4D97-AF65-F5344CB8AC3E}">
        <p14:creationId xmlns:p14="http://schemas.microsoft.com/office/powerpoint/2010/main" val="1610393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What is BAT?</a:t>
            </a:r>
            <a:endParaRPr lang="en-US" dirty="0"/>
          </a:p>
        </p:txBody>
      </p:sp>
      <p:sp>
        <p:nvSpPr>
          <p:cNvPr id="3" name="Content Placeholder 2"/>
          <p:cNvSpPr>
            <a:spLocks noGrp="1"/>
          </p:cNvSpPr>
          <p:nvPr>
            <p:ph idx="1"/>
          </p:nvPr>
        </p:nvSpPr>
        <p:spPr>
          <a:xfrm>
            <a:off x="762000" y="1676400"/>
            <a:ext cx="7772400" cy="4114800"/>
          </a:xfrm>
        </p:spPr>
        <p:txBody>
          <a:bodyPr>
            <a:normAutofit fontScale="92500" lnSpcReduction="10000"/>
          </a:bodyPr>
          <a:lstStyle/>
          <a:p>
            <a:pPr marL="0" indent="0">
              <a:buNone/>
            </a:pPr>
            <a:r>
              <a:rPr lang="en-US" b="1" dirty="0"/>
              <a:t>Snowmobiles</a:t>
            </a:r>
            <a:r>
              <a:rPr lang="en-US" dirty="0"/>
              <a:t> would be required to meet a 67 </a:t>
            </a:r>
            <a:r>
              <a:rPr lang="en-US" dirty="0" err="1"/>
              <a:t>dBA</a:t>
            </a:r>
            <a:r>
              <a:rPr lang="en-US" dirty="0"/>
              <a:t> noise emission standard at typical cruising speed of 35 mph (SAE J1161) and emit no more than 90 g/kwh of carbon monoxide and 15 g/kwh of hydrocarbons using </a:t>
            </a:r>
            <a:r>
              <a:rPr lang="en-US" dirty="0" smtClean="0"/>
              <a:t>standard </a:t>
            </a:r>
            <a:r>
              <a:rPr lang="en-US" dirty="0"/>
              <a:t>testing procedures. </a:t>
            </a:r>
            <a:endParaRPr lang="en-US" dirty="0" smtClean="0"/>
          </a:p>
          <a:p>
            <a:pPr marL="0" indent="0">
              <a:buNone/>
            </a:pPr>
            <a:r>
              <a:rPr lang="en-US" b="1" dirty="0" err="1" smtClean="0"/>
              <a:t>Snowcoaches</a:t>
            </a:r>
            <a:r>
              <a:rPr lang="en-US" b="1" dirty="0" smtClean="0"/>
              <a:t> </a:t>
            </a:r>
            <a:r>
              <a:rPr lang="en-US" dirty="0"/>
              <a:t>would be required to have engine and emission controls that meet EPA Tier 2 standards. </a:t>
            </a:r>
          </a:p>
        </p:txBody>
      </p:sp>
    </p:spTree>
    <p:extLst>
      <p:ext uri="{BB962C8B-B14F-4D97-AF65-F5344CB8AC3E}">
        <p14:creationId xmlns:p14="http://schemas.microsoft.com/office/powerpoint/2010/main" val="248805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diagram of Damages</a:t>
            </a:r>
            <a:endParaRPr lang="en-US" dirty="0"/>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71923177"/>
              </p:ext>
            </p:extLst>
          </p:nvPr>
        </p:nvGraphicFramePr>
        <p:xfrm>
          <a:off x="609600" y="1295400"/>
          <a:ext cx="8029575" cy="5838825"/>
        </p:xfrm>
        <a:graphic>
          <a:graphicData uri="http://schemas.openxmlformats.org/presentationml/2006/ole">
            <mc:AlternateContent xmlns:mc="http://schemas.openxmlformats.org/markup-compatibility/2006">
              <mc:Choice xmlns:v="urn:schemas-microsoft-com:vml" Requires="v">
                <p:oleObj spid="_x0000_s6154" name="Acrobat Document" r:id="rId3" imgW="8029457" imgH="5838651" progId="AcroExch.Document.11">
                  <p:embed/>
                </p:oleObj>
              </mc:Choice>
              <mc:Fallback>
                <p:oleObj name="Acrobat Document" r:id="rId3" imgW="8029457" imgH="5838651" progId="AcroExch.Document.11">
                  <p:embed/>
                  <p:pic>
                    <p:nvPicPr>
                      <p:cNvPr id="0" name=""/>
                      <p:cNvPicPr/>
                      <p:nvPr/>
                    </p:nvPicPr>
                    <p:blipFill>
                      <a:blip r:embed="rId4"/>
                      <a:stretch>
                        <a:fillRect/>
                      </a:stretch>
                    </p:blipFill>
                    <p:spPr>
                      <a:xfrm>
                        <a:off x="609600" y="1295400"/>
                        <a:ext cx="8029575" cy="5838825"/>
                      </a:xfrm>
                      <a:prstGeom prst="rect">
                        <a:avLst/>
                      </a:prstGeom>
                    </p:spPr>
                  </p:pic>
                </p:oleObj>
              </mc:Fallback>
            </mc:AlternateContent>
          </a:graphicData>
        </a:graphic>
      </p:graphicFrame>
    </p:spTree>
    <p:extLst>
      <p:ext uri="{BB962C8B-B14F-4D97-AF65-F5344CB8AC3E}">
        <p14:creationId xmlns:p14="http://schemas.microsoft.com/office/powerpoint/2010/main" val="21355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228600"/>
            <a:ext cx="8991600" cy="1600200"/>
          </a:xfrm>
        </p:spPr>
        <p:txBody>
          <a:bodyPr/>
          <a:lstStyle/>
          <a:p>
            <a:r>
              <a:rPr lang="en-US" sz="3600" b="1" smtClean="0">
                <a:solidFill>
                  <a:schemeClr val="accent2"/>
                </a:solidFill>
                <a:latin typeface="Goudy Old Style" pitchFamily="18" charset="0"/>
              </a:rPr>
              <a:t>A Question of Values</a:t>
            </a:r>
            <a:r>
              <a:rPr lang="en-US" b="1" smtClean="0">
                <a:solidFill>
                  <a:schemeClr val="accent2"/>
                </a:solidFill>
                <a:latin typeface="Goudy Old Style" pitchFamily="18" charset="0"/>
              </a:rPr>
              <a:t>:</a:t>
            </a:r>
            <a:br>
              <a:rPr lang="en-US" b="1" smtClean="0">
                <a:solidFill>
                  <a:schemeClr val="accent2"/>
                </a:solidFill>
                <a:latin typeface="Goudy Old Style" pitchFamily="18" charset="0"/>
              </a:rPr>
            </a:br>
            <a:r>
              <a:rPr lang="en-US" sz="2800" b="1" smtClean="0">
                <a:solidFill>
                  <a:schemeClr val="accent2"/>
                </a:solidFill>
                <a:latin typeface="Goudy Old Style" pitchFamily="18" charset="0"/>
              </a:rPr>
              <a:t>Winters in the Parks:  What forms of use are appropriate?</a:t>
            </a:r>
          </a:p>
        </p:txBody>
      </p:sp>
      <p:pic>
        <p:nvPicPr>
          <p:cNvPr id="5123" name="Picture 3" descr="Postcard, three images"/>
          <p:cNvPicPr>
            <a:picLocks noGrp="1" noChangeAspect="1" noChangeArrowheads="1"/>
          </p:cNvPicPr>
          <p:nvPr>
            <p:ph idx="1"/>
          </p:nvPr>
        </p:nvPicPr>
        <p:blipFill>
          <a:blip r:embed="rId2" cstate="print"/>
          <a:srcRect l="2083" t="2820" r="2083" b="3220"/>
          <a:stretch>
            <a:fillRect/>
          </a:stretch>
        </p:blipFill>
        <p:spPr>
          <a:xfrm>
            <a:off x="685800" y="1323975"/>
            <a:ext cx="7848600" cy="5135563"/>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in Final Plan (SEIS)</a:t>
            </a:r>
            <a:endParaRPr lang="en-US" dirty="0"/>
          </a:p>
        </p:txBody>
      </p:sp>
      <p:sp>
        <p:nvSpPr>
          <p:cNvPr id="3" name="Content Placeholder 2"/>
          <p:cNvSpPr>
            <a:spLocks noGrp="1"/>
          </p:cNvSpPr>
          <p:nvPr>
            <p:ph idx="1"/>
          </p:nvPr>
        </p:nvSpPr>
        <p:spPr/>
        <p:txBody>
          <a:bodyPr/>
          <a:lstStyle/>
          <a:p>
            <a:pPr marL="0" indent="0">
              <a:buNone/>
            </a:pPr>
            <a:r>
              <a:rPr lang="en-US" b="1" dirty="0">
                <a:solidFill>
                  <a:schemeClr val="accent1">
                    <a:lumMod val="75000"/>
                  </a:schemeClr>
                </a:solidFill>
              </a:rPr>
              <a:t>Alternative 1</a:t>
            </a:r>
            <a:r>
              <a:rPr lang="en-US" dirty="0"/>
              <a:t>: No public OSV use because the interim rules in effect from 2009 to 2013 would expire and therefore the general rule prohibiting OSV use would take effect. Approved non-motorized use would continue.</a:t>
            </a:r>
          </a:p>
        </p:txBody>
      </p:sp>
    </p:spTree>
    <p:extLst>
      <p:ext uri="{BB962C8B-B14F-4D97-AF65-F5344CB8AC3E}">
        <p14:creationId xmlns:p14="http://schemas.microsoft.com/office/powerpoint/2010/main" val="269910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in Final Plan (SEIS)</a:t>
            </a:r>
            <a:endParaRPr lang="en-US" dirty="0"/>
          </a:p>
        </p:txBody>
      </p:sp>
      <p:sp>
        <p:nvSpPr>
          <p:cNvPr id="3" name="Content Placeholder 2"/>
          <p:cNvSpPr>
            <a:spLocks noGrp="1"/>
          </p:cNvSpPr>
          <p:nvPr>
            <p:ph idx="1"/>
          </p:nvPr>
        </p:nvSpPr>
        <p:spPr/>
        <p:txBody>
          <a:bodyPr/>
          <a:lstStyle/>
          <a:p>
            <a:pPr marL="0" indent="0">
              <a:buNone/>
            </a:pPr>
            <a:r>
              <a:rPr lang="en-US" sz="2800" b="1" dirty="0" smtClean="0">
                <a:solidFill>
                  <a:schemeClr val="accent1">
                    <a:lumMod val="75000"/>
                  </a:schemeClr>
                </a:solidFill>
              </a:rPr>
              <a:t>Alternative </a:t>
            </a:r>
            <a:r>
              <a:rPr lang="en-US" sz="2800" b="1" dirty="0">
                <a:solidFill>
                  <a:schemeClr val="accent1">
                    <a:lumMod val="75000"/>
                  </a:schemeClr>
                </a:solidFill>
              </a:rPr>
              <a:t>2</a:t>
            </a:r>
            <a:r>
              <a:rPr lang="en-US" sz="2800" b="1" dirty="0"/>
              <a:t>:</a:t>
            </a:r>
            <a:r>
              <a:rPr lang="en-US" sz="2800" dirty="0"/>
              <a:t> Management of OSVs would allow for snowmobile and </a:t>
            </a:r>
            <a:r>
              <a:rPr lang="en-US" sz="2800" dirty="0" err="1"/>
              <a:t>snowcoach</a:t>
            </a:r>
            <a:r>
              <a:rPr lang="en-US" sz="2800" dirty="0"/>
              <a:t> use levels of up to 318 snowmobiles and 78 </a:t>
            </a:r>
            <a:r>
              <a:rPr lang="en-US" sz="2800" dirty="0" err="1"/>
              <a:t>snowcoaches</a:t>
            </a:r>
            <a:r>
              <a:rPr lang="en-US" sz="2800" dirty="0"/>
              <a:t> per day. All OSV requirements under the 2009 to 2013 interim rules would continue, including all OSV guide requirements, hours of operation restrictions, and Best Available Technology (BAT) requirements for snowmobiles. BAT requirements would be developed and implemented for </a:t>
            </a:r>
            <a:r>
              <a:rPr lang="en-US" sz="2800" dirty="0" err="1"/>
              <a:t>snowcoaches</a:t>
            </a:r>
            <a:r>
              <a:rPr lang="en-US" sz="2800" dirty="0"/>
              <a:t>.</a:t>
            </a:r>
          </a:p>
        </p:txBody>
      </p:sp>
    </p:spTree>
    <p:extLst>
      <p:ext uri="{BB962C8B-B14F-4D97-AF65-F5344CB8AC3E}">
        <p14:creationId xmlns:p14="http://schemas.microsoft.com/office/powerpoint/2010/main" val="3605905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in Final Plan (SEIS)</a:t>
            </a:r>
            <a:endParaRPr lang="en-US" dirty="0"/>
          </a:p>
        </p:txBody>
      </p:sp>
      <p:sp>
        <p:nvSpPr>
          <p:cNvPr id="3" name="Content Placeholder 2"/>
          <p:cNvSpPr>
            <a:spLocks noGrp="1"/>
          </p:cNvSpPr>
          <p:nvPr>
            <p:ph idx="1"/>
          </p:nvPr>
        </p:nvSpPr>
        <p:spPr/>
        <p:txBody>
          <a:bodyPr/>
          <a:lstStyle/>
          <a:p>
            <a:pPr marL="0" indent="0">
              <a:buNone/>
            </a:pPr>
            <a:r>
              <a:rPr lang="en-US" sz="2400" b="1" dirty="0">
                <a:solidFill>
                  <a:schemeClr val="accent1">
                    <a:lumMod val="75000"/>
                  </a:schemeClr>
                </a:solidFill>
              </a:rPr>
              <a:t>Alternative 3</a:t>
            </a:r>
            <a:r>
              <a:rPr lang="en-US" sz="2400" dirty="0">
                <a:solidFill>
                  <a:schemeClr val="accent1">
                    <a:lumMod val="75000"/>
                  </a:schemeClr>
                </a:solidFill>
              </a:rPr>
              <a:t>: </a:t>
            </a:r>
            <a:r>
              <a:rPr lang="en-US" sz="2400" dirty="0"/>
              <a:t>OSV access to the park would transition to BAT </a:t>
            </a:r>
            <a:r>
              <a:rPr lang="en-US" sz="2400" dirty="0" err="1"/>
              <a:t>snowcoaches</a:t>
            </a:r>
            <a:r>
              <a:rPr lang="en-US" sz="2400" dirty="0"/>
              <a:t> only. </a:t>
            </a:r>
            <a:r>
              <a:rPr lang="en-US" sz="2400" dirty="0" smtClean="0"/>
              <a:t>Initially </a:t>
            </a:r>
            <a:r>
              <a:rPr lang="en-US" sz="2400" dirty="0"/>
              <a:t>provide for both snowmobile and </a:t>
            </a:r>
            <a:r>
              <a:rPr lang="en-US" sz="2400" dirty="0" err="1"/>
              <a:t>snowcoach</a:t>
            </a:r>
            <a:r>
              <a:rPr lang="en-US" sz="2400" dirty="0"/>
              <a:t> access under interim rule levels </a:t>
            </a:r>
            <a:r>
              <a:rPr lang="en-US" sz="2400" dirty="0" smtClean="0"/>
              <a:t>(318 </a:t>
            </a:r>
            <a:r>
              <a:rPr lang="en-US" sz="2400" dirty="0"/>
              <a:t>snowmobiles and 78 </a:t>
            </a:r>
            <a:r>
              <a:rPr lang="en-US" sz="2400" dirty="0" err="1" smtClean="0"/>
              <a:t>snowcoaches</a:t>
            </a:r>
            <a:r>
              <a:rPr lang="en-US" sz="2400" dirty="0" smtClean="0"/>
              <a:t>) until </a:t>
            </a:r>
            <a:r>
              <a:rPr lang="en-US" sz="2400" dirty="0"/>
              <a:t>the 2017-2018 winter season when all </a:t>
            </a:r>
            <a:r>
              <a:rPr lang="en-US" sz="2400" dirty="0" err="1"/>
              <a:t>snowcoaches</a:t>
            </a:r>
            <a:r>
              <a:rPr lang="en-US" sz="2400" dirty="0"/>
              <a:t> would need to meet BAT requirements. Beginning in 2017-2018, operators would have three years – until the 2020/2021 winter season – to phase out snowmobiles. Once the 3-year phase-out is complete, up to 120 </a:t>
            </a:r>
            <a:r>
              <a:rPr lang="en-US" sz="2400" dirty="0" err="1"/>
              <a:t>snowcoaches</a:t>
            </a:r>
            <a:r>
              <a:rPr lang="en-US" sz="2400" dirty="0"/>
              <a:t> would be allowed in the park per day and the East Entrance Road (Sylvan Pass) would be closed to use during the winter season.</a:t>
            </a:r>
          </a:p>
        </p:txBody>
      </p:sp>
    </p:spTree>
    <p:extLst>
      <p:ext uri="{BB962C8B-B14F-4D97-AF65-F5344CB8AC3E}">
        <p14:creationId xmlns:p14="http://schemas.microsoft.com/office/powerpoint/2010/main" val="48990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NPS Preferred Alternative</a:t>
            </a:r>
            <a:endParaRPr lang="en-US" dirty="0"/>
          </a:p>
        </p:txBody>
      </p:sp>
      <p:sp>
        <p:nvSpPr>
          <p:cNvPr id="3" name="Content Placeholder 2"/>
          <p:cNvSpPr>
            <a:spLocks noGrp="1"/>
          </p:cNvSpPr>
          <p:nvPr>
            <p:ph idx="1"/>
          </p:nvPr>
        </p:nvSpPr>
        <p:spPr>
          <a:xfrm>
            <a:off x="685800" y="1600200"/>
            <a:ext cx="7772400" cy="4648200"/>
          </a:xfrm>
        </p:spPr>
        <p:txBody>
          <a:bodyPr>
            <a:normAutofit lnSpcReduction="10000"/>
          </a:bodyPr>
          <a:lstStyle/>
          <a:p>
            <a:pPr marL="0" indent="0">
              <a:buNone/>
            </a:pPr>
            <a:r>
              <a:rPr lang="en-US" b="1" dirty="0">
                <a:solidFill>
                  <a:schemeClr val="accent1">
                    <a:lumMod val="75000"/>
                  </a:schemeClr>
                </a:solidFill>
              </a:rPr>
              <a:t>Alternative </a:t>
            </a:r>
            <a:r>
              <a:rPr lang="en-US" b="1" dirty="0" smtClean="0">
                <a:solidFill>
                  <a:schemeClr val="accent1">
                    <a:lumMod val="75000"/>
                  </a:schemeClr>
                </a:solidFill>
              </a:rPr>
              <a:t>4</a:t>
            </a:r>
            <a:r>
              <a:rPr lang="en-US" b="1" dirty="0" smtClean="0"/>
              <a:t>:</a:t>
            </a:r>
            <a:r>
              <a:rPr lang="en-US" dirty="0" smtClean="0"/>
              <a:t> manage </a:t>
            </a:r>
            <a:r>
              <a:rPr lang="en-US" dirty="0"/>
              <a:t>OSV use by setting a maximum number of daily transportation </a:t>
            </a:r>
            <a:r>
              <a:rPr lang="en-US" dirty="0" smtClean="0"/>
              <a:t>events. </a:t>
            </a:r>
            <a:r>
              <a:rPr lang="en-US" dirty="0"/>
              <a:t>A transportation event is defined as one </a:t>
            </a:r>
            <a:r>
              <a:rPr lang="en-US" dirty="0" err="1"/>
              <a:t>snowcoach</a:t>
            </a:r>
            <a:r>
              <a:rPr lang="en-US" dirty="0"/>
              <a:t> or a group of up to 10 snowmobiles, averaging 7 snowmobiles per group per season, traveling together within the park. </a:t>
            </a:r>
            <a:r>
              <a:rPr lang="en-US" dirty="0" smtClean="0"/>
              <a:t>Permit </a:t>
            </a:r>
            <a:r>
              <a:rPr lang="en-US" dirty="0"/>
              <a:t>up to 110 transportation events daily, of which up to 50 </a:t>
            </a:r>
            <a:r>
              <a:rPr lang="en-US" dirty="0" smtClean="0"/>
              <a:t>may </a:t>
            </a:r>
            <a:r>
              <a:rPr lang="en-US" dirty="0"/>
              <a:t>be groups of snowmobiles (the remaining 60 would be allocated to </a:t>
            </a:r>
            <a:r>
              <a:rPr lang="en-US" dirty="0" err="1"/>
              <a:t>snowcoaches</a:t>
            </a:r>
            <a:r>
              <a:rPr lang="en-US" dirty="0"/>
              <a:t>). </a:t>
            </a:r>
          </a:p>
        </p:txBody>
      </p:sp>
    </p:spTree>
    <p:extLst>
      <p:ext uri="{BB962C8B-B14F-4D97-AF65-F5344CB8AC3E}">
        <p14:creationId xmlns:p14="http://schemas.microsoft.com/office/powerpoint/2010/main" val="348579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8534400" cy="5262979"/>
          </a:xfrm>
          <a:prstGeom prst="rect">
            <a:avLst/>
          </a:prstGeom>
        </p:spPr>
        <p:txBody>
          <a:bodyPr wrap="square">
            <a:spAutoFit/>
          </a:bodyPr>
          <a:lstStyle/>
          <a:p>
            <a:r>
              <a:rPr lang="en-US" sz="2800" dirty="0"/>
              <a:t>This approach facilitates greater operator flexibility, </a:t>
            </a:r>
            <a:r>
              <a:rPr lang="en-US" sz="2800" dirty="0">
                <a:solidFill>
                  <a:srgbClr val="FF0000"/>
                </a:solidFill>
              </a:rPr>
              <a:t>rewards future OSV technological innovations, and reduces OSV-caused environmental impacts</a:t>
            </a:r>
            <a:r>
              <a:rPr lang="en-US" sz="2800" dirty="0" smtClean="0">
                <a:solidFill>
                  <a:srgbClr val="FF0000"/>
                </a:solidFill>
              </a:rPr>
              <a:t>.</a:t>
            </a:r>
          </a:p>
          <a:p>
            <a:endParaRPr lang="en-US" sz="2800" dirty="0"/>
          </a:p>
          <a:p>
            <a:r>
              <a:rPr lang="en-US" sz="2800" dirty="0" smtClean="0"/>
              <a:t>If </a:t>
            </a:r>
            <a:r>
              <a:rPr lang="en-US" sz="2800" dirty="0"/>
              <a:t>OSVs meet enhanced environmental performance standards (described as “E-BAT” in the plan/SEIS), commercial tour operators would be permitted to increase their average transportation event size from one to two </a:t>
            </a:r>
            <a:r>
              <a:rPr lang="en-US" sz="2800" dirty="0" err="1"/>
              <a:t>snowcoaches</a:t>
            </a:r>
            <a:r>
              <a:rPr lang="en-US" sz="2800" dirty="0"/>
              <a:t> and from an average of up to seven to an average of up to eight snowmobiles per transportation event (while keeping snowmobile transportation events at a maximum of 10 snowmobiles per event). </a:t>
            </a:r>
          </a:p>
        </p:txBody>
      </p:sp>
    </p:spTree>
    <p:extLst>
      <p:ext uri="{BB962C8B-B14F-4D97-AF65-F5344CB8AC3E}">
        <p14:creationId xmlns:p14="http://schemas.microsoft.com/office/powerpoint/2010/main" val="227052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Consumer and Producer Surplus</a:t>
            </a:r>
            <a:br>
              <a:rPr lang="en-US" dirty="0" smtClean="0"/>
            </a:br>
            <a:r>
              <a:rPr lang="en-US" dirty="0" smtClean="0">
                <a:hlinkClick r:id="rId2"/>
              </a:rPr>
              <a:t>Khan Academy lesson</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4834" y="1981200"/>
            <a:ext cx="4818233" cy="4415631"/>
          </a:xfrm>
        </p:spPr>
      </p:pic>
      <p:sp>
        <p:nvSpPr>
          <p:cNvPr id="4" name="Content Placeholder 3"/>
          <p:cNvSpPr>
            <a:spLocks noGrp="1"/>
          </p:cNvSpPr>
          <p:nvPr>
            <p:ph sz="half" idx="2"/>
          </p:nvPr>
        </p:nvSpPr>
        <p:spPr/>
        <p:txBody>
          <a:bodyPr>
            <a:normAutofit lnSpcReduction="10000"/>
          </a:bodyPr>
          <a:lstStyle/>
          <a:p>
            <a:pPr marL="0" indent="0">
              <a:buNone/>
            </a:pPr>
            <a:r>
              <a:rPr lang="en-US" sz="2000" dirty="0">
                <a:solidFill>
                  <a:srgbClr val="FF0000"/>
                </a:solidFill>
              </a:rPr>
              <a:t>Consumer surplus </a:t>
            </a:r>
            <a:r>
              <a:rPr lang="en-US" sz="2000" dirty="0"/>
              <a:t>is the difference between the total amount that consumers are willing and able to pay for a good or </a:t>
            </a:r>
            <a:r>
              <a:rPr lang="en-US" sz="2000" dirty="0" smtClean="0"/>
              <a:t>service) </a:t>
            </a:r>
            <a:r>
              <a:rPr lang="en-US" sz="2000" dirty="0"/>
              <a:t>and the total amount that </a:t>
            </a:r>
            <a:r>
              <a:rPr lang="en-US" sz="2000" dirty="0" smtClean="0"/>
              <a:t>they actually pay.</a:t>
            </a:r>
          </a:p>
          <a:p>
            <a:pPr marL="0" indent="0">
              <a:buNone/>
            </a:pPr>
            <a:endParaRPr lang="en-US" sz="2000" dirty="0"/>
          </a:p>
          <a:p>
            <a:pPr marL="0" indent="0">
              <a:buNone/>
            </a:pPr>
            <a:r>
              <a:rPr lang="en-US" sz="2000" dirty="0" smtClean="0">
                <a:solidFill>
                  <a:srgbClr val="FF0000"/>
                </a:solidFill>
              </a:rPr>
              <a:t>Producer surplus </a:t>
            </a:r>
            <a:r>
              <a:rPr lang="en-US" sz="2000" dirty="0" smtClean="0"/>
              <a:t>is </a:t>
            </a:r>
            <a:r>
              <a:rPr lang="en-US" sz="2000" dirty="0"/>
              <a:t>the amount that producers benefit by selling at a market price that is higher than the least that they would be willing to sell </a:t>
            </a:r>
            <a:r>
              <a:rPr lang="en-US" sz="2000" dirty="0" smtClean="0"/>
              <a:t>for. This </a:t>
            </a:r>
            <a:r>
              <a:rPr lang="en-US" sz="2000" dirty="0"/>
              <a:t>is roughly equal to profit </a:t>
            </a:r>
            <a:r>
              <a:rPr lang="en-US" sz="2000" dirty="0" smtClean="0"/>
              <a:t>contribution.  </a:t>
            </a:r>
          </a:p>
          <a:p>
            <a:pPr marL="0" indent="0">
              <a:buNone/>
            </a:pPr>
            <a:endParaRPr lang="en-US" sz="2000" dirty="0"/>
          </a:p>
          <a:p>
            <a:pPr marL="0" indent="0">
              <a:buNone/>
            </a:pPr>
            <a:r>
              <a:rPr lang="en-US" sz="2000" dirty="0" smtClean="0"/>
              <a:t>These are both measures of the </a:t>
            </a:r>
            <a:r>
              <a:rPr lang="en-US" sz="2000" dirty="0" smtClean="0">
                <a:solidFill>
                  <a:srgbClr val="FF0000"/>
                </a:solidFill>
              </a:rPr>
              <a:t>value</a:t>
            </a:r>
            <a:r>
              <a:rPr lang="en-US" sz="2000" dirty="0" smtClean="0"/>
              <a:t> created by an activity.</a:t>
            </a:r>
            <a:endParaRPr lang="en-US" sz="2000" dirty="0"/>
          </a:p>
        </p:txBody>
      </p:sp>
    </p:spTree>
    <p:extLst>
      <p:ext uri="{BB962C8B-B14F-4D97-AF65-F5344CB8AC3E}">
        <p14:creationId xmlns:p14="http://schemas.microsoft.com/office/powerpoint/2010/main" val="860035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53714318"/>
              </p:ext>
            </p:extLst>
          </p:nvPr>
        </p:nvGraphicFramePr>
        <p:xfrm>
          <a:off x="457200" y="1055680"/>
          <a:ext cx="8193578" cy="11604639"/>
        </p:xfrm>
        <a:graphic>
          <a:graphicData uri="http://schemas.openxmlformats.org/presentationml/2006/ole">
            <mc:AlternateContent xmlns:mc="http://schemas.openxmlformats.org/markup-compatibility/2006">
              <mc:Choice xmlns:v="urn:schemas-microsoft-com:vml" Requires="v">
                <p:oleObj spid="_x0000_s3084" name="Acrobat Document" r:id="rId3" imgW="5838673" imgH="8019837" progId="AcroExch.Document.11">
                  <p:embed/>
                </p:oleObj>
              </mc:Choice>
              <mc:Fallback>
                <p:oleObj name="Acrobat Document" r:id="rId3" imgW="5838673" imgH="8019837" progId="AcroExch.Document.11">
                  <p:embed/>
                  <p:pic>
                    <p:nvPicPr>
                      <p:cNvPr id="0" name=""/>
                      <p:cNvPicPr/>
                      <p:nvPr/>
                    </p:nvPicPr>
                    <p:blipFill>
                      <a:blip r:embed="rId4"/>
                      <a:stretch>
                        <a:fillRect/>
                      </a:stretch>
                    </p:blipFill>
                    <p:spPr>
                      <a:xfrm>
                        <a:off x="457200" y="1055680"/>
                        <a:ext cx="8193578" cy="11604639"/>
                      </a:xfrm>
                      <a:prstGeom prst="rect">
                        <a:avLst/>
                      </a:prstGeom>
                    </p:spPr>
                  </p:pic>
                </p:oleObj>
              </mc:Fallback>
            </mc:AlternateContent>
          </a:graphicData>
        </a:graphic>
      </p:graphicFrame>
      <p:sp>
        <p:nvSpPr>
          <p:cNvPr id="5" name="TextBox 4"/>
          <p:cNvSpPr txBox="1"/>
          <p:nvPr/>
        </p:nvSpPr>
        <p:spPr>
          <a:xfrm>
            <a:off x="794331" y="533400"/>
            <a:ext cx="8300990" cy="646331"/>
          </a:xfrm>
          <a:prstGeom prst="rect">
            <a:avLst/>
          </a:prstGeom>
          <a:noFill/>
        </p:spPr>
        <p:txBody>
          <a:bodyPr wrap="none" rtlCol="0">
            <a:spAutoFit/>
          </a:bodyPr>
          <a:lstStyle/>
          <a:p>
            <a:r>
              <a:rPr lang="en-US" dirty="0" smtClean="0"/>
              <a:t>PS falls over time in Alt 3 as snowmobiles are phased out and replaced with </a:t>
            </a:r>
            <a:r>
              <a:rPr lang="en-US" dirty="0" err="1" smtClean="0"/>
              <a:t>snowcoaches</a:t>
            </a:r>
            <a:r>
              <a:rPr lang="en-US" dirty="0" smtClean="0"/>
              <a:t>.</a:t>
            </a:r>
          </a:p>
          <a:p>
            <a:endParaRPr lang="en-US" dirty="0"/>
          </a:p>
        </p:txBody>
      </p:sp>
    </p:spTree>
    <p:extLst>
      <p:ext uri="{BB962C8B-B14F-4D97-AF65-F5344CB8AC3E}">
        <p14:creationId xmlns:p14="http://schemas.microsoft.com/office/powerpoint/2010/main" val="1150306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05896075"/>
              </p:ext>
            </p:extLst>
          </p:nvPr>
        </p:nvGraphicFramePr>
        <p:xfrm>
          <a:off x="533400" y="990600"/>
          <a:ext cx="7543800" cy="10327341"/>
        </p:xfrm>
        <a:graphic>
          <a:graphicData uri="http://schemas.openxmlformats.org/presentationml/2006/ole">
            <mc:AlternateContent xmlns:mc="http://schemas.openxmlformats.org/markup-compatibility/2006">
              <mc:Choice xmlns:v="urn:schemas-microsoft-com:vml" Requires="v">
                <p:oleObj spid="_x0000_s4108" name="Acrobat Document" r:id="rId3" imgW="5886416" imgH="8057933" progId="AcroExch.Document.11">
                  <p:embed/>
                </p:oleObj>
              </mc:Choice>
              <mc:Fallback>
                <p:oleObj name="Acrobat Document" r:id="rId3" imgW="5886416" imgH="8057933" progId="AcroExch.Document.11">
                  <p:embed/>
                  <p:pic>
                    <p:nvPicPr>
                      <p:cNvPr id="0" name=""/>
                      <p:cNvPicPr/>
                      <p:nvPr/>
                    </p:nvPicPr>
                    <p:blipFill>
                      <a:blip r:embed="rId4"/>
                      <a:stretch>
                        <a:fillRect/>
                      </a:stretch>
                    </p:blipFill>
                    <p:spPr>
                      <a:xfrm>
                        <a:off x="533400" y="990600"/>
                        <a:ext cx="7543800" cy="10327341"/>
                      </a:xfrm>
                      <a:prstGeom prst="rect">
                        <a:avLst/>
                      </a:prstGeom>
                    </p:spPr>
                  </p:pic>
                </p:oleObj>
              </mc:Fallback>
            </mc:AlternateContent>
          </a:graphicData>
        </a:graphic>
      </p:graphicFrame>
    </p:spTree>
    <p:extLst>
      <p:ext uri="{BB962C8B-B14F-4D97-AF65-F5344CB8AC3E}">
        <p14:creationId xmlns:p14="http://schemas.microsoft.com/office/powerpoint/2010/main" val="4189622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15837340"/>
              </p:ext>
            </p:extLst>
          </p:nvPr>
        </p:nvGraphicFramePr>
        <p:xfrm>
          <a:off x="33580" y="381000"/>
          <a:ext cx="4572000" cy="6258995"/>
        </p:xfrm>
        <a:graphic>
          <a:graphicData uri="http://schemas.openxmlformats.org/presentationml/2006/ole">
            <mc:AlternateContent xmlns:mc="http://schemas.openxmlformats.org/markup-compatibility/2006">
              <mc:Choice xmlns:v="urn:schemas-microsoft-com:vml" Requires="v">
                <p:oleObj spid="_x0000_s5140" name="Acrobat Document" r:id="rId3" imgW="5886416" imgH="8057933" progId="AcroExch.Document.11">
                  <p:embed/>
                </p:oleObj>
              </mc:Choice>
              <mc:Fallback>
                <p:oleObj name="Acrobat Document" r:id="rId3" imgW="5886416" imgH="8057933" progId="AcroExch.Document.11">
                  <p:embed/>
                  <p:pic>
                    <p:nvPicPr>
                      <p:cNvPr id="0" name=""/>
                      <p:cNvPicPr/>
                      <p:nvPr/>
                    </p:nvPicPr>
                    <p:blipFill>
                      <a:blip r:embed="rId4"/>
                      <a:stretch>
                        <a:fillRect/>
                      </a:stretch>
                    </p:blipFill>
                    <p:spPr>
                      <a:xfrm>
                        <a:off x="33580" y="381000"/>
                        <a:ext cx="4572000" cy="625899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862988893"/>
              </p:ext>
            </p:extLst>
          </p:nvPr>
        </p:nvGraphicFramePr>
        <p:xfrm>
          <a:off x="0" y="3200400"/>
          <a:ext cx="4660583" cy="6400800"/>
        </p:xfrm>
        <a:graphic>
          <a:graphicData uri="http://schemas.openxmlformats.org/presentationml/2006/ole">
            <mc:AlternateContent xmlns:mc="http://schemas.openxmlformats.org/markup-compatibility/2006">
              <mc:Choice xmlns:v="urn:schemas-microsoft-com:vml" Requires="v">
                <p:oleObj spid="_x0000_s5141" name="Acrobat Document" r:id="rId5" imgW="5838673" imgH="8019837" progId="AcroExch.Document.11">
                  <p:embed/>
                </p:oleObj>
              </mc:Choice>
              <mc:Fallback>
                <p:oleObj name="Acrobat Document" r:id="rId5" imgW="5838673" imgH="8019837" progId="AcroExch.Document.11">
                  <p:embed/>
                  <p:pic>
                    <p:nvPicPr>
                      <p:cNvPr id="0" name=""/>
                      <p:cNvPicPr/>
                      <p:nvPr/>
                    </p:nvPicPr>
                    <p:blipFill>
                      <a:blip r:embed="rId6"/>
                      <a:stretch>
                        <a:fillRect/>
                      </a:stretch>
                    </p:blipFill>
                    <p:spPr>
                      <a:xfrm>
                        <a:off x="0" y="3200400"/>
                        <a:ext cx="4660583" cy="6400800"/>
                      </a:xfrm>
                      <a:prstGeom prst="rect">
                        <a:avLst/>
                      </a:prstGeom>
                    </p:spPr>
                  </p:pic>
                </p:oleObj>
              </mc:Fallback>
            </mc:AlternateContent>
          </a:graphicData>
        </a:graphic>
      </p:graphicFrame>
      <p:sp>
        <p:nvSpPr>
          <p:cNvPr id="4" name="Title 3"/>
          <p:cNvSpPr>
            <a:spLocks noGrp="1"/>
          </p:cNvSpPr>
          <p:nvPr>
            <p:ph type="title"/>
          </p:nvPr>
        </p:nvSpPr>
        <p:spPr>
          <a:xfrm>
            <a:off x="4648200" y="274638"/>
            <a:ext cx="4038600" cy="1143000"/>
          </a:xfrm>
        </p:spPr>
        <p:txBody>
          <a:bodyPr>
            <a:normAutofit fontScale="90000"/>
          </a:bodyPr>
          <a:lstStyle/>
          <a:p>
            <a:r>
              <a:rPr lang="en-US" dirty="0" smtClean="0">
                <a:solidFill>
                  <a:srgbClr val="FF0000"/>
                </a:solidFill>
              </a:rPr>
              <a:t>Surplus </a:t>
            </a:r>
            <a:r>
              <a:rPr lang="en-US" dirty="0" err="1" smtClean="0">
                <a:solidFill>
                  <a:srgbClr val="FF0000"/>
                </a:solidFill>
              </a:rPr>
              <a:t>forAlternatives</a:t>
            </a:r>
            <a:r>
              <a:rPr lang="en-US" dirty="0" smtClean="0">
                <a:solidFill>
                  <a:srgbClr val="FF0000"/>
                </a:solidFill>
              </a:rPr>
              <a:t>.</a:t>
            </a:r>
            <a:endParaRPr lang="en-US" dirty="0">
              <a:solidFill>
                <a:srgbClr val="FF0000"/>
              </a:solidFill>
            </a:endParaRP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pPr marL="0" indent="0">
              <a:buNone/>
            </a:pPr>
            <a:r>
              <a:rPr lang="en-US" dirty="0" smtClean="0"/>
              <a:t>Changes in CS over time</a:t>
            </a:r>
          </a:p>
          <a:p>
            <a:pPr marL="0" indent="0">
              <a:buNone/>
            </a:pPr>
            <a:r>
              <a:rPr lang="en-US" dirty="0" smtClean="0"/>
              <a:t>Changes in PS over time</a:t>
            </a:r>
          </a:p>
          <a:p>
            <a:pPr marL="0" indent="0">
              <a:buNone/>
            </a:pPr>
            <a:r>
              <a:rPr lang="en-US" dirty="0" smtClean="0"/>
              <a:t>Alt 1 – No OSV</a:t>
            </a:r>
          </a:p>
          <a:p>
            <a:pPr marL="0" indent="0">
              <a:buNone/>
            </a:pPr>
            <a:r>
              <a:rPr lang="en-US" dirty="0" smtClean="0"/>
              <a:t>Alt 2 – Up to 318 &amp; 78</a:t>
            </a:r>
          </a:p>
          <a:p>
            <a:pPr marL="0" indent="0">
              <a:buNone/>
            </a:pPr>
            <a:r>
              <a:rPr lang="en-US" dirty="0" smtClean="0"/>
              <a:t>Alt 3 – phase out snowmobiles after ‘17-’18, then 120 coaches only</a:t>
            </a:r>
          </a:p>
          <a:p>
            <a:pPr marL="0" indent="0">
              <a:buNone/>
            </a:pPr>
            <a:r>
              <a:rPr lang="en-US" dirty="0" smtClean="0"/>
              <a:t>Alt 4 – Max 110 transport “events”</a:t>
            </a:r>
            <a:endParaRPr lang="en-US" dirty="0"/>
          </a:p>
          <a:p>
            <a:pPr marL="0" indent="0">
              <a:buNone/>
            </a:pPr>
            <a:endParaRPr lang="en-US" dirty="0"/>
          </a:p>
        </p:txBody>
      </p:sp>
    </p:spTree>
    <p:extLst>
      <p:ext uri="{BB962C8B-B14F-4D97-AF65-F5344CB8AC3E}">
        <p14:creationId xmlns:p14="http://schemas.microsoft.com/office/powerpoint/2010/main" val="3803092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Final Report for Final Rulemaking</a:t>
            </a:r>
            <a:endParaRPr lang="en-US" dirty="0"/>
          </a:p>
        </p:txBody>
      </p:sp>
      <p:sp>
        <p:nvSpPr>
          <p:cNvPr id="5" name="Content Placeholder 4"/>
          <p:cNvSpPr>
            <a:spLocks noGrp="1"/>
          </p:cNvSpPr>
          <p:nvPr>
            <p:ph idx="1"/>
          </p:nvPr>
        </p:nvSpPr>
        <p:spPr>
          <a:xfrm>
            <a:off x="457200" y="1600200"/>
            <a:ext cx="8229600" cy="4876800"/>
          </a:xfrm>
        </p:spPr>
        <p:txBody>
          <a:bodyPr>
            <a:normAutofit fontScale="77500" lnSpcReduction="20000"/>
          </a:bodyPr>
          <a:lstStyle/>
          <a:p>
            <a:pPr marL="0" indent="0">
              <a:buNone/>
            </a:pPr>
            <a:r>
              <a:rPr lang="en-US" dirty="0" smtClean="0">
                <a:hlinkClick r:id="rId2"/>
              </a:rPr>
              <a:t>Economic Analysis of Winter Use Regulations in YNP</a:t>
            </a:r>
            <a:endParaRPr lang="en-US" dirty="0" smtClean="0"/>
          </a:p>
          <a:p>
            <a:pPr marL="0" indent="0">
              <a:buNone/>
            </a:pPr>
            <a:endParaRPr lang="en-US" dirty="0"/>
          </a:p>
          <a:p>
            <a:pPr marL="0" indent="0">
              <a:buNone/>
            </a:pPr>
            <a:r>
              <a:rPr lang="en-US" dirty="0" smtClean="0"/>
              <a:t>Prepared for</a:t>
            </a:r>
          </a:p>
          <a:p>
            <a:pPr marL="0" indent="0">
              <a:buNone/>
            </a:pPr>
            <a:r>
              <a:rPr lang="en-US" dirty="0" smtClean="0"/>
              <a:t>National Park Service</a:t>
            </a:r>
          </a:p>
          <a:p>
            <a:pPr marL="0" indent="0">
              <a:buNone/>
            </a:pPr>
            <a:r>
              <a:rPr lang="en-US" dirty="0" smtClean="0"/>
              <a:t>Environmental Quality Division</a:t>
            </a:r>
          </a:p>
          <a:p>
            <a:pPr marL="0" indent="0">
              <a:buNone/>
            </a:pPr>
            <a:endParaRPr lang="en-US" dirty="0" smtClean="0"/>
          </a:p>
          <a:p>
            <a:pPr marL="0" indent="0">
              <a:buNone/>
            </a:pPr>
            <a:r>
              <a:rPr lang="en-US" dirty="0" smtClean="0"/>
              <a:t>Prepared by</a:t>
            </a:r>
          </a:p>
          <a:p>
            <a:pPr marL="0" indent="0">
              <a:buNone/>
            </a:pPr>
            <a:r>
              <a:rPr lang="en-US" dirty="0" smtClean="0"/>
              <a:t>RTI International</a:t>
            </a:r>
          </a:p>
          <a:p>
            <a:pPr marL="0" indent="0">
              <a:buNone/>
            </a:pPr>
            <a:r>
              <a:rPr lang="en-US" dirty="0" smtClean="0"/>
              <a:t>3040 Cornwallis Road</a:t>
            </a:r>
          </a:p>
          <a:p>
            <a:pPr marL="0" indent="0">
              <a:buNone/>
            </a:pPr>
            <a:r>
              <a:rPr lang="en-US" dirty="0" smtClean="0"/>
              <a:t>Research Triangle Park, NC 27709</a:t>
            </a:r>
          </a:p>
          <a:p>
            <a:pPr marL="0" indent="0">
              <a:buNone/>
            </a:pPr>
            <a:endParaRPr lang="en-US" dirty="0" smtClean="0"/>
          </a:p>
          <a:p>
            <a:pPr marL="0" indent="0">
              <a:buNone/>
            </a:pPr>
            <a:r>
              <a:rPr lang="en-US" dirty="0" smtClean="0"/>
              <a:t>RTI Project Number 0212533</a:t>
            </a:r>
            <a:endParaRPr lang="en-US" dirty="0"/>
          </a:p>
        </p:txBody>
      </p:sp>
    </p:spTree>
    <p:extLst>
      <p:ext uri="{BB962C8B-B14F-4D97-AF65-F5344CB8AC3E}">
        <p14:creationId xmlns:p14="http://schemas.microsoft.com/office/powerpoint/2010/main" val="1006873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smtClean="0"/>
          </a:p>
        </p:txBody>
      </p:sp>
      <p:sp>
        <p:nvSpPr>
          <p:cNvPr id="6147" name="Rectangle 3"/>
          <p:cNvSpPr>
            <a:spLocks noGrp="1" noChangeArrowheads="1"/>
          </p:cNvSpPr>
          <p:nvPr>
            <p:ph idx="1"/>
          </p:nvPr>
        </p:nvSpPr>
        <p:spPr/>
        <p:txBody>
          <a:bodyPr/>
          <a:lstStyle/>
          <a:p>
            <a:endParaRPr lang="en-US" smtClean="0"/>
          </a:p>
        </p:txBody>
      </p:sp>
      <p:pic>
        <p:nvPicPr>
          <p:cNvPr id="6148" name="Picture 4" descr="103_0304"/>
          <p:cNvPicPr>
            <a:picLocks noChangeAspect="1" noChangeArrowheads="1"/>
          </p:cNvPicPr>
          <p:nvPr/>
        </p:nvPicPr>
        <p:blipFill>
          <a:blip r:embed="rId2" cstate="print"/>
          <a:srcRect/>
          <a:stretch>
            <a:fillRect/>
          </a:stretch>
        </p:blipFill>
        <p:spPr bwMode="auto">
          <a:xfrm>
            <a:off x="0" y="0"/>
            <a:ext cx="9144000" cy="6896100"/>
          </a:xfrm>
          <a:prstGeom prst="rect">
            <a:avLst/>
          </a:prstGeom>
          <a:noFill/>
          <a:ln w="9525">
            <a:noFill/>
            <a:miter lim="800000"/>
            <a:headEnd/>
            <a:tailEnd/>
          </a:ln>
        </p:spPr>
      </p:pic>
      <p:sp>
        <p:nvSpPr>
          <p:cNvPr id="6149" name="Text Box 5"/>
          <p:cNvSpPr txBox="1">
            <a:spLocks noChangeArrowheads="1"/>
          </p:cNvSpPr>
          <p:nvPr/>
        </p:nvSpPr>
        <p:spPr bwMode="auto">
          <a:xfrm>
            <a:off x="152400" y="152400"/>
            <a:ext cx="5334000" cy="1800225"/>
          </a:xfrm>
          <a:prstGeom prst="rect">
            <a:avLst/>
          </a:prstGeom>
          <a:noFill/>
          <a:ln w="9525">
            <a:noFill/>
            <a:miter lim="800000"/>
            <a:headEnd/>
            <a:tailEnd/>
          </a:ln>
        </p:spPr>
        <p:txBody>
          <a:bodyPr>
            <a:spAutoFit/>
          </a:bodyPr>
          <a:lstStyle/>
          <a:p>
            <a:pPr>
              <a:spcBef>
                <a:spcPct val="50000"/>
              </a:spcBef>
            </a:pPr>
            <a:r>
              <a:rPr lang="en-US" sz="2800"/>
              <a:t>Historians will tell us that this is the twelfth time we have examined winter use in Yellowstone National Park since 1935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304800"/>
            <a:ext cx="7772400" cy="1143000"/>
          </a:xfrm>
        </p:spPr>
        <p:txBody>
          <a:bodyPr/>
          <a:lstStyle/>
          <a:p>
            <a:r>
              <a:rPr lang="en-US" sz="4000" b="1" smtClean="0">
                <a:solidFill>
                  <a:schemeClr val="accent2"/>
                </a:solidFill>
                <a:latin typeface="Goudy Old Style" pitchFamily="18" charset="0"/>
              </a:rPr>
              <a:t>Winter Visitors </a:t>
            </a:r>
          </a:p>
        </p:txBody>
      </p:sp>
      <p:pic>
        <p:nvPicPr>
          <p:cNvPr id="24579" name="Picture 4"/>
          <p:cNvPicPr>
            <a:picLocks noChangeAspect="1" noChangeArrowheads="1"/>
          </p:cNvPicPr>
          <p:nvPr/>
        </p:nvPicPr>
        <p:blipFill>
          <a:blip r:embed="rId2" cstate="print"/>
          <a:srcRect/>
          <a:stretch>
            <a:fillRect/>
          </a:stretch>
        </p:blipFill>
        <p:spPr bwMode="auto">
          <a:xfrm>
            <a:off x="838200" y="1412875"/>
            <a:ext cx="7543800" cy="53562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p>
        </p:txBody>
      </p:sp>
      <p:sp>
        <p:nvSpPr>
          <p:cNvPr id="25603" name="Text Placeholder 2"/>
          <p:cNvSpPr>
            <a:spLocks noGrp="1"/>
          </p:cNvSpPr>
          <p:nvPr>
            <p:ph type="body" sz="half" idx="1"/>
          </p:nvPr>
        </p:nvSpPr>
        <p:spPr/>
        <p:txBody>
          <a:bodyPr/>
          <a:lstStyle/>
          <a:p>
            <a:endParaRPr lang="en-US" smtClean="0"/>
          </a:p>
        </p:txBody>
      </p:sp>
      <p:graphicFrame>
        <p:nvGraphicFramePr>
          <p:cNvPr id="6" name="Content Placeholder 5"/>
          <p:cNvGraphicFramePr>
            <a:graphicFrameLocks noGrp="1"/>
          </p:cNvGraphicFramePr>
          <p:nvPr>
            <p:ph sz="quarter" idx="2"/>
          </p:nvPr>
        </p:nvGraphicFramePr>
        <p:xfrm>
          <a:off x="152400" y="914400"/>
          <a:ext cx="8839201" cy="6019802"/>
        </p:xfrm>
        <a:graphic>
          <a:graphicData uri="http://schemas.openxmlformats.org/drawingml/2006/table">
            <a:tbl>
              <a:tblPr firstRow="1" bandRow="1">
                <a:tableStyleId>{5C22544A-7EE6-4342-B048-85BDC9FD1C3A}</a:tableStyleId>
              </a:tblPr>
              <a:tblGrid>
                <a:gridCol w="1262743"/>
                <a:gridCol w="1262743"/>
                <a:gridCol w="1262743"/>
                <a:gridCol w="1262743"/>
                <a:gridCol w="1262743"/>
                <a:gridCol w="1262743"/>
                <a:gridCol w="1262743"/>
              </a:tblGrid>
              <a:tr h="1070186">
                <a:tc>
                  <a:txBody>
                    <a:bodyPr/>
                    <a:lstStyle/>
                    <a:p>
                      <a:pPr algn="ctr"/>
                      <a:endParaRPr lang="en-US" dirty="0" smtClean="0"/>
                    </a:p>
                    <a:p>
                      <a:pPr algn="ctr"/>
                      <a:r>
                        <a:rPr lang="en-US" dirty="0" smtClean="0"/>
                        <a:t>Winter</a:t>
                      </a:r>
                      <a:endParaRPr lang="en-US" dirty="0"/>
                    </a:p>
                  </a:txBody>
                  <a:tcPr/>
                </a:tc>
                <a:tc>
                  <a:txBody>
                    <a:bodyPr/>
                    <a:lstStyle/>
                    <a:p>
                      <a:pPr algn="ctr"/>
                      <a:r>
                        <a:rPr lang="en-US" dirty="0" smtClean="0"/>
                        <a:t>Vehicle</a:t>
                      </a:r>
                      <a:r>
                        <a:rPr lang="en-US" baseline="0" dirty="0" smtClean="0"/>
                        <a:t> and Daily </a:t>
                      </a:r>
                      <a:r>
                        <a:rPr lang="en-US" dirty="0" smtClean="0"/>
                        <a:t>Limits</a:t>
                      </a:r>
                      <a:endParaRPr lang="en-US" dirty="0"/>
                    </a:p>
                  </a:txBody>
                  <a:tcPr/>
                </a:tc>
                <a:tc>
                  <a:txBody>
                    <a:bodyPr/>
                    <a:lstStyle/>
                    <a:p>
                      <a:pPr algn="ctr"/>
                      <a:endParaRPr lang="en-US" dirty="0" smtClean="0"/>
                    </a:p>
                    <a:p>
                      <a:pPr algn="ctr"/>
                      <a:r>
                        <a:rPr lang="en-US" dirty="0" smtClean="0"/>
                        <a:t>Average</a:t>
                      </a:r>
                      <a:endParaRPr lang="en-US" dirty="0"/>
                    </a:p>
                  </a:txBody>
                  <a:tcPr/>
                </a:tc>
                <a:tc>
                  <a:txBody>
                    <a:bodyPr/>
                    <a:lstStyle/>
                    <a:p>
                      <a:pPr algn="ctr"/>
                      <a:endParaRPr lang="en-US" dirty="0" smtClean="0"/>
                    </a:p>
                    <a:p>
                      <a:pPr algn="ctr"/>
                      <a:r>
                        <a:rPr lang="en-US" dirty="0" smtClean="0"/>
                        <a:t>Peak</a:t>
                      </a:r>
                      <a:endParaRPr lang="en-US" dirty="0"/>
                    </a:p>
                  </a:txBody>
                  <a:tcPr/>
                </a:tc>
                <a:tc>
                  <a:txBody>
                    <a:bodyPr/>
                    <a:lstStyle/>
                    <a:p>
                      <a:pPr algn="ctr"/>
                      <a:endParaRPr lang="en-US" dirty="0" smtClean="0"/>
                    </a:p>
                    <a:p>
                      <a:pPr algn="ctr"/>
                      <a:r>
                        <a:rPr lang="en-US" dirty="0" smtClean="0"/>
                        <a:t>Groups</a:t>
                      </a:r>
                      <a:endParaRPr lang="en-US" dirty="0"/>
                    </a:p>
                  </a:txBody>
                  <a:tcPr/>
                </a:tc>
                <a:tc>
                  <a:txBody>
                    <a:bodyPr/>
                    <a:lstStyle/>
                    <a:p>
                      <a:pPr algn="ctr"/>
                      <a:r>
                        <a:rPr lang="en-US" dirty="0" smtClean="0"/>
                        <a:t>Vehicles</a:t>
                      </a:r>
                      <a:r>
                        <a:rPr lang="en-US" baseline="0" dirty="0" smtClean="0"/>
                        <a:t> / Group</a:t>
                      </a:r>
                      <a:endParaRPr lang="en-US" dirty="0"/>
                    </a:p>
                  </a:txBody>
                  <a:tcPr/>
                </a:tc>
                <a:tc>
                  <a:txBody>
                    <a:bodyPr/>
                    <a:lstStyle/>
                    <a:p>
                      <a:pPr algn="ctr"/>
                      <a:r>
                        <a:rPr lang="en-US" dirty="0" smtClean="0"/>
                        <a:t>People / Coach</a:t>
                      </a:r>
                      <a:r>
                        <a:rPr lang="en-US" baseline="0" dirty="0" smtClean="0"/>
                        <a:t> or Group</a:t>
                      </a:r>
                      <a:endParaRPr lang="en-US" dirty="0"/>
                    </a:p>
                  </a:txBody>
                  <a:tcPr/>
                </a:tc>
              </a:tr>
              <a:tr h="824936">
                <a:tc>
                  <a:txBody>
                    <a:bodyPr/>
                    <a:lstStyle/>
                    <a:p>
                      <a:pPr algn="ctr"/>
                      <a:endParaRPr lang="en-US" sz="1600" dirty="0" smtClean="0">
                        <a:latin typeface="Goudy Old Style" pitchFamily="18" charset="0"/>
                      </a:endParaRPr>
                    </a:p>
                    <a:p>
                      <a:pPr algn="ctr"/>
                      <a:r>
                        <a:rPr lang="en-US" sz="2000" b="1" dirty="0" smtClean="0">
                          <a:latin typeface="Goudy Old Style" pitchFamily="18" charset="0"/>
                        </a:rPr>
                        <a:t>2009-2010</a:t>
                      </a:r>
                      <a:endParaRPr lang="en-US" sz="2000" b="1"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Snowmobiles (318)</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187</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293</a:t>
                      </a:r>
                      <a:endParaRPr lang="en-US" sz="1600" dirty="0">
                        <a:latin typeface="Goudy Old Style" pitchFamily="18" charset="0"/>
                      </a:endParaRPr>
                    </a:p>
                  </a:txBody>
                  <a:tcPr/>
                </a:tc>
                <a:tc>
                  <a:txBody>
                    <a:bodyPr/>
                    <a:lstStyle/>
                    <a:p>
                      <a:pPr algn="ctr"/>
                      <a:endParaRPr lang="en-US" sz="1600" dirty="0">
                        <a:latin typeface="Goudy Old Style" pitchFamily="18" charset="0"/>
                      </a:endParaRPr>
                    </a:p>
                  </a:txBody>
                  <a:tcPr/>
                </a:tc>
                <a:tc>
                  <a:txBody>
                    <a:bodyPr/>
                    <a:lstStyle/>
                    <a:p>
                      <a:pPr algn="ctr"/>
                      <a:endParaRPr lang="en-US" sz="1600">
                        <a:latin typeface="Goudy Old Style" pitchFamily="18" charset="0"/>
                      </a:endParaRPr>
                    </a:p>
                  </a:txBody>
                  <a:tcPr/>
                </a:tc>
                <a:tc>
                  <a:txBody>
                    <a:bodyPr/>
                    <a:lstStyle/>
                    <a:p>
                      <a:pPr algn="ctr"/>
                      <a:endParaRPr lang="en-US" sz="1600">
                        <a:latin typeface="Goudy Old Style" pitchFamily="18" charset="0"/>
                      </a:endParaRPr>
                    </a:p>
                  </a:txBody>
                  <a:tcPr/>
                </a:tc>
              </a:tr>
              <a:tr h="824936">
                <a:tc>
                  <a:txBody>
                    <a:bodyPr/>
                    <a:lstStyle/>
                    <a:p>
                      <a:pPr algn="ct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r>
                        <a:rPr lang="en-US" sz="1600" dirty="0" smtClean="0">
                          <a:latin typeface="Goudy Old Style" pitchFamily="18" charset="0"/>
                        </a:rPr>
                        <a:t>Snowcoaches (78)</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32</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59</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r>
              <a:tr h="824936">
                <a:tc>
                  <a:txBody>
                    <a:bodyPr/>
                    <a:lstStyle/>
                    <a:p>
                      <a:pPr algn="ctr"/>
                      <a:endParaRPr lang="en-US" sz="1600" dirty="0" smtClean="0">
                        <a:latin typeface="Goudy Old Style" pitchFamily="18" charset="0"/>
                      </a:endParaRPr>
                    </a:p>
                    <a:p>
                      <a:pPr algn="ctr"/>
                      <a:r>
                        <a:rPr lang="en-US" sz="2000" b="1" dirty="0" smtClean="0">
                          <a:latin typeface="Goudy Old Style" pitchFamily="18" charset="0"/>
                        </a:rPr>
                        <a:t>2008-2009</a:t>
                      </a:r>
                      <a:endParaRPr lang="en-US" sz="2000" b="1"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Snowmobiles (720)</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205</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426</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31</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6.6</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8.9</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r>
              <a:tr h="824936">
                <a:tc>
                  <a:txBody>
                    <a:bodyPr/>
                    <a:lstStyle/>
                    <a:p>
                      <a:pPr algn="ct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r>
                        <a:rPr lang="en-US" sz="1600" dirty="0" smtClean="0">
                          <a:latin typeface="Goudy Old Style" pitchFamily="18" charset="0"/>
                        </a:rPr>
                        <a:t>Snowcoaches(78)</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29</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54</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29</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1</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8.5</a:t>
                      </a:r>
                      <a:endParaRPr lang="en-US" sz="1600" dirty="0">
                        <a:latin typeface="Goudy Old Style" pitchFamily="18" charset="0"/>
                      </a:endParaRPr>
                    </a:p>
                  </a:txBody>
                  <a:tcPr>
                    <a:lnB w="38100" cap="flat" cmpd="sng" algn="ctr">
                      <a:solidFill>
                        <a:schemeClr val="tx1"/>
                      </a:solidFill>
                      <a:prstDash val="solid"/>
                      <a:round/>
                      <a:headEnd type="none" w="med" len="med"/>
                      <a:tailEnd type="none" w="med" len="med"/>
                    </a:lnB>
                  </a:tcPr>
                </a:tc>
              </a:tr>
              <a:tr h="824936">
                <a:tc>
                  <a:txBody>
                    <a:bodyPr/>
                    <a:lstStyle/>
                    <a:p>
                      <a:pPr algn="ctr"/>
                      <a:endParaRPr lang="en-US" sz="1600" dirty="0" smtClean="0">
                        <a:latin typeface="Goudy Old Style" pitchFamily="18" charset="0"/>
                      </a:endParaRPr>
                    </a:p>
                    <a:p>
                      <a:pPr algn="ctr"/>
                      <a:r>
                        <a:rPr lang="en-US" sz="2000" b="1" dirty="0" smtClean="0">
                          <a:latin typeface="Goudy Old Style" pitchFamily="18" charset="0"/>
                        </a:rPr>
                        <a:t>2007-2008</a:t>
                      </a:r>
                      <a:endParaRPr lang="en-US" sz="2000" b="1"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Snowmobiles (720)</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294</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557</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36</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6.9</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9.3</a:t>
                      </a:r>
                      <a:endParaRPr lang="en-US" sz="1600" dirty="0">
                        <a:latin typeface="Goudy Old Style" pitchFamily="18" charset="0"/>
                      </a:endParaRPr>
                    </a:p>
                  </a:txBody>
                  <a:tcPr>
                    <a:lnT w="38100" cap="flat" cmpd="sng" algn="ctr">
                      <a:solidFill>
                        <a:schemeClr val="tx1"/>
                      </a:solidFill>
                      <a:prstDash val="solid"/>
                      <a:round/>
                      <a:headEnd type="none" w="med" len="med"/>
                      <a:tailEnd type="none" w="med" len="med"/>
                    </a:lnT>
                  </a:tcPr>
                </a:tc>
              </a:tr>
              <a:tr h="824936">
                <a:tc>
                  <a:txBody>
                    <a:bodyPr/>
                    <a:lstStyle/>
                    <a:p>
                      <a:endParaRPr lang="en-US" sz="1600">
                        <a:latin typeface="Goudy Old Style" pitchFamily="18" charset="0"/>
                      </a:endParaRPr>
                    </a:p>
                  </a:txBody>
                  <a:tcPr/>
                </a:tc>
                <a:tc>
                  <a:txBody>
                    <a:bodyPr/>
                    <a:lstStyle/>
                    <a:p>
                      <a:pPr algn="ctr"/>
                      <a:r>
                        <a:rPr lang="en-US" sz="1600" dirty="0" smtClean="0">
                          <a:latin typeface="Goudy Old Style" pitchFamily="18" charset="0"/>
                        </a:rPr>
                        <a:t>Snowcoaches (78)</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35</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60</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35</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1</a:t>
                      </a:r>
                      <a:endParaRPr lang="en-US" sz="1600" dirty="0">
                        <a:latin typeface="Goudy Old Style" pitchFamily="18" charset="0"/>
                      </a:endParaRPr>
                    </a:p>
                  </a:txBody>
                  <a:tcPr/>
                </a:tc>
                <a:tc>
                  <a:txBody>
                    <a:bodyPr/>
                    <a:lstStyle/>
                    <a:p>
                      <a:pPr algn="ctr"/>
                      <a:endParaRPr lang="en-US" sz="1600" dirty="0" smtClean="0">
                        <a:latin typeface="Goudy Old Style" pitchFamily="18" charset="0"/>
                      </a:endParaRPr>
                    </a:p>
                    <a:p>
                      <a:pPr algn="ctr"/>
                      <a:r>
                        <a:rPr lang="en-US" sz="1600" dirty="0" smtClean="0">
                          <a:latin typeface="Goudy Old Style" pitchFamily="18" charset="0"/>
                        </a:rPr>
                        <a:t>8.8</a:t>
                      </a:r>
                      <a:endParaRPr lang="en-US" sz="1600" dirty="0">
                        <a:latin typeface="Goudy Old Style" pitchFamily="18" charset="0"/>
                      </a:endParaRPr>
                    </a:p>
                  </a:txBody>
                  <a:tcPr/>
                </a:tc>
              </a:tr>
            </a:tbl>
          </a:graphicData>
        </a:graphic>
      </p:graphicFrame>
      <p:sp>
        <p:nvSpPr>
          <p:cNvPr id="7" name="Title 1"/>
          <p:cNvSpPr txBox="1">
            <a:spLocks/>
          </p:cNvSpPr>
          <p:nvPr/>
        </p:nvSpPr>
        <p:spPr bwMode="auto">
          <a:xfrm>
            <a:off x="1981200" y="152400"/>
            <a:ext cx="5105400" cy="533400"/>
          </a:xfrm>
          <a:prstGeom prst="rect">
            <a:avLst/>
          </a:prstGeom>
          <a:noFill/>
          <a:ln w="9525">
            <a:noFill/>
            <a:miter lim="800000"/>
            <a:headEnd/>
            <a:tailEnd/>
          </a:ln>
        </p:spPr>
        <p:txBody>
          <a:bodyPr anchor="ctr"/>
          <a:lstStyle/>
          <a:p>
            <a:pPr algn="ctr">
              <a:defRPr/>
            </a:pPr>
            <a:r>
              <a:rPr lang="en-US" sz="4000" b="1" kern="0" dirty="0">
                <a:solidFill>
                  <a:schemeClr val="accent2"/>
                </a:solidFill>
                <a:ea typeface="+mj-ea"/>
                <a:cs typeface="+mj-cs"/>
              </a:rPr>
              <a:t>Recent Use Levels </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b="1" smtClean="0">
                <a:solidFill>
                  <a:schemeClr val="accent2"/>
                </a:solidFill>
                <a:latin typeface="Goudy Old Style" pitchFamily="18" charset="0"/>
              </a:rPr>
              <a:t>Daily Snowmobile Use Pattern</a:t>
            </a:r>
          </a:p>
        </p:txBody>
      </p:sp>
      <p:sp>
        <p:nvSpPr>
          <p:cNvPr id="26627" name="Text Placeholder 2"/>
          <p:cNvSpPr>
            <a:spLocks noGrp="1"/>
          </p:cNvSpPr>
          <p:nvPr>
            <p:ph type="body" sz="half" idx="1"/>
          </p:nvPr>
        </p:nvSpPr>
        <p:spPr/>
        <p:txBody>
          <a:bodyPr/>
          <a:lstStyle/>
          <a:p>
            <a:endParaRPr lang="en-US" smtClean="0"/>
          </a:p>
        </p:txBody>
      </p:sp>
      <p:sp>
        <p:nvSpPr>
          <p:cNvPr id="26628" name="Content Placeholder 3"/>
          <p:cNvSpPr>
            <a:spLocks noGrp="1"/>
          </p:cNvSpPr>
          <p:nvPr>
            <p:ph sz="quarter" idx="2"/>
          </p:nvPr>
        </p:nvSpPr>
        <p:spPr/>
        <p:txBody>
          <a:bodyPr/>
          <a:lstStyle/>
          <a:p>
            <a:endParaRPr lang="en-US" smtClean="0"/>
          </a:p>
        </p:txBody>
      </p:sp>
      <p:sp>
        <p:nvSpPr>
          <p:cNvPr id="26629" name="Content Placeholder 4"/>
          <p:cNvSpPr>
            <a:spLocks noGrp="1"/>
          </p:cNvSpPr>
          <p:nvPr>
            <p:ph sz="quarter" idx="3"/>
          </p:nvPr>
        </p:nvSpPr>
        <p:spPr/>
        <p:txBody>
          <a:bodyPr/>
          <a:lstStyle/>
          <a:p>
            <a:endParaRPr lang="en-US" smtClean="0"/>
          </a:p>
        </p:txBody>
      </p:sp>
      <p:pic>
        <p:nvPicPr>
          <p:cNvPr id="26630" name="Picture 3"/>
          <p:cNvPicPr>
            <a:picLocks noChangeAspect="1" noChangeArrowheads="1"/>
          </p:cNvPicPr>
          <p:nvPr/>
        </p:nvPicPr>
        <p:blipFill>
          <a:blip r:embed="rId2" cstate="print"/>
          <a:srcRect t="11807"/>
          <a:stretch>
            <a:fillRect/>
          </a:stretch>
        </p:blipFill>
        <p:spPr bwMode="auto">
          <a:xfrm>
            <a:off x="-1600200" y="1905000"/>
            <a:ext cx="10744200" cy="5257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81000" y="1219200"/>
            <a:ext cx="4191000" cy="1143000"/>
          </a:xfrm>
        </p:spPr>
        <p:txBody>
          <a:bodyPr>
            <a:normAutofit fontScale="90000"/>
          </a:bodyPr>
          <a:lstStyle/>
          <a:p>
            <a:r>
              <a:rPr lang="en-US" b="1" smtClean="0">
                <a:solidFill>
                  <a:schemeClr val="accent2"/>
                </a:solidFill>
                <a:latin typeface="Goudy Old Style" pitchFamily="18" charset="0"/>
              </a:rPr>
              <a:t>Administrative Travel</a:t>
            </a:r>
          </a:p>
        </p:txBody>
      </p:sp>
      <p:sp>
        <p:nvSpPr>
          <p:cNvPr id="27651" name="Content Placeholder 3"/>
          <p:cNvSpPr>
            <a:spLocks noGrp="1"/>
          </p:cNvSpPr>
          <p:nvPr>
            <p:ph sz="quarter" idx="2"/>
          </p:nvPr>
        </p:nvSpPr>
        <p:spPr>
          <a:xfrm>
            <a:off x="533400" y="3276600"/>
            <a:ext cx="4038600" cy="3733800"/>
          </a:xfrm>
        </p:spPr>
        <p:txBody>
          <a:bodyPr/>
          <a:lstStyle/>
          <a:p>
            <a:r>
              <a:rPr lang="en-US" sz="2400" smtClean="0">
                <a:latin typeface="Goudy Old Style" pitchFamily="18" charset="0"/>
              </a:rPr>
              <a:t>Snowmobiles:</a:t>
            </a:r>
          </a:p>
          <a:p>
            <a:pPr lvl="1"/>
            <a:r>
              <a:rPr lang="en-US" sz="2000" smtClean="0">
                <a:latin typeface="Goudy Old Style" pitchFamily="18" charset="0"/>
              </a:rPr>
              <a:t>1/3 of snowmobile groups on road corridors</a:t>
            </a:r>
          </a:p>
          <a:p>
            <a:pPr lvl="1"/>
            <a:r>
              <a:rPr lang="en-US" sz="2000" smtClean="0">
                <a:latin typeface="Goudy Old Style" pitchFamily="18" charset="0"/>
              </a:rPr>
              <a:t>2/3 of snowmobile groups in developed areas</a:t>
            </a:r>
          </a:p>
          <a:p>
            <a:r>
              <a:rPr lang="en-US" sz="2400" smtClean="0">
                <a:latin typeface="Goudy Old Style" pitchFamily="18" charset="0"/>
              </a:rPr>
              <a:t>Snowcoaches:</a:t>
            </a:r>
          </a:p>
          <a:p>
            <a:pPr lvl="1"/>
            <a:r>
              <a:rPr lang="en-US" sz="2000" smtClean="0">
                <a:latin typeface="Goudy Old Style" pitchFamily="18" charset="0"/>
              </a:rPr>
              <a:t>7% on road corridors</a:t>
            </a:r>
          </a:p>
          <a:p>
            <a:pPr lvl="1"/>
            <a:r>
              <a:rPr lang="en-US" sz="2000" smtClean="0">
                <a:latin typeface="Goudy Old Style" pitchFamily="18" charset="0"/>
              </a:rPr>
              <a:t>18% in developed areas</a:t>
            </a:r>
          </a:p>
          <a:p>
            <a:pPr lvl="1"/>
            <a:endParaRPr lang="en-US" sz="2000" smtClean="0">
              <a:latin typeface="Goudy Old Style" pitchFamily="18" charset="0"/>
            </a:endParaRPr>
          </a:p>
        </p:txBody>
      </p:sp>
      <p:sp>
        <p:nvSpPr>
          <p:cNvPr id="27652" name="Content Placeholder 4"/>
          <p:cNvSpPr>
            <a:spLocks noGrp="1"/>
          </p:cNvSpPr>
          <p:nvPr>
            <p:ph sz="quarter" idx="3"/>
          </p:nvPr>
        </p:nvSpPr>
        <p:spPr>
          <a:xfrm>
            <a:off x="5181600" y="3276600"/>
            <a:ext cx="3810000" cy="1981200"/>
          </a:xfrm>
        </p:spPr>
        <p:txBody>
          <a:bodyPr>
            <a:normAutofit fontScale="92500"/>
          </a:bodyPr>
          <a:lstStyle/>
          <a:p>
            <a:r>
              <a:rPr lang="en-US" sz="2400" smtClean="0">
                <a:latin typeface="Goudy Old Style" pitchFamily="18" charset="0"/>
              </a:rPr>
              <a:t>Snowmobile BAT:</a:t>
            </a:r>
          </a:p>
          <a:p>
            <a:pPr lvl="1"/>
            <a:r>
              <a:rPr lang="en-US" sz="2000" smtClean="0">
                <a:latin typeface="Goudy Old Style" pitchFamily="18" charset="0"/>
              </a:rPr>
              <a:t>Estimated 70% are BAT</a:t>
            </a:r>
          </a:p>
          <a:p>
            <a:pPr lvl="1"/>
            <a:r>
              <a:rPr lang="en-US" sz="2000" smtClean="0">
                <a:latin typeface="Goudy Old Style" pitchFamily="18" charset="0"/>
              </a:rPr>
              <a:t>BAT to be required 2011-2012</a:t>
            </a:r>
          </a:p>
          <a:p>
            <a:r>
              <a:rPr lang="en-US" sz="2400" smtClean="0">
                <a:latin typeface="Goudy Old Style" pitchFamily="18" charset="0"/>
              </a:rPr>
              <a:t>Snowcoach BAT</a:t>
            </a:r>
          </a:p>
          <a:p>
            <a:pPr lvl="1"/>
            <a:r>
              <a:rPr lang="en-US" sz="2000" smtClean="0">
                <a:latin typeface="Goudy Old Style" pitchFamily="18" charset="0"/>
              </a:rPr>
              <a:t>To be determined</a:t>
            </a:r>
          </a:p>
        </p:txBody>
      </p:sp>
      <p:pic>
        <p:nvPicPr>
          <p:cNvPr id="27653" name="Picture 2" descr="08089"/>
          <p:cNvPicPr>
            <a:picLocks noChangeAspect="1" noChangeArrowheads="1"/>
          </p:cNvPicPr>
          <p:nvPr/>
        </p:nvPicPr>
        <p:blipFill>
          <a:blip r:embed="rId2" cstate="print"/>
          <a:srcRect/>
          <a:stretch>
            <a:fillRect/>
          </a:stretch>
        </p:blipFill>
        <p:spPr bwMode="auto">
          <a:xfrm>
            <a:off x="4953000" y="0"/>
            <a:ext cx="4191000" cy="31543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04800"/>
            <a:ext cx="9144000" cy="1143000"/>
          </a:xfrm>
        </p:spPr>
        <p:txBody>
          <a:bodyPr/>
          <a:lstStyle/>
          <a:p>
            <a:r>
              <a:rPr lang="en-US" b="1" smtClean="0">
                <a:solidFill>
                  <a:schemeClr val="accent2"/>
                </a:solidFill>
                <a:latin typeface="Goudy Old Style" pitchFamily="18" charset="0"/>
              </a:rPr>
              <a:t>Monitoring, Modeling and Studies</a:t>
            </a:r>
          </a:p>
        </p:txBody>
      </p:sp>
      <p:sp>
        <p:nvSpPr>
          <p:cNvPr id="28675" name="Rectangle 3"/>
          <p:cNvSpPr>
            <a:spLocks noGrp="1" noChangeArrowheads="1"/>
          </p:cNvSpPr>
          <p:nvPr>
            <p:ph idx="1"/>
          </p:nvPr>
        </p:nvSpPr>
        <p:spPr>
          <a:xfrm>
            <a:off x="990600" y="1600200"/>
            <a:ext cx="7543800" cy="5105400"/>
          </a:xfrm>
        </p:spPr>
        <p:txBody>
          <a:bodyPr/>
          <a:lstStyle/>
          <a:p>
            <a:pPr marL="0" indent="0">
              <a:lnSpc>
                <a:spcPct val="80000"/>
              </a:lnSpc>
              <a:buFontTx/>
              <a:buNone/>
            </a:pPr>
            <a:r>
              <a:rPr lang="en-US" sz="2000" smtClean="0">
                <a:latin typeface="Goudy Old Style" pitchFamily="18" charset="0"/>
              </a:rPr>
              <a:t>Winter monitoring reports and modeling analysis:</a:t>
            </a:r>
          </a:p>
          <a:p>
            <a:pPr marL="0" indent="0">
              <a:lnSpc>
                <a:spcPct val="80000"/>
              </a:lnSpc>
              <a:buFontTx/>
              <a:buNone/>
            </a:pPr>
            <a:endParaRPr lang="en-US" sz="2000" smtClean="0">
              <a:latin typeface="Goudy Old Style" pitchFamily="18" charset="0"/>
            </a:endParaRPr>
          </a:p>
          <a:p>
            <a:pPr marL="0" indent="0">
              <a:lnSpc>
                <a:spcPct val="80000"/>
              </a:lnSpc>
            </a:pPr>
            <a:r>
              <a:rPr lang="en-US" sz="2000" smtClean="0">
                <a:latin typeface="Goudy Old Style" pitchFamily="18" charset="0"/>
              </a:rPr>
              <a:t>Air quality</a:t>
            </a:r>
          </a:p>
          <a:p>
            <a:pPr marL="0" indent="0">
              <a:lnSpc>
                <a:spcPct val="80000"/>
              </a:lnSpc>
            </a:pPr>
            <a:r>
              <a:rPr lang="en-US" sz="2000" smtClean="0">
                <a:latin typeface="Goudy Old Style" pitchFamily="18" charset="0"/>
              </a:rPr>
              <a:t>Soundscapes</a:t>
            </a:r>
          </a:p>
          <a:p>
            <a:pPr marL="0" indent="0">
              <a:lnSpc>
                <a:spcPct val="80000"/>
              </a:lnSpc>
            </a:pPr>
            <a:r>
              <a:rPr lang="en-US" sz="2000" smtClean="0">
                <a:latin typeface="Goudy Old Style" pitchFamily="18" charset="0"/>
              </a:rPr>
              <a:t>Wildlife</a:t>
            </a:r>
          </a:p>
          <a:p>
            <a:pPr marL="0" indent="0">
              <a:lnSpc>
                <a:spcPct val="80000"/>
              </a:lnSpc>
            </a:pPr>
            <a:r>
              <a:rPr lang="en-US" sz="2000" smtClean="0">
                <a:latin typeface="Goudy Old Style" pitchFamily="18" charset="0"/>
              </a:rPr>
              <a:t>Health &amp; Safety</a:t>
            </a:r>
          </a:p>
          <a:p>
            <a:pPr marL="0" indent="0">
              <a:lnSpc>
                <a:spcPct val="80000"/>
              </a:lnSpc>
            </a:pPr>
            <a:r>
              <a:rPr lang="en-US" sz="2000" smtClean="0">
                <a:latin typeface="Goudy Old Style" pitchFamily="18" charset="0"/>
              </a:rPr>
              <a:t>Pollution Deposition</a:t>
            </a:r>
          </a:p>
          <a:p>
            <a:pPr marL="0" indent="0">
              <a:lnSpc>
                <a:spcPct val="80000"/>
              </a:lnSpc>
            </a:pPr>
            <a:endParaRPr lang="en-US" sz="2000" smtClean="0">
              <a:latin typeface="Goudy Old Style" pitchFamily="18" charset="0"/>
            </a:endParaRPr>
          </a:p>
          <a:p>
            <a:pPr marL="0" indent="0">
              <a:lnSpc>
                <a:spcPct val="80000"/>
              </a:lnSpc>
            </a:pPr>
            <a:r>
              <a:rPr lang="en-US" sz="2000" smtClean="0">
                <a:latin typeface="Goudy Old Style" pitchFamily="18" charset="0"/>
              </a:rPr>
              <a:t>Bison and Roads</a:t>
            </a:r>
          </a:p>
          <a:p>
            <a:pPr marL="0" indent="0">
              <a:lnSpc>
                <a:spcPct val="80000"/>
              </a:lnSpc>
            </a:pPr>
            <a:r>
              <a:rPr lang="en-US" sz="2000" smtClean="0">
                <a:latin typeface="Goudy Old Style" pitchFamily="18" charset="0"/>
              </a:rPr>
              <a:t>Economics</a:t>
            </a:r>
          </a:p>
          <a:p>
            <a:pPr marL="0" indent="0">
              <a:lnSpc>
                <a:spcPct val="80000"/>
              </a:lnSpc>
            </a:pPr>
            <a:r>
              <a:rPr lang="en-US" sz="2000" smtClean="0">
                <a:latin typeface="Goudy Old Style" pitchFamily="18" charset="0"/>
              </a:rPr>
              <a:t>Snowcoach Emissions</a:t>
            </a:r>
          </a:p>
          <a:p>
            <a:pPr marL="0" indent="0">
              <a:lnSpc>
                <a:spcPct val="80000"/>
              </a:lnSpc>
            </a:pPr>
            <a:r>
              <a:rPr lang="en-US" sz="2000" smtClean="0">
                <a:latin typeface="Goudy Old Style" pitchFamily="18" charset="0"/>
              </a:rPr>
              <a:t>Avalanche Safety </a:t>
            </a:r>
          </a:p>
          <a:p>
            <a:pPr marL="0" indent="0">
              <a:lnSpc>
                <a:spcPct val="80000"/>
              </a:lnSpc>
            </a:pPr>
            <a:r>
              <a:rPr lang="en-US" sz="2000" smtClean="0">
                <a:latin typeface="Goudy Old Style" pitchFamily="18" charset="0"/>
              </a:rPr>
              <a:t>Snowpack Analysis</a:t>
            </a:r>
          </a:p>
          <a:p>
            <a:pPr marL="0" indent="0">
              <a:lnSpc>
                <a:spcPct val="80000"/>
              </a:lnSpc>
            </a:pPr>
            <a:endParaRPr lang="en-US" sz="2000" smtClean="0">
              <a:latin typeface="Goudy Old Style" pitchFamily="18" charset="0"/>
            </a:endParaRPr>
          </a:p>
        </p:txBody>
      </p:sp>
      <p:pic>
        <p:nvPicPr>
          <p:cNvPr id="28676" name="Picture 4" descr="Noise Monitoring at West Thumb (Sarah Creachbaum)"/>
          <p:cNvPicPr>
            <a:picLocks noChangeAspect="1" noChangeArrowheads="1"/>
          </p:cNvPicPr>
          <p:nvPr/>
        </p:nvPicPr>
        <p:blipFill>
          <a:blip r:embed="rId2" cstate="print"/>
          <a:srcRect/>
          <a:stretch>
            <a:fillRect/>
          </a:stretch>
        </p:blipFill>
        <p:spPr bwMode="auto">
          <a:xfrm>
            <a:off x="4419600" y="2092325"/>
            <a:ext cx="3733800" cy="36988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381000"/>
            <a:ext cx="8001000" cy="1143000"/>
          </a:xfrm>
        </p:spPr>
        <p:txBody>
          <a:bodyPr/>
          <a:lstStyle/>
          <a:p>
            <a:r>
              <a:rPr lang="en-US" b="1" smtClean="0">
                <a:solidFill>
                  <a:schemeClr val="accent2"/>
                </a:solidFill>
                <a:latin typeface="Goudy Old Style" pitchFamily="18" charset="0"/>
              </a:rPr>
              <a:t>Soundscape Monitoring</a:t>
            </a:r>
          </a:p>
        </p:txBody>
      </p:sp>
      <p:sp>
        <p:nvSpPr>
          <p:cNvPr id="29699" name="Content Placeholder 2"/>
          <p:cNvSpPr>
            <a:spLocks noGrp="1"/>
          </p:cNvSpPr>
          <p:nvPr>
            <p:ph idx="1"/>
          </p:nvPr>
        </p:nvSpPr>
        <p:spPr>
          <a:xfrm>
            <a:off x="2971800" y="1828800"/>
            <a:ext cx="5638800" cy="4419600"/>
          </a:xfrm>
        </p:spPr>
        <p:txBody>
          <a:bodyPr>
            <a:normAutofit lnSpcReduction="10000"/>
          </a:bodyPr>
          <a:lstStyle/>
          <a:p>
            <a:pPr>
              <a:spcAft>
                <a:spcPts val="1200"/>
              </a:spcAft>
            </a:pPr>
            <a:r>
              <a:rPr lang="en-US" sz="2200" smtClean="0">
                <a:latin typeface="Goudy Old Style" pitchFamily="18" charset="0"/>
              </a:rPr>
              <a:t>All oversnow vehicles are heard 47% of time from 8 am to 4 pm at Madison Junction site (goal is not to exceed 50%)</a:t>
            </a:r>
          </a:p>
          <a:p>
            <a:pPr>
              <a:spcAft>
                <a:spcPts val="1200"/>
              </a:spcAft>
            </a:pPr>
            <a:r>
              <a:rPr lang="en-US" sz="2200" smtClean="0">
                <a:latin typeface="Goudy Old Style" pitchFamily="18" charset="0"/>
              </a:rPr>
              <a:t>All oversnow vehicles are heard 55% of time at Old Faithful site (goal is not to exceed 75%)</a:t>
            </a:r>
          </a:p>
          <a:p>
            <a:pPr>
              <a:spcAft>
                <a:spcPts val="1200"/>
              </a:spcAft>
            </a:pPr>
            <a:r>
              <a:rPr lang="en-US" sz="2200" smtClean="0">
                <a:latin typeface="Goudy Old Style" pitchFamily="18" charset="0"/>
              </a:rPr>
              <a:t>Loud oversnow vehicles heard 177 times at Madison Junction site (“loud” is vehicle noise exceeding 70 dBA for one second or 60 dBA for 10 seconds). </a:t>
            </a:r>
          </a:p>
          <a:p>
            <a:pPr>
              <a:spcAft>
                <a:spcPts val="1200"/>
              </a:spcAft>
            </a:pPr>
            <a:r>
              <a:rPr lang="en-US" sz="2200" smtClean="0">
                <a:latin typeface="Goudy Old Style" pitchFamily="18" charset="0"/>
              </a:rPr>
              <a:t>94% of loud events are snowcoaches</a:t>
            </a:r>
          </a:p>
          <a:p>
            <a:endParaRPr lang="en-US" smtClean="0">
              <a:latin typeface="Goudy Old Style" pitchFamily="18" charset="0"/>
            </a:endParaRPr>
          </a:p>
        </p:txBody>
      </p:sp>
      <p:pic>
        <p:nvPicPr>
          <p:cNvPr id="29700" name="Picture 4" descr="16300"/>
          <p:cNvPicPr>
            <a:picLocks noChangeAspect="1" noChangeArrowheads="1"/>
          </p:cNvPicPr>
          <p:nvPr/>
        </p:nvPicPr>
        <p:blipFill>
          <a:blip r:embed="rId2" cstate="print"/>
          <a:srcRect/>
          <a:stretch>
            <a:fillRect/>
          </a:stretch>
        </p:blipFill>
        <p:spPr bwMode="auto">
          <a:xfrm>
            <a:off x="0" y="1828800"/>
            <a:ext cx="2908300" cy="4648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457200"/>
            <a:ext cx="7772400" cy="1295400"/>
          </a:xfrm>
        </p:spPr>
        <p:txBody>
          <a:bodyPr>
            <a:normAutofit fontScale="90000"/>
          </a:bodyPr>
          <a:lstStyle/>
          <a:p>
            <a:r>
              <a:rPr lang="en-US" b="1" smtClean="0">
                <a:solidFill>
                  <a:schemeClr val="accent2"/>
                </a:solidFill>
                <a:latin typeface="Goudy Old Style" pitchFamily="18" charset="0"/>
              </a:rPr>
              <a:t>Audibility of Snowmobiles and Snowcoaches </a:t>
            </a:r>
          </a:p>
        </p:txBody>
      </p:sp>
      <p:sp>
        <p:nvSpPr>
          <p:cNvPr id="30723" name="Content Placeholder 2"/>
          <p:cNvSpPr>
            <a:spLocks noGrp="1"/>
          </p:cNvSpPr>
          <p:nvPr>
            <p:ph idx="1"/>
          </p:nvPr>
        </p:nvSpPr>
        <p:spPr>
          <a:xfrm>
            <a:off x="304800" y="2057400"/>
            <a:ext cx="5334000" cy="4800600"/>
          </a:xfrm>
        </p:spPr>
        <p:txBody>
          <a:bodyPr/>
          <a:lstStyle/>
          <a:p>
            <a:pPr marL="400050" indent="-171450">
              <a:lnSpc>
                <a:spcPct val="80000"/>
              </a:lnSpc>
            </a:pPr>
            <a:r>
              <a:rPr lang="en-US" sz="2400" smtClean="0">
                <a:latin typeface="Goudy Old Style" pitchFamily="18" charset="0"/>
              </a:rPr>
              <a:t>Currently, guided (BAT) snowmobile groups are heard for the same amount of time as a guided snowcoach.</a:t>
            </a:r>
          </a:p>
          <a:p>
            <a:pPr marL="400050" indent="-171450">
              <a:lnSpc>
                <a:spcPct val="80000"/>
              </a:lnSpc>
            </a:pPr>
            <a:endParaRPr lang="en-US" sz="2400" smtClean="0">
              <a:latin typeface="Goudy Old Style" pitchFamily="18" charset="0"/>
            </a:endParaRPr>
          </a:p>
          <a:p>
            <a:pPr marL="400050" indent="-171450">
              <a:lnSpc>
                <a:spcPct val="80000"/>
              </a:lnSpc>
            </a:pPr>
            <a:r>
              <a:rPr lang="en-US" sz="2400" smtClean="0">
                <a:latin typeface="Goudy Old Style" pitchFamily="18" charset="0"/>
              </a:rPr>
              <a:t>Some new snowcoaches, as well as older models, are too loud.</a:t>
            </a:r>
          </a:p>
          <a:p>
            <a:pPr marL="400050" indent="-171450">
              <a:lnSpc>
                <a:spcPct val="80000"/>
              </a:lnSpc>
            </a:pPr>
            <a:endParaRPr lang="en-US" sz="2400" smtClean="0">
              <a:latin typeface="Goudy Old Style" pitchFamily="18" charset="0"/>
            </a:endParaRPr>
          </a:p>
          <a:p>
            <a:pPr marL="400050" indent="-171450">
              <a:lnSpc>
                <a:spcPct val="80000"/>
              </a:lnSpc>
            </a:pPr>
            <a:r>
              <a:rPr lang="en-US" sz="2400" smtClean="0">
                <a:latin typeface="Goudy Old Style" pitchFamily="18" charset="0"/>
              </a:rPr>
              <a:t>Snowcoach BAT has not been required</a:t>
            </a:r>
            <a:r>
              <a:rPr lang="en-US" sz="2000" smtClean="0">
                <a:latin typeface="Goudy Old Style" pitchFamily="18" charset="0"/>
              </a:rPr>
              <a:t>.</a:t>
            </a:r>
          </a:p>
        </p:txBody>
      </p:sp>
      <p:pic>
        <p:nvPicPr>
          <p:cNvPr id="30724" name="Content Placeholder 10" descr="DSCN2819.JPG"/>
          <p:cNvPicPr>
            <a:picLocks noChangeAspect="1"/>
          </p:cNvPicPr>
          <p:nvPr/>
        </p:nvPicPr>
        <p:blipFill>
          <a:blip r:embed="rId2" cstate="print"/>
          <a:srcRect/>
          <a:stretch>
            <a:fillRect/>
          </a:stretch>
        </p:blipFill>
        <p:spPr bwMode="auto">
          <a:xfrm>
            <a:off x="5545138" y="2057400"/>
            <a:ext cx="3598862" cy="4800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352800" y="152400"/>
            <a:ext cx="5562600" cy="1143000"/>
          </a:xfrm>
        </p:spPr>
        <p:txBody>
          <a:bodyPr/>
          <a:lstStyle/>
          <a:p>
            <a:r>
              <a:rPr lang="en-US" b="1" smtClean="0">
                <a:solidFill>
                  <a:schemeClr val="accent2"/>
                </a:solidFill>
                <a:latin typeface="Goudy Old Style" pitchFamily="18" charset="0"/>
              </a:rPr>
              <a:t>Air Quality</a:t>
            </a:r>
          </a:p>
        </p:txBody>
      </p:sp>
      <p:sp>
        <p:nvSpPr>
          <p:cNvPr id="14339" name="Content Placeholder 2"/>
          <p:cNvSpPr>
            <a:spLocks noGrp="1"/>
          </p:cNvSpPr>
          <p:nvPr>
            <p:ph idx="1"/>
          </p:nvPr>
        </p:nvSpPr>
        <p:spPr>
          <a:xfrm>
            <a:off x="3276600" y="1371600"/>
            <a:ext cx="5715000" cy="4648200"/>
          </a:xfrm>
        </p:spPr>
        <p:txBody>
          <a:bodyPr>
            <a:normAutofit lnSpcReduction="10000"/>
          </a:bodyPr>
          <a:lstStyle/>
          <a:p>
            <a:pPr marL="400050" indent="-171450">
              <a:spcAft>
                <a:spcPts val="600"/>
              </a:spcAft>
              <a:buFont typeface="Arial" pitchFamily="34" charset="0"/>
              <a:buChar char="•"/>
              <a:defRPr/>
            </a:pPr>
            <a:r>
              <a:rPr lang="en-US" sz="2200" dirty="0" smtClean="0">
                <a:latin typeface="Goudy Old Style" pitchFamily="18" charset="0"/>
              </a:rPr>
              <a:t>Best Available Technology snowmobiles and newer snowcoaches are similar in their per passenger emissions.</a:t>
            </a:r>
          </a:p>
          <a:p>
            <a:pPr marL="400050" indent="-171450">
              <a:spcAft>
                <a:spcPts val="600"/>
              </a:spcAft>
              <a:buFont typeface="Arial" pitchFamily="34" charset="0"/>
              <a:buChar char="•"/>
              <a:defRPr/>
            </a:pPr>
            <a:r>
              <a:rPr lang="en-US" sz="2200" dirty="0" smtClean="0">
                <a:latin typeface="Goudy Old Style" pitchFamily="18" charset="0"/>
              </a:rPr>
              <a:t>Cleanest coaches better than BAT snowmobiles; some new coaches far dirtier.</a:t>
            </a:r>
          </a:p>
          <a:p>
            <a:pPr marL="400050" indent="-171450">
              <a:spcAft>
                <a:spcPts val="600"/>
              </a:spcAft>
              <a:buFont typeface="Arial" pitchFamily="34" charset="0"/>
              <a:buChar char="•"/>
              <a:defRPr/>
            </a:pPr>
            <a:r>
              <a:rPr lang="en-US" sz="2200" dirty="0" smtClean="0">
                <a:latin typeface="Goudy Old Style" pitchFamily="18" charset="0"/>
              </a:rPr>
              <a:t>Snowmobiles lack catalytic converters.</a:t>
            </a:r>
          </a:p>
          <a:p>
            <a:pPr marL="400050" indent="-171450">
              <a:spcAft>
                <a:spcPts val="600"/>
              </a:spcAft>
              <a:buFont typeface="Arial" pitchFamily="34" charset="0"/>
              <a:buChar char="•"/>
              <a:defRPr/>
            </a:pPr>
            <a:r>
              <a:rPr lang="en-US" sz="2200" dirty="0" smtClean="0">
                <a:latin typeface="Goudy Old Style" pitchFamily="18" charset="0"/>
              </a:rPr>
              <a:t>Modern “conversion” snowcoaches challenged by low power to high weight ratio.</a:t>
            </a:r>
          </a:p>
          <a:p>
            <a:pPr marL="400050" indent="-171450">
              <a:spcAft>
                <a:spcPts val="600"/>
              </a:spcAft>
              <a:buFont typeface="Arial" pitchFamily="34" charset="0"/>
              <a:buChar char="•"/>
              <a:defRPr/>
            </a:pPr>
            <a:r>
              <a:rPr lang="en-US" sz="2200" dirty="0" smtClean="0">
                <a:latin typeface="Goudy Old Style" pitchFamily="18" charset="0"/>
              </a:rPr>
              <a:t>BAT has not been required for coaches. </a:t>
            </a:r>
          </a:p>
          <a:p>
            <a:pPr marL="400050" indent="-171450">
              <a:spcAft>
                <a:spcPts val="600"/>
              </a:spcAft>
              <a:buFont typeface="Arial" pitchFamily="34" charset="0"/>
              <a:buChar char="•"/>
              <a:defRPr/>
            </a:pPr>
            <a:r>
              <a:rPr lang="en-US" sz="2200" dirty="0" smtClean="0">
                <a:latin typeface="Goudy Old Style" pitchFamily="18" charset="0"/>
              </a:rPr>
              <a:t>Inversions common in winter and are significant contributor to higher levels of pollution in winter than summer.</a:t>
            </a:r>
          </a:p>
          <a:p>
            <a:pPr>
              <a:defRPr/>
            </a:pPr>
            <a:endParaRPr lang="en-US" sz="1800" dirty="0" smtClean="0">
              <a:latin typeface="Goudy Old Style" pitchFamily="18" charset="0"/>
            </a:endParaRPr>
          </a:p>
        </p:txBody>
      </p:sp>
      <p:pic>
        <p:nvPicPr>
          <p:cNvPr id="31748" name="Content Placeholder 8" descr="DSCN2846.JPG"/>
          <p:cNvPicPr>
            <a:picLocks noChangeAspect="1"/>
          </p:cNvPicPr>
          <p:nvPr/>
        </p:nvPicPr>
        <p:blipFill>
          <a:blip r:embed="rId2" cstate="print"/>
          <a:srcRect/>
          <a:stretch>
            <a:fillRect/>
          </a:stretch>
        </p:blipFill>
        <p:spPr bwMode="auto">
          <a:xfrm>
            <a:off x="0" y="1447800"/>
            <a:ext cx="3370263" cy="4495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2400" y="381000"/>
            <a:ext cx="5486400" cy="1143000"/>
          </a:xfrm>
        </p:spPr>
        <p:txBody>
          <a:bodyPr/>
          <a:lstStyle/>
          <a:p>
            <a:r>
              <a:rPr lang="en-US" sz="4000" b="1" smtClean="0">
                <a:solidFill>
                  <a:schemeClr val="accent2"/>
                </a:solidFill>
                <a:latin typeface="Goudy Old Style" pitchFamily="18" charset="0"/>
              </a:rPr>
              <a:t>Wildlife Monitoring</a:t>
            </a:r>
          </a:p>
        </p:txBody>
      </p:sp>
      <p:sp>
        <p:nvSpPr>
          <p:cNvPr id="32771" name="Content Placeholder 2"/>
          <p:cNvSpPr>
            <a:spLocks noGrp="1"/>
          </p:cNvSpPr>
          <p:nvPr>
            <p:ph idx="1"/>
          </p:nvPr>
        </p:nvSpPr>
        <p:spPr>
          <a:xfrm>
            <a:off x="609600" y="2286000"/>
            <a:ext cx="7772400" cy="4343400"/>
          </a:xfrm>
        </p:spPr>
        <p:txBody>
          <a:bodyPr>
            <a:normAutofit lnSpcReduction="10000"/>
          </a:bodyPr>
          <a:lstStyle/>
          <a:p>
            <a:r>
              <a:rPr lang="en-US" sz="2000" smtClean="0">
                <a:latin typeface="Goudy Old Style" pitchFamily="18" charset="0"/>
              </a:rPr>
              <a:t>Bison and elk populations and movement patterns have not been affected by oversnow vehicle use. </a:t>
            </a:r>
          </a:p>
          <a:p>
            <a:endParaRPr lang="en-US" sz="2000" smtClean="0">
              <a:latin typeface="Goudy Old Style" pitchFamily="18" charset="0"/>
            </a:endParaRPr>
          </a:p>
          <a:p>
            <a:r>
              <a:rPr lang="en-US" sz="2000" smtClean="0">
                <a:latin typeface="Goudy Old Style" pitchFamily="18" charset="0"/>
              </a:rPr>
              <a:t>For individual animals, 8 to 10 percent of elk and bison show a movement response to snowmobiles and snowcoaches.  Approximately 90 percent of elk or bison either show no apparent response or a "look and resume" response.  </a:t>
            </a:r>
          </a:p>
          <a:p>
            <a:endParaRPr lang="en-US" sz="2000" smtClean="0">
              <a:latin typeface="Goudy Old Style" pitchFamily="18" charset="0"/>
            </a:endParaRPr>
          </a:p>
          <a:p>
            <a:r>
              <a:rPr lang="en-US" sz="2000" smtClean="0">
                <a:latin typeface="Goudy Old Style" pitchFamily="18" charset="0"/>
              </a:rPr>
              <a:t>Level of reaction was consistent for a wide range of daily average oversnow vehicle use (ranging from 156 to 593 vehicles per day, with a peak day of 1,168 vehicles (1999 through 2004)).  </a:t>
            </a:r>
          </a:p>
          <a:p>
            <a:endParaRPr lang="en-US" sz="2000" smtClean="0">
              <a:latin typeface="Goudy Old Style" pitchFamily="18" charset="0"/>
            </a:endParaRPr>
          </a:p>
          <a:p>
            <a:r>
              <a:rPr lang="en-US" sz="2000" smtClean="0">
                <a:latin typeface="Goudy Old Style" pitchFamily="18" charset="0"/>
              </a:rPr>
              <a:t>Commercial guiding is important in minimizing harassment to wildlife. </a:t>
            </a:r>
          </a:p>
          <a:p>
            <a:endParaRPr lang="en-US" sz="2000" smtClean="0">
              <a:latin typeface="Goudy Old Style" pitchFamily="18" charset="0"/>
            </a:endParaRPr>
          </a:p>
        </p:txBody>
      </p:sp>
      <p:pic>
        <p:nvPicPr>
          <p:cNvPr id="32772" name="Picture 2" descr="10167"/>
          <p:cNvPicPr>
            <a:picLocks noChangeAspect="1" noChangeArrowheads="1"/>
          </p:cNvPicPr>
          <p:nvPr/>
        </p:nvPicPr>
        <p:blipFill>
          <a:blip r:embed="rId2" cstate="print"/>
          <a:srcRect l="18182" b="32527"/>
          <a:stretch>
            <a:fillRect/>
          </a:stretch>
        </p:blipFill>
        <p:spPr bwMode="auto">
          <a:xfrm>
            <a:off x="5715000" y="0"/>
            <a:ext cx="3429000" cy="2133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ison herd walking on road"/>
          <p:cNvPicPr>
            <a:picLocks noChangeAspect="1" noChangeArrowheads="1"/>
          </p:cNvPicPr>
          <p:nvPr/>
        </p:nvPicPr>
        <p:blipFill>
          <a:blip r:embed="rId2" cstate="print"/>
          <a:srcRect/>
          <a:stretch>
            <a:fillRect/>
          </a:stretch>
        </p:blipFill>
        <p:spPr bwMode="auto">
          <a:xfrm>
            <a:off x="5765800" y="0"/>
            <a:ext cx="3378200" cy="2590800"/>
          </a:xfrm>
          <a:prstGeom prst="rect">
            <a:avLst/>
          </a:prstGeom>
          <a:noFill/>
          <a:ln w="9525">
            <a:noFill/>
            <a:miter lim="800000"/>
            <a:headEnd/>
            <a:tailEnd/>
          </a:ln>
        </p:spPr>
      </p:pic>
      <p:sp>
        <p:nvSpPr>
          <p:cNvPr id="33795" name="Rectangle 4"/>
          <p:cNvSpPr>
            <a:spLocks noGrp="1" noChangeArrowheads="1"/>
          </p:cNvSpPr>
          <p:nvPr>
            <p:ph type="title" idx="4294967295"/>
          </p:nvPr>
        </p:nvSpPr>
        <p:spPr>
          <a:xfrm>
            <a:off x="0" y="381000"/>
            <a:ext cx="5105400" cy="1143000"/>
          </a:xfrm>
        </p:spPr>
        <p:txBody>
          <a:bodyPr/>
          <a:lstStyle/>
          <a:p>
            <a:pPr eaLnBrk="1" hangingPunct="1"/>
            <a:r>
              <a:rPr lang="en-US" b="1" smtClean="0">
                <a:solidFill>
                  <a:schemeClr val="accent2"/>
                </a:solidFill>
                <a:latin typeface="Goudy Old Style" pitchFamily="18" charset="0"/>
              </a:rPr>
              <a:t>Bison and Roads</a:t>
            </a:r>
            <a:endParaRPr lang="en-US" smtClean="0">
              <a:solidFill>
                <a:schemeClr val="accent2"/>
              </a:solidFill>
              <a:latin typeface="Goudy Old Style" pitchFamily="18" charset="0"/>
            </a:endParaRPr>
          </a:p>
        </p:txBody>
      </p:sp>
      <p:sp>
        <p:nvSpPr>
          <p:cNvPr id="33796" name="Rectangle 5"/>
          <p:cNvSpPr>
            <a:spLocks noGrp="1" noChangeArrowheads="1"/>
          </p:cNvSpPr>
          <p:nvPr>
            <p:ph type="body" sz="half" idx="4294967295"/>
          </p:nvPr>
        </p:nvSpPr>
        <p:spPr>
          <a:xfrm>
            <a:off x="0" y="1676400"/>
            <a:ext cx="6019800" cy="4953000"/>
          </a:xfrm>
        </p:spPr>
        <p:txBody>
          <a:bodyPr/>
          <a:lstStyle/>
          <a:p>
            <a:pPr eaLnBrk="1" hangingPunct="1">
              <a:lnSpc>
                <a:spcPct val="80000"/>
              </a:lnSpc>
            </a:pPr>
            <a:r>
              <a:rPr lang="en-US" sz="2400" smtClean="0">
                <a:latin typeface="Goudy Old Style" pitchFamily="18" charset="0"/>
              </a:rPr>
              <a:t>Long-term concern that bison use of  groomed roadways (“energy-efficient pathways”) has led to altered distribution. </a:t>
            </a:r>
          </a:p>
          <a:p>
            <a:pPr eaLnBrk="1" hangingPunct="1">
              <a:lnSpc>
                <a:spcPct val="80000"/>
              </a:lnSpc>
            </a:pPr>
            <a:endParaRPr lang="en-US" sz="2400" smtClean="0">
              <a:latin typeface="Goudy Old Style" pitchFamily="18" charset="0"/>
            </a:endParaRPr>
          </a:p>
          <a:p>
            <a:pPr eaLnBrk="1" hangingPunct="1">
              <a:lnSpc>
                <a:spcPct val="80000"/>
              </a:lnSpc>
            </a:pPr>
            <a:r>
              <a:rPr lang="en-US" sz="2400" smtClean="0">
                <a:latin typeface="Goudy Old Style" pitchFamily="18" charset="0"/>
              </a:rPr>
              <a:t>Growing scientific consensus that groomed roads have merely expedited a population expansion that would have occurred in the absence of groomed roads anyway. </a:t>
            </a:r>
          </a:p>
          <a:p>
            <a:pPr eaLnBrk="1" hangingPunct="1">
              <a:lnSpc>
                <a:spcPct val="80000"/>
              </a:lnSpc>
            </a:pPr>
            <a:endParaRPr lang="en-US" sz="2400" smtClean="0">
              <a:latin typeface="Goudy Old Style" pitchFamily="18" charset="0"/>
            </a:endParaRPr>
          </a:p>
          <a:p>
            <a:pPr eaLnBrk="1" hangingPunct="1">
              <a:lnSpc>
                <a:spcPct val="80000"/>
              </a:lnSpc>
            </a:pPr>
            <a:r>
              <a:rPr lang="en-US" sz="2400" smtClean="0">
                <a:latin typeface="Goudy Old Style" pitchFamily="18" charset="0"/>
              </a:rPr>
              <a:t>A possible exception is Gibbon Canyon.</a:t>
            </a:r>
          </a:p>
          <a:p>
            <a:pPr eaLnBrk="1" hangingPunct="1">
              <a:lnSpc>
                <a:spcPct val="80000"/>
              </a:lnSpc>
            </a:pPr>
            <a:endParaRPr lang="en-US" sz="2400" smtClean="0">
              <a:latin typeface="Goudy Old Style" pitchFamily="18" charset="0"/>
            </a:endParaRPr>
          </a:p>
          <a:p>
            <a:pPr eaLnBrk="1" hangingPunct="1">
              <a:lnSpc>
                <a:spcPct val="80000"/>
              </a:lnSpc>
            </a:pPr>
            <a:r>
              <a:rPr lang="en-US" sz="2400" smtClean="0">
                <a:latin typeface="Goudy Old Style" pitchFamily="18" charset="0"/>
              </a:rPr>
              <a:t>Initial study of bison use of Madison to Norris Road may result in road closure.</a:t>
            </a:r>
            <a:endParaRPr lang="en-US" sz="2600" smtClean="0">
              <a:latin typeface="Goudy Old Style" pitchFamily="18" charset="0"/>
            </a:endParaRPr>
          </a:p>
        </p:txBody>
      </p:sp>
      <p:pic>
        <p:nvPicPr>
          <p:cNvPr id="33797" name="Picture 2" descr="wintrmap"/>
          <p:cNvPicPr>
            <a:picLocks noChangeAspect="1" noChangeArrowheads="1"/>
          </p:cNvPicPr>
          <p:nvPr/>
        </p:nvPicPr>
        <p:blipFill>
          <a:blip r:embed="rId3" cstate="print">
            <a:lum bright="6000" contrast="-12000"/>
          </a:blip>
          <a:srcRect b="8047"/>
          <a:stretch>
            <a:fillRect/>
          </a:stretch>
        </p:blipFill>
        <p:spPr bwMode="auto">
          <a:xfrm>
            <a:off x="6059488" y="3657600"/>
            <a:ext cx="3008312" cy="3144838"/>
          </a:xfrm>
          <a:prstGeom prst="rect">
            <a:avLst/>
          </a:prstGeom>
          <a:noFill/>
          <a:ln w="9525">
            <a:noFill/>
            <a:miter lim="800000"/>
            <a:headEnd/>
            <a:tailEnd/>
          </a:ln>
        </p:spPr>
      </p:pic>
      <p:cxnSp>
        <p:nvCxnSpPr>
          <p:cNvPr id="33798" name="Straight Arrow Connector 6"/>
          <p:cNvCxnSpPr>
            <a:cxnSpLocks noChangeShapeType="1"/>
          </p:cNvCxnSpPr>
          <p:nvPr/>
        </p:nvCxnSpPr>
        <p:spPr bwMode="auto">
          <a:xfrm>
            <a:off x="5638800" y="4800600"/>
            <a:ext cx="1219200" cy="152400"/>
          </a:xfrm>
          <a:prstGeom prst="straightConnector1">
            <a:avLst/>
          </a:prstGeom>
          <a:noFill/>
          <a:ln w="31750" algn="ctr">
            <a:solidFill>
              <a:schemeClr val="tx1"/>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nowplane from rear"/>
          <p:cNvPicPr>
            <a:picLocks noGrp="1" noChangeAspect="1" noChangeArrowheads="1"/>
          </p:cNvPicPr>
          <p:nvPr>
            <p:ph idx="1"/>
          </p:nvPr>
        </p:nvPicPr>
        <p:blipFill>
          <a:blip r:embed="rId3" cstate="print"/>
          <a:srcRect/>
          <a:stretch>
            <a:fillRect/>
          </a:stretch>
        </p:blipFill>
        <p:spPr>
          <a:xfrm>
            <a:off x="-152400" y="-74613"/>
            <a:ext cx="9372600" cy="6932613"/>
          </a:xfrm>
          <a:noFill/>
        </p:spPr>
      </p:pic>
      <p:sp>
        <p:nvSpPr>
          <p:cNvPr id="7171" name="Rectangle 3"/>
          <p:cNvSpPr>
            <a:spLocks noChangeArrowheads="1"/>
          </p:cNvSpPr>
          <p:nvPr/>
        </p:nvSpPr>
        <p:spPr bwMode="auto">
          <a:xfrm>
            <a:off x="381000" y="90488"/>
            <a:ext cx="9296400" cy="519112"/>
          </a:xfrm>
          <a:prstGeom prst="rect">
            <a:avLst/>
          </a:prstGeom>
          <a:noFill/>
          <a:ln w="9525">
            <a:noFill/>
            <a:miter lim="800000"/>
            <a:headEnd/>
            <a:tailEnd/>
          </a:ln>
        </p:spPr>
        <p:txBody>
          <a:bodyPr>
            <a:spAutoFit/>
          </a:bodyPr>
          <a:lstStyle/>
          <a:p>
            <a:r>
              <a:rPr lang="en-US" sz="2800"/>
              <a:t>In the late 1940s:  First snowplanes came into the parks</a:t>
            </a:r>
            <a:endParaRPr lang="en-US" sz="2800" b="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895600" y="304800"/>
            <a:ext cx="5791200" cy="1143000"/>
          </a:xfrm>
        </p:spPr>
        <p:txBody>
          <a:bodyPr>
            <a:normAutofit fontScale="90000"/>
          </a:bodyPr>
          <a:lstStyle/>
          <a:p>
            <a:r>
              <a:rPr lang="en-US" b="1" smtClean="0">
                <a:solidFill>
                  <a:schemeClr val="accent2"/>
                </a:solidFill>
                <a:latin typeface="Goudy Old Style" pitchFamily="18" charset="0"/>
              </a:rPr>
              <a:t>Visitor Survey Results</a:t>
            </a:r>
            <a:br>
              <a:rPr lang="en-US" b="1" smtClean="0">
                <a:solidFill>
                  <a:schemeClr val="accent2"/>
                </a:solidFill>
                <a:latin typeface="Goudy Old Style" pitchFamily="18" charset="0"/>
              </a:rPr>
            </a:br>
            <a:r>
              <a:rPr lang="en-US" sz="3200" b="1" smtClean="0">
                <a:solidFill>
                  <a:schemeClr val="accent2"/>
                </a:solidFill>
                <a:latin typeface="Goudy Old Style" pitchFamily="18" charset="0"/>
              </a:rPr>
              <a:t>(2008)</a:t>
            </a:r>
            <a:endParaRPr lang="en-US" b="1" smtClean="0">
              <a:solidFill>
                <a:schemeClr val="accent2"/>
              </a:solidFill>
              <a:latin typeface="Goudy Old Style" pitchFamily="18" charset="0"/>
            </a:endParaRPr>
          </a:p>
        </p:txBody>
      </p:sp>
      <p:sp>
        <p:nvSpPr>
          <p:cNvPr id="34819" name="Content Placeholder 2"/>
          <p:cNvSpPr>
            <a:spLocks noGrp="1"/>
          </p:cNvSpPr>
          <p:nvPr>
            <p:ph idx="1"/>
          </p:nvPr>
        </p:nvSpPr>
        <p:spPr>
          <a:xfrm>
            <a:off x="304800" y="2590800"/>
            <a:ext cx="8458200" cy="4114800"/>
          </a:xfrm>
        </p:spPr>
        <p:txBody>
          <a:bodyPr/>
          <a:lstStyle/>
          <a:p>
            <a:r>
              <a:rPr lang="en-US" sz="2400" b="1" smtClean="0">
                <a:latin typeface="Goudy Old Style" pitchFamily="18" charset="0"/>
              </a:rPr>
              <a:t>Soundscapes:  </a:t>
            </a:r>
          </a:p>
          <a:p>
            <a:pPr lvl="1"/>
            <a:r>
              <a:rPr lang="en-US" sz="2000" smtClean="0">
                <a:latin typeface="Goudy Old Style" pitchFamily="18" charset="0"/>
              </a:rPr>
              <a:t>87% were ‘very satisfied’ with their overall soundscape experience and the remaining 13% were ‘satisfied.’</a:t>
            </a:r>
          </a:p>
          <a:p>
            <a:r>
              <a:rPr lang="en-US" sz="2400" b="1" smtClean="0">
                <a:latin typeface="Goudy Old Style" pitchFamily="18" charset="0"/>
              </a:rPr>
              <a:t>Wildlife:</a:t>
            </a:r>
          </a:p>
          <a:p>
            <a:pPr lvl="1"/>
            <a:r>
              <a:rPr lang="en-US" sz="2000" smtClean="0">
                <a:latin typeface="Goudy Old Style" pitchFamily="18" charset="0"/>
              </a:rPr>
              <a:t>Visitors overwhelmingly (87%) find wildlife aspect of their Yellowstone winter experience very satisfying.</a:t>
            </a:r>
          </a:p>
          <a:p>
            <a:r>
              <a:rPr lang="en-US" sz="2400" b="1" smtClean="0">
                <a:latin typeface="Goudy Old Style" pitchFamily="18" charset="0"/>
              </a:rPr>
              <a:t>Classifying Visitors (earlier surveys): </a:t>
            </a:r>
          </a:p>
          <a:p>
            <a:pPr lvl="1"/>
            <a:r>
              <a:rPr lang="en-US" sz="2000" smtClean="0">
                <a:latin typeface="Goudy Old Style" pitchFamily="18" charset="0"/>
              </a:rPr>
              <a:t>Activity groups (snowmobile versus snowcoach) were not found to be useful for predicting either visitor behavior or visitor attitudes.</a:t>
            </a:r>
          </a:p>
          <a:p>
            <a:pPr lvl="1"/>
            <a:r>
              <a:rPr lang="en-US" sz="2000" smtClean="0">
                <a:latin typeface="Goudy Old Style" pitchFamily="18" charset="0"/>
              </a:rPr>
              <a:t>Visitors within the activity sought a variety of experiences.  </a:t>
            </a:r>
          </a:p>
          <a:p>
            <a:pPr lvl="1"/>
            <a:r>
              <a:rPr lang="en-US" sz="2000" smtClean="0">
                <a:latin typeface="Goudy Old Style" pitchFamily="18" charset="0"/>
              </a:rPr>
              <a:t>The different activity groups had more in common than opposition.</a:t>
            </a:r>
          </a:p>
          <a:p>
            <a:endParaRPr lang="en-US" smtClean="0"/>
          </a:p>
        </p:txBody>
      </p:sp>
      <p:pic>
        <p:nvPicPr>
          <p:cNvPr id="34820" name="Picture 5" descr="16111.jpg"/>
          <p:cNvPicPr>
            <a:picLocks noChangeAspect="1"/>
          </p:cNvPicPr>
          <p:nvPr/>
        </p:nvPicPr>
        <p:blipFill>
          <a:blip r:embed="rId2" cstate="print"/>
          <a:srcRect t="5357" b="37502"/>
          <a:stretch>
            <a:fillRect/>
          </a:stretch>
        </p:blipFill>
        <p:spPr bwMode="auto">
          <a:xfrm>
            <a:off x="0" y="0"/>
            <a:ext cx="2746375" cy="2438400"/>
          </a:xfrm>
          <a:prstGeom prst="rect">
            <a:avLst/>
          </a:prstGeom>
          <a:noFill/>
          <a:ln w="9525">
            <a:noFill/>
            <a:miter lim="800000"/>
            <a:headEnd/>
            <a:tailEnd/>
          </a:ln>
        </p:spPr>
      </p:pic>
      <p:sp>
        <p:nvSpPr>
          <p:cNvPr id="5" name="Title 1"/>
          <p:cNvSpPr txBox="1">
            <a:spLocks/>
          </p:cNvSpPr>
          <p:nvPr/>
        </p:nvSpPr>
        <p:spPr bwMode="auto">
          <a:xfrm>
            <a:off x="2971800" y="1295400"/>
            <a:ext cx="5791200" cy="1143000"/>
          </a:xfrm>
          <a:prstGeom prst="rect">
            <a:avLst/>
          </a:prstGeom>
          <a:noFill/>
          <a:ln w="9525">
            <a:noFill/>
            <a:miter lim="800000"/>
            <a:headEnd/>
            <a:tailEnd/>
          </a:ln>
        </p:spPr>
        <p:txBody>
          <a:bodyPr anchor="ctr"/>
          <a:lstStyle/>
          <a:p>
            <a:pPr algn="ctr">
              <a:defRPr/>
            </a:pPr>
            <a:r>
              <a:rPr lang="en-US" sz="4400" b="1" kern="0" dirty="0">
                <a:solidFill>
                  <a:schemeClr val="accent2"/>
                </a:solidFill>
                <a:ea typeface="+mj-ea"/>
                <a:cs typeface="+mj-cs"/>
              </a:rPr>
              <a:t/>
            </a:r>
            <a:br>
              <a:rPr lang="en-US" sz="4400" b="1" kern="0" dirty="0">
                <a:solidFill>
                  <a:schemeClr val="accent2"/>
                </a:solidFill>
                <a:ea typeface="+mj-ea"/>
                <a:cs typeface="+mj-cs"/>
              </a:rPr>
            </a:br>
            <a:r>
              <a:rPr lang="en-US" sz="2000" kern="0" dirty="0">
                <a:solidFill>
                  <a:schemeClr val="accent2"/>
                </a:solidFill>
                <a:ea typeface="+mj-ea"/>
                <a:cs typeface="+mj-cs"/>
              </a:rPr>
              <a:t>(</a:t>
            </a:r>
            <a:r>
              <a:rPr lang="en-US" sz="2000" kern="0" dirty="0">
                <a:solidFill>
                  <a:schemeClr val="tx2"/>
                </a:solidFill>
                <a:ea typeface="+mj-ea"/>
                <a:cs typeface="+mj-cs"/>
              </a:rPr>
              <a:t>57% of visitors </a:t>
            </a:r>
            <a:r>
              <a:rPr lang="en-US" sz="2000" kern="0" dirty="0" err="1">
                <a:solidFill>
                  <a:schemeClr val="tx2"/>
                </a:solidFill>
                <a:ea typeface="+mj-ea"/>
                <a:cs typeface="+mj-cs"/>
              </a:rPr>
              <a:t>snowcoached</a:t>
            </a:r>
            <a:r>
              <a:rPr lang="en-US" sz="2000" kern="0" dirty="0">
                <a:solidFill>
                  <a:schemeClr val="tx2"/>
                </a:solidFill>
                <a:ea typeface="+mj-ea"/>
                <a:cs typeface="+mj-cs"/>
              </a:rPr>
              <a:t>, 41% </a:t>
            </a:r>
            <a:r>
              <a:rPr lang="en-US" sz="2000" kern="0" dirty="0" err="1">
                <a:solidFill>
                  <a:schemeClr val="tx2"/>
                </a:solidFill>
                <a:ea typeface="+mj-ea"/>
                <a:cs typeface="+mj-cs"/>
              </a:rPr>
              <a:t>snowmobiled</a:t>
            </a:r>
            <a:r>
              <a:rPr lang="en-US" sz="2000" kern="0" dirty="0">
                <a:solidFill>
                  <a:schemeClr val="tx2"/>
                </a:solidFill>
                <a:ea typeface="+mj-ea"/>
                <a:cs typeface="+mj-cs"/>
              </a:rPr>
              <a:t>, </a:t>
            </a:r>
          </a:p>
          <a:p>
            <a:pPr algn="ctr">
              <a:defRPr/>
            </a:pPr>
            <a:r>
              <a:rPr lang="en-US" sz="2000" kern="0" dirty="0">
                <a:solidFill>
                  <a:schemeClr val="tx2"/>
                </a:solidFill>
                <a:ea typeface="+mj-ea"/>
                <a:cs typeface="+mj-cs"/>
              </a:rPr>
              <a:t>26% cross-country skied, and 25% </a:t>
            </a:r>
            <a:r>
              <a:rPr lang="en-US" sz="2000" kern="0" dirty="0" err="1">
                <a:solidFill>
                  <a:schemeClr val="tx2"/>
                </a:solidFill>
                <a:ea typeface="+mj-ea"/>
                <a:cs typeface="+mj-cs"/>
              </a:rPr>
              <a:t>snowshoed</a:t>
            </a:r>
            <a:r>
              <a:rPr lang="en-US" sz="2000" kern="0" dirty="0">
                <a:solidFill>
                  <a:schemeClr val="tx2"/>
                </a:solidFill>
                <a:ea typeface="+mj-ea"/>
                <a:cs typeface="+mj-cs"/>
              </a:rPr>
              <a:t>)</a:t>
            </a:r>
            <a:r>
              <a:rPr lang="en-US" sz="4400" kern="0" dirty="0">
                <a:solidFill>
                  <a:schemeClr val="tx2"/>
                </a:solidFill>
                <a:ea typeface="+mj-ea"/>
                <a:cs typeface="+mj-cs"/>
              </a:rPr>
              <a:t/>
            </a:r>
            <a:br>
              <a:rPr lang="en-US" sz="4400" kern="0" dirty="0">
                <a:solidFill>
                  <a:schemeClr val="tx2"/>
                </a:solidFill>
                <a:ea typeface="+mj-ea"/>
                <a:cs typeface="+mj-cs"/>
              </a:rPr>
            </a:br>
            <a:endParaRPr lang="en-US" sz="4400" b="1" kern="0" dirty="0">
              <a:solidFill>
                <a:schemeClr val="accent2"/>
              </a:solidFill>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4" descr="10253"/>
          <p:cNvPicPr>
            <a:picLocks noChangeAspect="1" noChangeArrowheads="1"/>
          </p:cNvPicPr>
          <p:nvPr/>
        </p:nvPicPr>
        <p:blipFill>
          <a:blip r:embed="rId2" cstate="print"/>
          <a:srcRect l="8220" r="9589"/>
          <a:stretch>
            <a:fillRect/>
          </a:stretch>
        </p:blipFill>
        <p:spPr bwMode="auto">
          <a:xfrm>
            <a:off x="0" y="0"/>
            <a:ext cx="9144000" cy="6923088"/>
          </a:xfrm>
          <a:prstGeom prst="rect">
            <a:avLst/>
          </a:prstGeom>
          <a:noFill/>
          <a:ln w="9525">
            <a:noFill/>
            <a:miter lim="800000"/>
            <a:headEnd/>
            <a:tailEnd/>
          </a:ln>
        </p:spPr>
      </p:pic>
      <p:sp>
        <p:nvSpPr>
          <p:cNvPr id="35843" name="Text Box 2"/>
          <p:cNvSpPr txBox="1">
            <a:spLocks noChangeArrowheads="1"/>
          </p:cNvSpPr>
          <p:nvPr/>
        </p:nvSpPr>
        <p:spPr bwMode="auto">
          <a:xfrm>
            <a:off x="228600" y="152400"/>
            <a:ext cx="8915400" cy="701675"/>
          </a:xfrm>
          <a:prstGeom prst="rect">
            <a:avLst/>
          </a:prstGeom>
          <a:noFill/>
          <a:ln w="9525">
            <a:noFill/>
            <a:miter lim="800000"/>
            <a:headEnd/>
            <a:tailEnd/>
          </a:ln>
        </p:spPr>
        <p:txBody>
          <a:bodyPr>
            <a:spAutoFit/>
          </a:bodyPr>
          <a:lstStyle/>
          <a:p>
            <a:pPr eaLnBrk="1" hangingPunct="1">
              <a:spcBef>
                <a:spcPct val="50000"/>
              </a:spcBef>
            </a:pPr>
            <a:r>
              <a:rPr lang="en-US" sz="4000" b="1"/>
              <a:t>Inputs to Planning and Decision Making</a:t>
            </a:r>
          </a:p>
        </p:txBody>
      </p:sp>
      <p:sp>
        <p:nvSpPr>
          <p:cNvPr id="35844" name="Text Box 3"/>
          <p:cNvSpPr txBox="1">
            <a:spLocks noChangeArrowheads="1"/>
          </p:cNvSpPr>
          <p:nvPr/>
        </p:nvSpPr>
        <p:spPr bwMode="auto">
          <a:xfrm>
            <a:off x="3962400" y="990600"/>
            <a:ext cx="2743200" cy="519113"/>
          </a:xfrm>
          <a:prstGeom prst="rect">
            <a:avLst/>
          </a:prstGeom>
          <a:noFill/>
          <a:ln w="9525">
            <a:noFill/>
            <a:miter lim="800000"/>
            <a:headEnd/>
            <a:tailEnd/>
          </a:ln>
        </p:spPr>
        <p:txBody>
          <a:bodyPr>
            <a:spAutoFit/>
          </a:bodyPr>
          <a:lstStyle/>
          <a:p>
            <a:pPr eaLnBrk="1" hangingPunct="1">
              <a:spcBef>
                <a:spcPct val="50000"/>
              </a:spcBef>
            </a:pPr>
            <a:r>
              <a:rPr lang="en-US" sz="2800"/>
              <a:t>Laws</a:t>
            </a:r>
          </a:p>
        </p:txBody>
      </p:sp>
      <p:sp>
        <p:nvSpPr>
          <p:cNvPr id="35845" name="Text Box 4"/>
          <p:cNvSpPr txBox="1">
            <a:spLocks noChangeArrowheads="1"/>
          </p:cNvSpPr>
          <p:nvPr/>
        </p:nvSpPr>
        <p:spPr bwMode="auto">
          <a:xfrm>
            <a:off x="6324600" y="1614488"/>
            <a:ext cx="1524000" cy="519112"/>
          </a:xfrm>
          <a:prstGeom prst="rect">
            <a:avLst/>
          </a:prstGeom>
          <a:noFill/>
          <a:ln w="9525">
            <a:noFill/>
            <a:miter lim="800000"/>
            <a:headEnd/>
            <a:tailEnd/>
          </a:ln>
        </p:spPr>
        <p:txBody>
          <a:bodyPr>
            <a:spAutoFit/>
          </a:bodyPr>
          <a:lstStyle/>
          <a:p>
            <a:pPr eaLnBrk="1" hangingPunct="1">
              <a:spcBef>
                <a:spcPct val="50000"/>
              </a:spcBef>
            </a:pPr>
            <a:r>
              <a:rPr lang="en-US" sz="2800"/>
              <a:t>Policies</a:t>
            </a:r>
          </a:p>
        </p:txBody>
      </p:sp>
      <p:sp>
        <p:nvSpPr>
          <p:cNvPr id="35846" name="Text Box 5"/>
          <p:cNvSpPr txBox="1">
            <a:spLocks noChangeArrowheads="1"/>
          </p:cNvSpPr>
          <p:nvPr/>
        </p:nvSpPr>
        <p:spPr bwMode="auto">
          <a:xfrm>
            <a:off x="5105400" y="1157288"/>
            <a:ext cx="2057400" cy="519112"/>
          </a:xfrm>
          <a:prstGeom prst="rect">
            <a:avLst/>
          </a:prstGeom>
          <a:noFill/>
          <a:ln w="9525">
            <a:noFill/>
            <a:miter lim="800000"/>
            <a:headEnd/>
            <a:tailEnd/>
          </a:ln>
        </p:spPr>
        <p:txBody>
          <a:bodyPr>
            <a:spAutoFit/>
          </a:bodyPr>
          <a:lstStyle/>
          <a:p>
            <a:pPr eaLnBrk="1" hangingPunct="1">
              <a:spcBef>
                <a:spcPct val="50000"/>
              </a:spcBef>
            </a:pPr>
            <a:r>
              <a:rPr lang="en-US" sz="2800"/>
              <a:t>Regulations</a:t>
            </a:r>
          </a:p>
        </p:txBody>
      </p:sp>
      <p:sp>
        <p:nvSpPr>
          <p:cNvPr id="35847" name="Text Box 7"/>
          <p:cNvSpPr txBox="1">
            <a:spLocks noChangeArrowheads="1"/>
          </p:cNvSpPr>
          <p:nvPr/>
        </p:nvSpPr>
        <p:spPr bwMode="auto">
          <a:xfrm>
            <a:off x="5538788" y="4005263"/>
            <a:ext cx="3048000" cy="519112"/>
          </a:xfrm>
          <a:prstGeom prst="rect">
            <a:avLst/>
          </a:prstGeom>
          <a:noFill/>
          <a:ln w="9525">
            <a:noFill/>
            <a:miter lim="800000"/>
            <a:headEnd/>
            <a:tailEnd/>
          </a:ln>
        </p:spPr>
        <p:txBody>
          <a:bodyPr>
            <a:spAutoFit/>
          </a:bodyPr>
          <a:lstStyle/>
          <a:p>
            <a:pPr eaLnBrk="1" hangingPunct="1">
              <a:spcBef>
                <a:spcPct val="50000"/>
              </a:spcBef>
            </a:pPr>
            <a:r>
              <a:rPr lang="en-US" sz="2800"/>
              <a:t>   Congress</a:t>
            </a:r>
          </a:p>
        </p:txBody>
      </p:sp>
      <p:sp>
        <p:nvSpPr>
          <p:cNvPr id="35848" name="Text Box 8"/>
          <p:cNvSpPr txBox="1">
            <a:spLocks noChangeArrowheads="1"/>
          </p:cNvSpPr>
          <p:nvPr/>
        </p:nvSpPr>
        <p:spPr bwMode="auto">
          <a:xfrm>
            <a:off x="5334000" y="4572000"/>
            <a:ext cx="3352800" cy="519113"/>
          </a:xfrm>
          <a:prstGeom prst="rect">
            <a:avLst/>
          </a:prstGeom>
          <a:noFill/>
          <a:ln w="9525">
            <a:noFill/>
            <a:miter lim="800000"/>
            <a:headEnd/>
            <a:tailEnd/>
          </a:ln>
        </p:spPr>
        <p:txBody>
          <a:bodyPr>
            <a:spAutoFit/>
          </a:bodyPr>
          <a:lstStyle/>
          <a:p>
            <a:pPr eaLnBrk="1" hangingPunct="1">
              <a:spcBef>
                <a:spcPct val="50000"/>
              </a:spcBef>
            </a:pPr>
            <a:r>
              <a:rPr lang="en-US" sz="2800"/>
              <a:t>Other Agencies</a:t>
            </a:r>
          </a:p>
        </p:txBody>
      </p:sp>
      <p:sp>
        <p:nvSpPr>
          <p:cNvPr id="35849" name="Text Box 9"/>
          <p:cNvSpPr txBox="1">
            <a:spLocks noChangeArrowheads="1"/>
          </p:cNvSpPr>
          <p:nvPr/>
        </p:nvSpPr>
        <p:spPr bwMode="auto">
          <a:xfrm>
            <a:off x="5943600" y="6186488"/>
            <a:ext cx="3124200" cy="519112"/>
          </a:xfrm>
          <a:prstGeom prst="rect">
            <a:avLst/>
          </a:prstGeom>
          <a:noFill/>
          <a:ln w="9525">
            <a:noFill/>
            <a:miter lim="800000"/>
            <a:headEnd/>
            <a:tailEnd/>
          </a:ln>
        </p:spPr>
        <p:txBody>
          <a:bodyPr>
            <a:spAutoFit/>
          </a:bodyPr>
          <a:lstStyle/>
          <a:p>
            <a:pPr eaLnBrk="1" hangingPunct="1">
              <a:spcBef>
                <a:spcPct val="50000"/>
              </a:spcBef>
            </a:pPr>
            <a:r>
              <a:rPr lang="en-US" sz="2800"/>
              <a:t>Interest Groups</a:t>
            </a:r>
          </a:p>
        </p:txBody>
      </p:sp>
      <p:sp>
        <p:nvSpPr>
          <p:cNvPr id="35850" name="Text Box 10"/>
          <p:cNvSpPr txBox="1">
            <a:spLocks noChangeArrowheads="1"/>
          </p:cNvSpPr>
          <p:nvPr/>
        </p:nvSpPr>
        <p:spPr bwMode="auto">
          <a:xfrm>
            <a:off x="3633788" y="3081338"/>
            <a:ext cx="4267200" cy="519112"/>
          </a:xfrm>
          <a:prstGeom prst="rect">
            <a:avLst/>
          </a:prstGeom>
          <a:noFill/>
          <a:ln w="9525">
            <a:noFill/>
            <a:miter lim="800000"/>
            <a:headEnd/>
            <a:tailEnd/>
          </a:ln>
        </p:spPr>
        <p:txBody>
          <a:bodyPr>
            <a:spAutoFit/>
          </a:bodyPr>
          <a:lstStyle/>
          <a:p>
            <a:pPr eaLnBrk="1" hangingPunct="1">
              <a:spcBef>
                <a:spcPct val="50000"/>
              </a:spcBef>
            </a:pPr>
            <a:r>
              <a:rPr lang="en-US" sz="2800"/>
              <a:t>NPS – Region / Washington</a:t>
            </a:r>
          </a:p>
        </p:txBody>
      </p:sp>
      <p:sp>
        <p:nvSpPr>
          <p:cNvPr id="35851" name="Text Box 11"/>
          <p:cNvSpPr txBox="1">
            <a:spLocks noChangeArrowheads="1"/>
          </p:cNvSpPr>
          <p:nvPr/>
        </p:nvSpPr>
        <p:spPr bwMode="auto">
          <a:xfrm>
            <a:off x="3886200" y="2514600"/>
            <a:ext cx="4114800" cy="519113"/>
          </a:xfrm>
          <a:prstGeom prst="rect">
            <a:avLst/>
          </a:prstGeom>
          <a:noFill/>
          <a:ln w="9525">
            <a:noFill/>
            <a:miter lim="800000"/>
            <a:headEnd/>
            <a:tailEnd/>
          </a:ln>
        </p:spPr>
        <p:txBody>
          <a:bodyPr>
            <a:spAutoFit/>
          </a:bodyPr>
          <a:lstStyle/>
          <a:p>
            <a:pPr eaLnBrk="1" hangingPunct="1">
              <a:spcBef>
                <a:spcPct val="50000"/>
              </a:spcBef>
            </a:pPr>
            <a:r>
              <a:rPr lang="en-US" sz="2800"/>
              <a:t>Department of the Interior</a:t>
            </a:r>
          </a:p>
        </p:txBody>
      </p:sp>
      <p:sp>
        <p:nvSpPr>
          <p:cNvPr id="35852" name="Text Box 12"/>
          <p:cNvSpPr txBox="1">
            <a:spLocks noChangeArrowheads="1"/>
          </p:cNvSpPr>
          <p:nvPr/>
        </p:nvSpPr>
        <p:spPr bwMode="auto">
          <a:xfrm>
            <a:off x="5562600" y="5105400"/>
            <a:ext cx="1524000" cy="519113"/>
          </a:xfrm>
          <a:prstGeom prst="rect">
            <a:avLst/>
          </a:prstGeom>
          <a:noFill/>
          <a:ln w="9525">
            <a:noFill/>
            <a:miter lim="800000"/>
            <a:headEnd/>
            <a:tailEnd/>
          </a:ln>
        </p:spPr>
        <p:txBody>
          <a:bodyPr>
            <a:spAutoFit/>
          </a:bodyPr>
          <a:lstStyle/>
          <a:p>
            <a:pPr eaLnBrk="1" hangingPunct="1">
              <a:spcBef>
                <a:spcPct val="50000"/>
              </a:spcBef>
            </a:pPr>
            <a:r>
              <a:rPr lang="en-US" sz="2800"/>
              <a:t>Courts</a:t>
            </a:r>
          </a:p>
        </p:txBody>
      </p:sp>
      <p:sp>
        <p:nvSpPr>
          <p:cNvPr id="35853" name="Text Box 13"/>
          <p:cNvSpPr txBox="1">
            <a:spLocks noChangeArrowheads="1"/>
          </p:cNvSpPr>
          <p:nvPr/>
        </p:nvSpPr>
        <p:spPr bwMode="auto">
          <a:xfrm>
            <a:off x="5267325" y="3600450"/>
            <a:ext cx="5029200" cy="519113"/>
          </a:xfrm>
          <a:prstGeom prst="rect">
            <a:avLst/>
          </a:prstGeom>
          <a:noFill/>
          <a:ln w="9525">
            <a:noFill/>
            <a:miter lim="800000"/>
            <a:headEnd/>
            <a:tailEnd/>
          </a:ln>
        </p:spPr>
        <p:txBody>
          <a:bodyPr>
            <a:spAutoFit/>
          </a:bodyPr>
          <a:lstStyle/>
          <a:p>
            <a:pPr eaLnBrk="1" hangingPunct="1">
              <a:spcBef>
                <a:spcPct val="50000"/>
              </a:spcBef>
            </a:pPr>
            <a:r>
              <a:rPr lang="en-US" sz="2800"/>
              <a:t>Science</a:t>
            </a:r>
          </a:p>
        </p:txBody>
      </p:sp>
      <p:sp>
        <p:nvSpPr>
          <p:cNvPr id="35854" name="Text Box 16"/>
          <p:cNvSpPr txBox="1">
            <a:spLocks noChangeArrowheads="1"/>
          </p:cNvSpPr>
          <p:nvPr/>
        </p:nvSpPr>
        <p:spPr bwMode="auto">
          <a:xfrm>
            <a:off x="5334000" y="2071688"/>
            <a:ext cx="1066800" cy="519112"/>
          </a:xfrm>
          <a:prstGeom prst="rect">
            <a:avLst/>
          </a:prstGeom>
          <a:noFill/>
          <a:ln w="9525">
            <a:noFill/>
            <a:miter lim="800000"/>
            <a:headEnd/>
            <a:tailEnd/>
          </a:ln>
        </p:spPr>
        <p:txBody>
          <a:bodyPr>
            <a:spAutoFit/>
          </a:bodyPr>
          <a:lstStyle/>
          <a:p>
            <a:pPr>
              <a:spcBef>
                <a:spcPct val="50000"/>
              </a:spcBef>
            </a:pPr>
            <a:r>
              <a:rPr lang="en-US" sz="2800"/>
              <a:t>Goals</a:t>
            </a:r>
          </a:p>
        </p:txBody>
      </p:sp>
      <p:sp>
        <p:nvSpPr>
          <p:cNvPr id="35855" name="Text Box 18"/>
          <p:cNvSpPr txBox="1">
            <a:spLocks noChangeArrowheads="1"/>
          </p:cNvSpPr>
          <p:nvPr/>
        </p:nvSpPr>
        <p:spPr bwMode="auto">
          <a:xfrm>
            <a:off x="5562600" y="5653088"/>
            <a:ext cx="1066800" cy="519112"/>
          </a:xfrm>
          <a:prstGeom prst="rect">
            <a:avLst/>
          </a:prstGeom>
          <a:noFill/>
          <a:ln w="9525">
            <a:noFill/>
            <a:miter lim="800000"/>
            <a:headEnd/>
            <a:tailEnd/>
          </a:ln>
        </p:spPr>
        <p:txBody>
          <a:bodyPr>
            <a:spAutoFit/>
          </a:bodyPr>
          <a:lstStyle/>
          <a:p>
            <a:pPr eaLnBrk="1" hangingPunct="1">
              <a:spcBef>
                <a:spcPct val="50000"/>
              </a:spcBef>
            </a:pPr>
            <a:r>
              <a:rPr lang="en-US" sz="2800"/>
              <a:t>Press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8089"/>
          <p:cNvPicPr>
            <a:picLocks noChangeAspect="1" noChangeArrowheads="1"/>
          </p:cNvPicPr>
          <p:nvPr/>
        </p:nvPicPr>
        <p:blipFill>
          <a:blip r:embed="rId2" cstate="print"/>
          <a:srcRect/>
          <a:stretch>
            <a:fillRect/>
          </a:stretch>
        </p:blipFill>
        <p:spPr bwMode="auto">
          <a:xfrm>
            <a:off x="0" y="-25400"/>
            <a:ext cx="9144000" cy="6883400"/>
          </a:xfrm>
          <a:prstGeom prst="rect">
            <a:avLst/>
          </a:prstGeom>
          <a:noFill/>
          <a:ln w="9525">
            <a:noFill/>
            <a:miter lim="800000"/>
            <a:headEnd/>
            <a:tailEnd/>
          </a:ln>
        </p:spPr>
      </p:pic>
      <p:sp>
        <p:nvSpPr>
          <p:cNvPr id="36867" name="Rectangle 3"/>
          <p:cNvSpPr>
            <a:spLocks noGrp="1" noChangeArrowheads="1"/>
          </p:cNvSpPr>
          <p:nvPr>
            <p:ph type="title"/>
          </p:nvPr>
        </p:nvSpPr>
        <p:spPr>
          <a:xfrm>
            <a:off x="457200" y="76200"/>
            <a:ext cx="8229600" cy="1143000"/>
          </a:xfrm>
        </p:spPr>
        <p:txBody>
          <a:bodyPr/>
          <a:lstStyle/>
          <a:p>
            <a:r>
              <a:rPr lang="en-US" sz="4000" smtClean="0">
                <a:solidFill>
                  <a:schemeClr val="bg1"/>
                </a:solidFill>
                <a:latin typeface="Goudy Old Style" pitchFamily="18" charset="0"/>
              </a:rPr>
              <a:t>Reflections &amp; Lessons Learned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Watt on snowmobile"/>
          <p:cNvPicPr>
            <a:picLocks noChangeAspect="1" noChangeArrowheads="1"/>
          </p:cNvPicPr>
          <p:nvPr/>
        </p:nvPicPr>
        <p:blipFill>
          <a:blip r:embed="rId2" cstate="print"/>
          <a:srcRect l="3787" r="5302"/>
          <a:stretch>
            <a:fillRect/>
          </a:stretch>
        </p:blipFill>
        <p:spPr bwMode="auto">
          <a:xfrm>
            <a:off x="0" y="0"/>
            <a:ext cx="9144000" cy="6845300"/>
          </a:xfrm>
          <a:prstGeom prst="rect">
            <a:avLst/>
          </a:prstGeom>
          <a:noFill/>
          <a:ln w="9525">
            <a:noFill/>
            <a:miter lim="800000"/>
            <a:headEnd/>
            <a:tailEnd/>
          </a:ln>
        </p:spPr>
      </p:pic>
      <p:sp>
        <p:nvSpPr>
          <p:cNvPr id="37891" name="Rectangle 3"/>
          <p:cNvSpPr>
            <a:spLocks noGrp="1" noChangeArrowheads="1"/>
          </p:cNvSpPr>
          <p:nvPr>
            <p:ph type="title"/>
          </p:nvPr>
        </p:nvSpPr>
        <p:spPr>
          <a:xfrm>
            <a:off x="4648200" y="4419600"/>
            <a:ext cx="4572000" cy="2590800"/>
          </a:xfrm>
        </p:spPr>
        <p:txBody>
          <a:bodyPr/>
          <a:lstStyle/>
          <a:p>
            <a:r>
              <a:rPr lang="en-US" sz="4000" smtClean="0">
                <a:latin typeface="Goudy Old Style" pitchFamily="18" charset="0"/>
              </a:rPr>
              <a:t>Invest Some Time in Understanding the History of the Issue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0167"/>
          <p:cNvPicPr>
            <a:picLocks noChangeAspect="1" noChangeArrowheads="1"/>
          </p:cNvPicPr>
          <p:nvPr/>
        </p:nvPicPr>
        <p:blipFill>
          <a:blip r:embed="rId2" cstate="print"/>
          <a:srcRect/>
          <a:stretch>
            <a:fillRect/>
          </a:stretch>
        </p:blipFill>
        <p:spPr bwMode="auto">
          <a:xfrm>
            <a:off x="0" y="-20638"/>
            <a:ext cx="9144000" cy="6899276"/>
          </a:xfrm>
          <a:prstGeom prst="rect">
            <a:avLst/>
          </a:prstGeom>
          <a:noFill/>
          <a:ln w="9525">
            <a:noFill/>
            <a:miter lim="800000"/>
            <a:headEnd/>
            <a:tailEnd/>
          </a:ln>
        </p:spPr>
      </p:pic>
      <p:sp>
        <p:nvSpPr>
          <p:cNvPr id="38915" name="Rectangle 3"/>
          <p:cNvSpPr>
            <a:spLocks noGrp="1" noChangeArrowheads="1"/>
          </p:cNvSpPr>
          <p:nvPr>
            <p:ph type="title"/>
          </p:nvPr>
        </p:nvSpPr>
        <p:spPr>
          <a:xfrm>
            <a:off x="2438400" y="4724400"/>
            <a:ext cx="6172200" cy="1096963"/>
          </a:xfrm>
        </p:spPr>
        <p:txBody>
          <a:bodyPr>
            <a:normAutofit fontScale="90000"/>
          </a:bodyPr>
          <a:lstStyle/>
          <a:p>
            <a:r>
              <a:rPr lang="en-US" smtClean="0">
                <a:latin typeface="Goudy Old Style" pitchFamily="18" charset="0"/>
              </a:rPr>
              <a:t>Get Good Data</a:t>
            </a:r>
            <a:br>
              <a:rPr lang="en-US" smtClean="0">
                <a:latin typeface="Goudy Old Style" pitchFamily="18" charset="0"/>
              </a:rPr>
            </a:br>
            <a:r>
              <a:rPr lang="en-US" sz="2800" smtClean="0">
                <a:latin typeface="Goudy Old Style" pitchFamily="18" charset="0"/>
              </a:rPr>
              <a:t>(Science can inform, but it cannot decide) </a:t>
            </a:r>
            <a:r>
              <a:rPr lang="en-US" smtClean="0">
                <a:latin typeface="Goudy Old Style" pitchFamily="18" charset="0"/>
              </a:rPr>
              <a:t/>
            </a:r>
            <a:br>
              <a:rPr lang="en-US" smtClean="0">
                <a:latin typeface="Goudy Old Style" pitchFamily="18" charset="0"/>
              </a:rPr>
            </a:br>
            <a:endParaRPr lang="en-US" smtClean="0">
              <a:latin typeface="Goudy Old Styl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5891"/>
          <p:cNvPicPr>
            <a:picLocks noChangeAspect="1" noChangeArrowheads="1"/>
          </p:cNvPicPr>
          <p:nvPr/>
        </p:nvPicPr>
        <p:blipFill>
          <a:blip r:embed="rId2" cstate="print"/>
          <a:srcRect/>
          <a:stretch>
            <a:fillRect/>
          </a:stretch>
        </p:blipFill>
        <p:spPr bwMode="auto">
          <a:xfrm>
            <a:off x="0" y="-6350"/>
            <a:ext cx="9144000" cy="6870700"/>
          </a:xfrm>
          <a:prstGeom prst="rect">
            <a:avLst/>
          </a:prstGeom>
          <a:noFill/>
          <a:ln w="9525">
            <a:noFill/>
            <a:miter lim="800000"/>
            <a:headEnd/>
            <a:tailEnd/>
          </a:ln>
        </p:spPr>
      </p:pic>
      <p:sp>
        <p:nvSpPr>
          <p:cNvPr id="39939" name="Rectangle 3"/>
          <p:cNvSpPr>
            <a:spLocks noGrp="1" noChangeArrowheads="1"/>
          </p:cNvSpPr>
          <p:nvPr>
            <p:ph type="title"/>
          </p:nvPr>
        </p:nvSpPr>
        <p:spPr/>
        <p:txBody>
          <a:bodyPr/>
          <a:lstStyle/>
          <a:p>
            <a:r>
              <a:rPr lang="en-US" sz="4000" smtClean="0">
                <a:latin typeface="Goudy Old Style" pitchFamily="18" charset="0"/>
              </a:rPr>
              <a:t>Get to Know the People Involved</a:t>
            </a:r>
          </a:p>
        </p:txBody>
      </p:sp>
      <p:sp>
        <p:nvSpPr>
          <p:cNvPr id="39940" name="Rectangle 4"/>
          <p:cNvSpPr>
            <a:spLocks noGrp="1" noChangeArrowheads="1"/>
          </p:cNvSpPr>
          <p:nvPr>
            <p:ph idx="1"/>
          </p:nvPr>
        </p:nvSpPr>
        <p:spPr>
          <a:xfrm>
            <a:off x="457200" y="3733800"/>
            <a:ext cx="8229600" cy="2743200"/>
          </a:xfrm>
        </p:spPr>
        <p:txBody>
          <a:bodyPr/>
          <a:lstStyle/>
          <a:p>
            <a:pPr>
              <a:lnSpc>
                <a:spcPct val="90000"/>
              </a:lnSpc>
            </a:pPr>
            <a:r>
              <a:rPr lang="en-US" smtClean="0">
                <a:solidFill>
                  <a:schemeClr val="bg1"/>
                </a:solidFill>
                <a:latin typeface="Goudy Old Style" pitchFamily="18" charset="0"/>
              </a:rPr>
              <a:t>Interest groups</a:t>
            </a:r>
          </a:p>
          <a:p>
            <a:pPr>
              <a:lnSpc>
                <a:spcPct val="90000"/>
              </a:lnSpc>
            </a:pPr>
            <a:r>
              <a:rPr lang="en-US" smtClean="0">
                <a:solidFill>
                  <a:schemeClr val="bg1"/>
                </a:solidFill>
                <a:latin typeface="Goudy Old Style" pitchFamily="18" charset="0"/>
              </a:rPr>
              <a:t>Politicians</a:t>
            </a:r>
          </a:p>
          <a:p>
            <a:pPr>
              <a:lnSpc>
                <a:spcPct val="90000"/>
              </a:lnSpc>
            </a:pPr>
            <a:r>
              <a:rPr lang="en-US" smtClean="0">
                <a:solidFill>
                  <a:schemeClr val="bg1"/>
                </a:solidFill>
                <a:latin typeface="Goudy Old Style" pitchFamily="18" charset="0"/>
              </a:rPr>
              <a:t>Key players</a:t>
            </a:r>
          </a:p>
          <a:p>
            <a:pPr>
              <a:lnSpc>
                <a:spcPct val="90000"/>
              </a:lnSpc>
              <a:buFontTx/>
              <a:buNone/>
            </a:pPr>
            <a:endParaRPr lang="en-US" smtClean="0">
              <a:solidFill>
                <a:schemeClr val="bg1"/>
              </a:solidFill>
              <a:latin typeface="Goudy Old Style" pitchFamily="18" charset="0"/>
            </a:endParaRPr>
          </a:p>
          <a:p>
            <a:pPr>
              <a:lnSpc>
                <a:spcPct val="90000"/>
              </a:lnSpc>
              <a:buFontTx/>
              <a:buNone/>
            </a:pPr>
            <a:r>
              <a:rPr lang="en-US" smtClean="0">
                <a:solidFill>
                  <a:schemeClr val="bg1"/>
                </a:solidFill>
                <a:latin typeface="Goudy Old Style" pitchFamily="18" charset="0"/>
              </a:rPr>
              <a:t>Involve them as much as possible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0248"/>
          <p:cNvPicPr>
            <a:picLocks noChangeAspect="1" noChangeArrowheads="1"/>
          </p:cNvPicPr>
          <p:nvPr/>
        </p:nvPicPr>
        <p:blipFill>
          <a:blip r:embed="rId2" cstate="print"/>
          <a:srcRect/>
          <a:stretch>
            <a:fillRect/>
          </a:stretch>
        </p:blipFill>
        <p:spPr bwMode="auto">
          <a:xfrm>
            <a:off x="0" y="-12700"/>
            <a:ext cx="9144000" cy="6884988"/>
          </a:xfrm>
          <a:prstGeom prst="rect">
            <a:avLst/>
          </a:prstGeom>
          <a:noFill/>
          <a:ln w="9525">
            <a:noFill/>
            <a:miter lim="800000"/>
            <a:headEnd/>
            <a:tailEnd/>
          </a:ln>
        </p:spPr>
      </p:pic>
      <p:sp>
        <p:nvSpPr>
          <p:cNvPr id="40963" name="Rectangle 3"/>
          <p:cNvSpPr>
            <a:spLocks noGrp="1" noChangeArrowheads="1"/>
          </p:cNvSpPr>
          <p:nvPr>
            <p:ph type="title"/>
          </p:nvPr>
        </p:nvSpPr>
        <p:spPr/>
        <p:txBody>
          <a:bodyPr/>
          <a:lstStyle/>
          <a:p>
            <a:r>
              <a:rPr lang="en-US" smtClean="0">
                <a:solidFill>
                  <a:schemeClr val="bg1"/>
                </a:solidFill>
                <a:latin typeface="Goudy Old Style" pitchFamily="18" charset="0"/>
              </a:rPr>
              <a:t>Know When to Take a Stand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4927"/>
          <p:cNvPicPr>
            <a:picLocks noChangeAspect="1" noChangeArrowheads="1"/>
          </p:cNvPicPr>
          <p:nvPr/>
        </p:nvPicPr>
        <p:blipFill>
          <a:blip r:embed="rId2" cstate="print"/>
          <a:srcRect/>
          <a:stretch>
            <a:fillRect/>
          </a:stretch>
        </p:blipFill>
        <p:spPr bwMode="auto">
          <a:xfrm>
            <a:off x="0" y="0"/>
            <a:ext cx="9144000" cy="6897688"/>
          </a:xfrm>
          <a:prstGeom prst="rect">
            <a:avLst/>
          </a:prstGeom>
          <a:noFill/>
          <a:ln w="9525">
            <a:noFill/>
            <a:miter lim="800000"/>
            <a:headEnd/>
            <a:tailEnd/>
          </a:ln>
        </p:spPr>
      </p:pic>
      <p:sp>
        <p:nvSpPr>
          <p:cNvPr id="41987" name="Rectangle 3"/>
          <p:cNvSpPr>
            <a:spLocks noGrp="1" noChangeArrowheads="1"/>
          </p:cNvSpPr>
          <p:nvPr>
            <p:ph type="title"/>
          </p:nvPr>
        </p:nvSpPr>
        <p:spPr>
          <a:xfrm>
            <a:off x="152400" y="457200"/>
            <a:ext cx="8686800" cy="1143000"/>
          </a:xfrm>
        </p:spPr>
        <p:txBody>
          <a:bodyPr>
            <a:normAutofit fontScale="90000"/>
          </a:bodyPr>
          <a:lstStyle/>
          <a:p>
            <a:r>
              <a:rPr lang="en-US" sz="4000" smtClean="0">
                <a:latin typeface="Goudy Old Style" pitchFamily="18" charset="0"/>
              </a:rPr>
              <a:t>Be in it for the Long Haul: </a:t>
            </a:r>
            <a:br>
              <a:rPr lang="en-US" sz="4000" smtClean="0">
                <a:latin typeface="Goudy Old Style" pitchFamily="18" charset="0"/>
              </a:rPr>
            </a:br>
            <a:r>
              <a:rPr lang="en-US" sz="4000" smtClean="0">
                <a:latin typeface="Goudy Old Style" pitchFamily="18" charset="0"/>
              </a:rPr>
              <a:t>Keep Your Eye on the Prize </a:t>
            </a:r>
            <a:br>
              <a:rPr lang="en-US" sz="4000" smtClean="0">
                <a:latin typeface="Goudy Old Style" pitchFamily="18" charset="0"/>
              </a:rPr>
            </a:br>
            <a:r>
              <a:rPr lang="en-US" sz="4000" smtClean="0">
                <a:latin typeface="Goudy Old Style" pitchFamily="18" charset="0"/>
              </a:rPr>
              <a:t>(Politics Change)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05826"/>
          <p:cNvPicPr>
            <a:picLocks noChangeAspect="1" noChangeArrowheads="1"/>
          </p:cNvPicPr>
          <p:nvPr/>
        </p:nvPicPr>
        <p:blipFill>
          <a:blip r:embed="rId2" cstate="print"/>
          <a:srcRect l="2780" r="11960"/>
          <a:stretch>
            <a:fillRect/>
          </a:stretch>
        </p:blipFill>
        <p:spPr bwMode="auto">
          <a:xfrm>
            <a:off x="-76200" y="0"/>
            <a:ext cx="9296400" cy="6965950"/>
          </a:xfrm>
          <a:prstGeom prst="rect">
            <a:avLst/>
          </a:prstGeom>
          <a:noFill/>
          <a:ln w="9525">
            <a:noFill/>
            <a:miter lim="800000"/>
            <a:headEnd/>
            <a:tailEnd/>
          </a:ln>
        </p:spPr>
      </p:pic>
      <p:sp>
        <p:nvSpPr>
          <p:cNvPr id="43011" name="Rectangle 3"/>
          <p:cNvSpPr>
            <a:spLocks noGrp="1" noChangeArrowheads="1"/>
          </p:cNvSpPr>
          <p:nvPr>
            <p:ph type="title"/>
          </p:nvPr>
        </p:nvSpPr>
        <p:spPr>
          <a:xfrm>
            <a:off x="-152400" y="76200"/>
            <a:ext cx="6019800" cy="1143000"/>
          </a:xfrm>
        </p:spPr>
        <p:txBody>
          <a:bodyPr>
            <a:normAutofit fontScale="90000"/>
          </a:bodyPr>
          <a:lstStyle/>
          <a:p>
            <a:r>
              <a:rPr lang="en-US" sz="4000" smtClean="0">
                <a:solidFill>
                  <a:schemeClr val="bg1"/>
                </a:solidFill>
                <a:latin typeface="Goudy Old Style" pitchFamily="18" charset="0"/>
              </a:rPr>
              <a:t>Recognize When You Have an Issue of Values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0" y="1036638"/>
            <a:ext cx="4343400" cy="2620962"/>
          </a:xfrm>
        </p:spPr>
        <p:txBody>
          <a:bodyPr>
            <a:normAutofit fontScale="90000"/>
          </a:bodyPr>
          <a:lstStyle/>
          <a:p>
            <a:r>
              <a:rPr lang="en-US" sz="4000" smtClean="0">
                <a:latin typeface="Goudy Old Style" pitchFamily="18" charset="0"/>
              </a:rPr>
              <a:t>Core Conflict of Values: </a:t>
            </a:r>
            <a:r>
              <a:rPr lang="en-US" sz="3200" smtClean="0">
                <a:latin typeface="Goudy Old Style" pitchFamily="18" charset="0"/>
              </a:rPr>
              <a:t>Environmentalists See Parks as Sacred Temples of Nature</a:t>
            </a:r>
          </a:p>
        </p:txBody>
      </p:sp>
      <p:pic>
        <p:nvPicPr>
          <p:cNvPr id="44035" name="Picture 4" descr="XCskier"/>
          <p:cNvPicPr>
            <a:picLocks noGrp="1" noChangeAspect="1" noChangeArrowheads="1"/>
          </p:cNvPicPr>
          <p:nvPr>
            <p:ph sz="half" idx="1"/>
          </p:nvPr>
        </p:nvPicPr>
        <p:blipFill>
          <a:blip r:embed="rId2" cstate="print"/>
          <a:srcRect/>
          <a:stretch>
            <a:fillRect/>
          </a:stretch>
        </p:blipFill>
        <p:spPr>
          <a:xfrm>
            <a:off x="4462463" y="0"/>
            <a:ext cx="4684712" cy="6858000"/>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52400" y="152400"/>
            <a:ext cx="8839200" cy="519113"/>
          </a:xfrm>
          <a:prstGeom prst="rect">
            <a:avLst/>
          </a:prstGeom>
          <a:noFill/>
          <a:ln w="9525">
            <a:noFill/>
            <a:miter lim="800000"/>
            <a:headEnd/>
            <a:tailEnd/>
          </a:ln>
        </p:spPr>
        <p:txBody>
          <a:bodyPr>
            <a:spAutoFit/>
          </a:bodyPr>
          <a:lstStyle/>
          <a:p>
            <a:r>
              <a:rPr lang="en-US" sz="2800"/>
              <a:t>In the mid-1950s, the first snowcoaches entered Yellowstone</a:t>
            </a:r>
            <a:endParaRPr lang="en-US" sz="4400" b="1">
              <a:latin typeface="Times New Roman" pitchFamily="18" charset="0"/>
            </a:endParaRPr>
          </a:p>
        </p:txBody>
      </p:sp>
      <p:pic>
        <p:nvPicPr>
          <p:cNvPr id="8195" name="Picture 3" descr="Bugs bunny Bombardier, 1966"/>
          <p:cNvPicPr>
            <a:picLocks noGrp="1" noChangeAspect="1" noChangeArrowheads="1"/>
          </p:cNvPicPr>
          <p:nvPr>
            <p:ph/>
          </p:nvPr>
        </p:nvPicPr>
        <p:blipFill>
          <a:blip r:embed="rId2" cstate="print"/>
          <a:srcRect l="-12662" t="12111" r="-107"/>
          <a:stretch>
            <a:fillRect/>
          </a:stretch>
        </p:blipFill>
        <p:spPr>
          <a:xfrm>
            <a:off x="0" y="838200"/>
            <a:ext cx="7696200" cy="6019800"/>
          </a:xfrm>
          <a:noFill/>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a:xfrm>
            <a:off x="990600" y="76200"/>
            <a:ext cx="7772400" cy="1143000"/>
          </a:xfrm>
        </p:spPr>
        <p:txBody>
          <a:bodyPr>
            <a:normAutofit fontScale="90000"/>
          </a:bodyPr>
          <a:lstStyle/>
          <a:p>
            <a:r>
              <a:rPr lang="en-US" sz="4000" smtClean="0">
                <a:latin typeface="Goudy Old Style" pitchFamily="18" charset="0"/>
              </a:rPr>
              <a:t>Symbolism to Snowmobilers: Freedom and Independence</a:t>
            </a:r>
          </a:p>
        </p:txBody>
      </p:sp>
      <p:pic>
        <p:nvPicPr>
          <p:cNvPr id="45058" name="Picture 2" descr="Snowmobile freedom iconography"/>
          <p:cNvPicPr>
            <a:picLocks noGrp="1" noChangeAspect="1" noChangeArrowheads="1"/>
          </p:cNvPicPr>
          <p:nvPr>
            <p:ph idx="1"/>
          </p:nvPr>
        </p:nvPicPr>
        <p:blipFill>
          <a:blip r:embed="rId2" cstate="print"/>
          <a:srcRect/>
          <a:stretch>
            <a:fillRect/>
          </a:stretch>
        </p:blipFill>
        <p:spPr>
          <a:xfrm>
            <a:off x="-228600" y="0"/>
            <a:ext cx="9906000" cy="6888163"/>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57200"/>
            <a:ext cx="5105400" cy="1905000"/>
          </a:xfrm>
        </p:spPr>
        <p:txBody>
          <a:bodyPr>
            <a:normAutofit fontScale="90000"/>
          </a:bodyPr>
          <a:lstStyle/>
          <a:p>
            <a:r>
              <a:rPr lang="en-US" sz="4000" smtClean="0">
                <a:latin typeface="Goudy Old Style" pitchFamily="18" charset="0"/>
              </a:rPr>
              <a:t>West Yellowstone: </a:t>
            </a:r>
            <a:br>
              <a:rPr lang="en-US" sz="4000" smtClean="0">
                <a:latin typeface="Goudy Old Style" pitchFamily="18" charset="0"/>
              </a:rPr>
            </a:br>
            <a:r>
              <a:rPr lang="en-US" sz="4000" smtClean="0">
                <a:latin typeface="Goudy Old Style" pitchFamily="18" charset="0"/>
              </a:rPr>
              <a:t>Town Identity &amp;</a:t>
            </a:r>
            <a:br>
              <a:rPr lang="en-US" sz="4000" smtClean="0">
                <a:latin typeface="Goudy Old Style" pitchFamily="18" charset="0"/>
              </a:rPr>
            </a:br>
            <a:r>
              <a:rPr lang="en-US" sz="4000" smtClean="0">
                <a:latin typeface="Goudy Old Style" pitchFamily="18" charset="0"/>
              </a:rPr>
              <a:t>Family Values</a:t>
            </a:r>
          </a:p>
        </p:txBody>
      </p:sp>
      <p:pic>
        <p:nvPicPr>
          <p:cNvPr id="46084" name="Picture 4" descr="West Yell snowmobile ad"/>
          <p:cNvPicPr>
            <a:picLocks noGrp="1" noChangeAspect="1" noChangeArrowheads="1"/>
          </p:cNvPicPr>
          <p:nvPr>
            <p:ph idx="1"/>
          </p:nvPr>
        </p:nvPicPr>
        <p:blipFill>
          <a:blip r:embed="rId3" cstate="print"/>
          <a:srcRect/>
          <a:stretch>
            <a:fillRect/>
          </a:stretch>
        </p:blipFill>
        <p:spPr>
          <a:xfrm>
            <a:off x="5791200" y="1295400"/>
            <a:ext cx="3265488" cy="5054600"/>
          </a:xfrm>
          <a:noFill/>
        </p:spPr>
      </p:pic>
      <p:pic>
        <p:nvPicPr>
          <p:cNvPr id="46083" name="Picture 3"/>
          <p:cNvPicPr>
            <a:picLocks noChangeAspect="1" noChangeArrowheads="1"/>
          </p:cNvPicPr>
          <p:nvPr/>
        </p:nvPicPr>
        <p:blipFill>
          <a:blip r:embed="rId4" cstate="print"/>
          <a:srcRect/>
          <a:stretch>
            <a:fillRect/>
          </a:stretch>
        </p:blipFill>
        <p:spPr bwMode="auto">
          <a:xfrm>
            <a:off x="0" y="3148013"/>
            <a:ext cx="5638800" cy="37099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457200" y="228600"/>
            <a:ext cx="8229600" cy="914400"/>
          </a:xfrm>
        </p:spPr>
        <p:txBody>
          <a:bodyPr/>
          <a:lstStyle/>
          <a:p>
            <a:r>
              <a:rPr lang="en-US" sz="4000" smtClean="0">
                <a:latin typeface="Goudy Old Style" pitchFamily="18" charset="0"/>
              </a:rPr>
              <a:t>Industry: Snowmobile Training Ground</a:t>
            </a:r>
            <a:r>
              <a:rPr lang="en-US" smtClean="0"/>
              <a:t> </a:t>
            </a:r>
          </a:p>
        </p:txBody>
      </p:sp>
      <p:pic>
        <p:nvPicPr>
          <p:cNvPr id="47106" name="Picture 2" descr="Snowmobiles behind OFI"/>
          <p:cNvPicPr>
            <a:picLocks noGrp="1" noChangeAspect="1" noChangeArrowheads="1"/>
          </p:cNvPicPr>
          <p:nvPr>
            <p:ph idx="1"/>
          </p:nvPr>
        </p:nvPicPr>
        <p:blipFill>
          <a:blip r:embed="rId3" cstate="print"/>
          <a:srcRect/>
          <a:stretch>
            <a:fillRect/>
          </a:stretch>
        </p:blipFill>
        <p:spPr>
          <a:xfrm>
            <a:off x="0" y="1588"/>
            <a:ext cx="9144000" cy="6856412"/>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a:spLocks noGrp="1" noChangeArrowheads="1"/>
          </p:cNvSpPr>
          <p:nvPr>
            <p:ph type="title"/>
          </p:nvPr>
        </p:nvSpPr>
        <p:spPr>
          <a:xfrm>
            <a:off x="914400" y="228600"/>
            <a:ext cx="7196138" cy="1143000"/>
          </a:xfrm>
          <a:noFill/>
        </p:spPr>
        <p:txBody>
          <a:bodyPr>
            <a:normAutofit fontScale="90000"/>
          </a:bodyPr>
          <a:lstStyle/>
          <a:p>
            <a:r>
              <a:rPr lang="en-US" sz="4000" smtClean="0">
                <a:latin typeface="Goudy Old Style" pitchFamily="18" charset="0"/>
              </a:rPr>
              <a:t> </a:t>
            </a:r>
            <a:r>
              <a:rPr lang="en-US" sz="4000" b="1" smtClean="0">
                <a:solidFill>
                  <a:schemeClr val="accent2"/>
                </a:solidFill>
                <a:latin typeface="Goudy Old Style" pitchFamily="18" charset="0"/>
              </a:rPr>
              <a:t>Twelve times we have debated this issue, over almost 75 years.</a:t>
            </a:r>
            <a:r>
              <a:rPr lang="en-US" sz="4000" smtClean="0">
                <a:latin typeface="Goudy Old Style" pitchFamily="18" charset="0"/>
              </a:rPr>
              <a:t> </a:t>
            </a:r>
          </a:p>
        </p:txBody>
      </p:sp>
      <p:pic>
        <p:nvPicPr>
          <p:cNvPr id="48132" name="Picture 5" descr="Skier on Virginia Cascades Dr"/>
          <p:cNvPicPr>
            <a:picLocks noGrp="1" noChangeAspect="1" noChangeArrowheads="1"/>
          </p:cNvPicPr>
          <p:nvPr>
            <p:ph sz="half" idx="1"/>
          </p:nvPr>
        </p:nvPicPr>
        <p:blipFill>
          <a:blip r:embed="rId3" cstate="print"/>
          <a:srcRect/>
          <a:stretch>
            <a:fillRect/>
          </a:stretch>
        </p:blipFill>
        <p:spPr>
          <a:xfrm>
            <a:off x="112713" y="1524000"/>
            <a:ext cx="2832100" cy="4495800"/>
          </a:xfrm>
          <a:noFill/>
        </p:spPr>
      </p:pic>
      <p:sp>
        <p:nvSpPr>
          <p:cNvPr id="48131" name="Rectangle 4"/>
          <p:cNvSpPr>
            <a:spLocks noGrp="1" noChangeArrowheads="1"/>
          </p:cNvSpPr>
          <p:nvPr>
            <p:ph type="body" sz="half" idx="2"/>
          </p:nvPr>
        </p:nvSpPr>
        <p:spPr>
          <a:xfrm>
            <a:off x="2971800" y="1524000"/>
            <a:ext cx="5943600" cy="1676400"/>
          </a:xfrm>
        </p:spPr>
        <p:txBody>
          <a:bodyPr/>
          <a:lstStyle/>
          <a:p>
            <a:r>
              <a:rPr lang="en-US" sz="2400" smtClean="0">
                <a:latin typeface="Goudy Old Style" pitchFamily="18" charset="0"/>
              </a:rPr>
              <a:t>What forms of use are appropriate in Yellowstone in winter? </a:t>
            </a:r>
          </a:p>
          <a:p>
            <a:r>
              <a:rPr lang="en-US" sz="2400" smtClean="0">
                <a:latin typeface="Goudy Old Style" pitchFamily="18" charset="0"/>
              </a:rPr>
              <a:t>What should Yellowstone look like in winter? </a:t>
            </a:r>
          </a:p>
          <a:p>
            <a:endParaRPr lang="en-US" sz="2800" smtClean="0">
              <a:latin typeface="Goudy Old Style" pitchFamily="18" charset="0"/>
            </a:endParaRPr>
          </a:p>
        </p:txBody>
      </p:sp>
      <p:pic>
        <p:nvPicPr>
          <p:cNvPr id="48133" name="Picture 6" descr="Bugs bunny Bombardier, 1966"/>
          <p:cNvPicPr>
            <a:picLocks noChangeAspect="1" noChangeArrowheads="1"/>
          </p:cNvPicPr>
          <p:nvPr/>
        </p:nvPicPr>
        <p:blipFill>
          <a:blip r:embed="rId4" cstate="print"/>
          <a:srcRect/>
          <a:stretch>
            <a:fillRect/>
          </a:stretch>
        </p:blipFill>
        <p:spPr bwMode="auto">
          <a:xfrm>
            <a:off x="3429000" y="3200400"/>
            <a:ext cx="1974850" cy="1981200"/>
          </a:xfrm>
          <a:prstGeom prst="rect">
            <a:avLst/>
          </a:prstGeom>
          <a:noFill/>
          <a:ln w="9525">
            <a:noFill/>
            <a:miter lim="800000"/>
            <a:headEnd/>
            <a:tailEnd/>
          </a:ln>
        </p:spPr>
      </p:pic>
      <p:sp>
        <p:nvSpPr>
          <p:cNvPr id="48134" name="Text Box 7"/>
          <p:cNvSpPr txBox="1">
            <a:spLocks noChangeArrowheads="1"/>
          </p:cNvSpPr>
          <p:nvPr/>
        </p:nvSpPr>
        <p:spPr bwMode="auto">
          <a:xfrm>
            <a:off x="3124200" y="5329238"/>
            <a:ext cx="6019800" cy="1681162"/>
          </a:xfrm>
          <a:prstGeom prst="rect">
            <a:avLst/>
          </a:prstGeom>
          <a:noFill/>
          <a:ln w="9525">
            <a:noFill/>
            <a:miter lim="800000"/>
            <a:headEnd/>
            <a:tailEnd/>
          </a:ln>
        </p:spPr>
        <p:txBody>
          <a:bodyPr>
            <a:spAutoFit/>
          </a:bodyPr>
          <a:lstStyle/>
          <a:p>
            <a:pPr eaLnBrk="1" hangingPunct="1">
              <a:lnSpc>
                <a:spcPct val="90000"/>
              </a:lnSpc>
              <a:spcBef>
                <a:spcPct val="20000"/>
              </a:spcBef>
            </a:pPr>
            <a:r>
              <a:rPr lang="en-US" sz="2400"/>
              <a:t>We may always debate how Yellowstone should look in winter; it embodies our differing concepts of what a park should be and how we should manage nature.</a:t>
            </a:r>
          </a:p>
          <a:p>
            <a:pPr eaLnBrk="1" hangingPunct="1"/>
            <a:endParaRPr lang="en-US"/>
          </a:p>
        </p:txBody>
      </p:sp>
      <p:pic>
        <p:nvPicPr>
          <p:cNvPr id="48135" name="Picture 8" descr="Snowmobiles by OFSL"/>
          <p:cNvPicPr>
            <a:picLocks noChangeAspect="1" noChangeArrowheads="1"/>
          </p:cNvPicPr>
          <p:nvPr/>
        </p:nvPicPr>
        <p:blipFill>
          <a:blip r:embed="rId5" cstate="print"/>
          <a:srcRect l="26086" t="12903"/>
          <a:stretch>
            <a:fillRect/>
          </a:stretch>
        </p:blipFill>
        <p:spPr bwMode="auto">
          <a:xfrm>
            <a:off x="5867400" y="2820988"/>
            <a:ext cx="2971800" cy="23606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0"/>
            <a:ext cx="6477000" cy="1706563"/>
          </a:xfrm>
        </p:spPr>
        <p:txBody>
          <a:bodyPr/>
          <a:lstStyle/>
          <a:p>
            <a:r>
              <a:rPr lang="en-US" b="1" smtClean="0">
                <a:solidFill>
                  <a:srgbClr val="0033CC"/>
                </a:solidFill>
                <a:latin typeface="Goudy Old Style" pitchFamily="18" charset="0"/>
              </a:rPr>
              <a:t>Public Engagement</a:t>
            </a:r>
          </a:p>
        </p:txBody>
      </p:sp>
      <p:sp>
        <p:nvSpPr>
          <p:cNvPr id="25603" name="Rectangle 3"/>
          <p:cNvSpPr>
            <a:spLocks noGrp="1" noChangeArrowheads="1"/>
          </p:cNvSpPr>
          <p:nvPr>
            <p:ph idx="1"/>
          </p:nvPr>
        </p:nvSpPr>
        <p:spPr>
          <a:xfrm>
            <a:off x="228600" y="1371600"/>
            <a:ext cx="8686800" cy="4953000"/>
          </a:xfrm>
        </p:spPr>
        <p:txBody>
          <a:bodyPr>
            <a:normAutofit fontScale="92500" lnSpcReduction="20000"/>
          </a:bodyPr>
          <a:lstStyle/>
          <a:p>
            <a:pPr marL="287338" indent="-287338">
              <a:lnSpc>
                <a:spcPct val="80000"/>
              </a:lnSpc>
              <a:defRPr/>
            </a:pPr>
            <a:r>
              <a:rPr lang="en-US" sz="2800" dirty="0" smtClean="0">
                <a:latin typeface="Goudy Old Style" pitchFamily="18" charset="0"/>
              </a:rPr>
              <a:t>Stakeholders?</a:t>
            </a:r>
          </a:p>
          <a:p>
            <a:pPr marL="687388" lvl="1" indent="-287338">
              <a:lnSpc>
                <a:spcPct val="80000"/>
              </a:lnSpc>
              <a:buFontTx/>
              <a:buNone/>
              <a:defRPr/>
            </a:pPr>
            <a:r>
              <a:rPr lang="en-US" sz="2400" i="1" dirty="0" smtClean="0">
                <a:latin typeface="Goudy Old Style" pitchFamily="18" charset="0"/>
              </a:rPr>
              <a:t>Examples:</a:t>
            </a:r>
          </a:p>
          <a:p>
            <a:pPr marL="687388" lvl="1" indent="-287338">
              <a:lnSpc>
                <a:spcPct val="80000"/>
              </a:lnSpc>
              <a:defRPr/>
            </a:pPr>
            <a:r>
              <a:rPr lang="en-US" sz="2400" dirty="0" smtClean="0">
                <a:latin typeface="Goudy Old Style" pitchFamily="18" charset="0"/>
              </a:rPr>
              <a:t>Conservation Interests</a:t>
            </a:r>
          </a:p>
          <a:p>
            <a:pPr marL="687388" lvl="1" indent="-287338">
              <a:lnSpc>
                <a:spcPct val="80000"/>
              </a:lnSpc>
              <a:defRPr/>
            </a:pPr>
            <a:r>
              <a:rPr lang="en-US" sz="2400" dirty="0" smtClean="0">
                <a:latin typeface="Goudy Old Style" pitchFamily="18" charset="0"/>
              </a:rPr>
              <a:t>Access Advocates</a:t>
            </a:r>
          </a:p>
          <a:p>
            <a:pPr marL="287338" indent="-287338">
              <a:lnSpc>
                <a:spcPct val="80000"/>
              </a:lnSpc>
              <a:defRPr/>
            </a:pPr>
            <a:r>
              <a:rPr lang="en-US" sz="2800" dirty="0" smtClean="0">
                <a:latin typeface="Goudy Old Style" pitchFamily="18" charset="0"/>
              </a:rPr>
              <a:t>Strategies?</a:t>
            </a:r>
          </a:p>
          <a:p>
            <a:pPr marL="911225" lvl="1" indent="-454025">
              <a:lnSpc>
                <a:spcPct val="80000"/>
              </a:lnSpc>
              <a:buFontTx/>
              <a:buNone/>
              <a:defRPr/>
            </a:pPr>
            <a:r>
              <a:rPr lang="en-US" sz="2400" i="1" dirty="0" smtClean="0">
                <a:latin typeface="Goudy Old Style" pitchFamily="18" charset="0"/>
              </a:rPr>
              <a:t>For instance:</a:t>
            </a:r>
          </a:p>
          <a:p>
            <a:pPr marL="911225" lvl="1">
              <a:defRPr/>
            </a:pPr>
            <a:r>
              <a:rPr lang="en-US" sz="2400" dirty="0" smtClean="0">
                <a:latin typeface="Goudy Old Style" pitchFamily="18" charset="0"/>
              </a:rPr>
              <a:t>Open information sharing. </a:t>
            </a:r>
          </a:p>
          <a:p>
            <a:pPr marL="911225" lvl="1">
              <a:defRPr/>
            </a:pPr>
            <a:r>
              <a:rPr lang="en-US" sz="2400" dirty="0" smtClean="0">
                <a:latin typeface="Goudy Old Style" pitchFamily="18" charset="0"/>
              </a:rPr>
              <a:t>Actively listen to and acknowledge concerns.</a:t>
            </a:r>
          </a:p>
          <a:p>
            <a:pPr marL="911225" lvl="1">
              <a:defRPr/>
            </a:pPr>
            <a:r>
              <a:rPr lang="en-US" sz="2400" dirty="0" smtClean="0">
                <a:latin typeface="Goudy Old Style" pitchFamily="18" charset="0"/>
              </a:rPr>
              <a:t>Explaining where agency and public input was incorporated, and how it did/did not influence NPS decisions.</a:t>
            </a:r>
          </a:p>
          <a:p>
            <a:pPr marL="0" indent="0">
              <a:lnSpc>
                <a:spcPct val="80000"/>
              </a:lnSpc>
              <a:defRPr/>
            </a:pPr>
            <a:r>
              <a:rPr lang="en-US" sz="2800" dirty="0" smtClean="0">
                <a:latin typeface="Goudy Old Style" pitchFamily="18" charset="0"/>
              </a:rPr>
              <a:t>Techniques?</a:t>
            </a:r>
          </a:p>
          <a:p>
            <a:pPr marL="400050" lvl="1" indent="57150">
              <a:lnSpc>
                <a:spcPct val="80000"/>
              </a:lnSpc>
              <a:buFontTx/>
              <a:buNone/>
              <a:defRPr/>
            </a:pPr>
            <a:r>
              <a:rPr lang="en-US" sz="2400" i="1" dirty="0" smtClean="0">
                <a:latin typeface="Goudy Old Style" pitchFamily="18" charset="0"/>
              </a:rPr>
              <a:t>One idea:</a:t>
            </a:r>
          </a:p>
          <a:p>
            <a:pPr marL="914400" lvl="1">
              <a:lnSpc>
                <a:spcPct val="80000"/>
              </a:lnSpc>
              <a:defRPr/>
            </a:pPr>
            <a:r>
              <a:rPr lang="en-US" sz="2400" dirty="0" smtClean="0">
                <a:latin typeface="Goudy Old Style" pitchFamily="18" charset="0"/>
              </a:rPr>
              <a:t>Small group meetings with stakeholders.</a:t>
            </a:r>
          </a:p>
          <a:p>
            <a:pPr marL="0" indent="0" algn="r">
              <a:lnSpc>
                <a:spcPct val="80000"/>
              </a:lnSpc>
              <a:buFontTx/>
              <a:buNone/>
              <a:defRPr/>
            </a:pPr>
            <a:endParaRPr lang="en-US" sz="2800" dirty="0" smtClean="0">
              <a:latin typeface="Goudy Old Style" pitchFamily="18" charset="0"/>
            </a:endParaRPr>
          </a:p>
          <a:p>
            <a:pPr marL="0" indent="0" algn="r">
              <a:lnSpc>
                <a:spcPct val="80000"/>
              </a:lnSpc>
              <a:buFontTx/>
              <a:buNone/>
              <a:defRPr/>
            </a:pPr>
            <a:endParaRPr lang="en-US" sz="1000" dirty="0" smtClean="0">
              <a:latin typeface="Goudy Old Style" pitchFamily="18" charset="0"/>
            </a:endParaRPr>
          </a:p>
          <a:p>
            <a:pPr marL="0" indent="0" algn="r">
              <a:lnSpc>
                <a:spcPct val="80000"/>
              </a:lnSpc>
              <a:buFontTx/>
              <a:buNone/>
              <a:defRPr/>
            </a:pPr>
            <a:endParaRPr lang="en-US" sz="1000" dirty="0" smtClean="0">
              <a:latin typeface="Goudy Old Style" pitchFamily="18" charset="0"/>
            </a:endParaRPr>
          </a:p>
          <a:p>
            <a:pPr marL="0" indent="0" algn="r">
              <a:lnSpc>
                <a:spcPct val="80000"/>
              </a:lnSpc>
              <a:buFontTx/>
              <a:buNone/>
              <a:defRPr/>
            </a:pPr>
            <a:endParaRPr lang="en-US" sz="1000" dirty="0" smtClean="0">
              <a:latin typeface="Goudy Old Style" pitchFamily="18" charset="0"/>
            </a:endParaRPr>
          </a:p>
          <a:p>
            <a:pPr marL="0" indent="0" algn="r">
              <a:lnSpc>
                <a:spcPct val="80000"/>
              </a:lnSpc>
              <a:buFontTx/>
              <a:buNone/>
              <a:defRPr/>
            </a:pPr>
            <a:r>
              <a:rPr lang="en-US" sz="1000" dirty="0" smtClean="0">
                <a:latin typeface="Goudy Old Style" pitchFamily="18" charset="0"/>
              </a:rPr>
              <a:t>From:  Public &amp; Agency Information/Participation Plan </a:t>
            </a:r>
          </a:p>
          <a:p>
            <a:pPr marL="0" indent="0" algn="r">
              <a:lnSpc>
                <a:spcPct val="80000"/>
              </a:lnSpc>
              <a:buFontTx/>
              <a:buNone/>
              <a:defRPr/>
            </a:pPr>
            <a:r>
              <a:rPr lang="en-US" sz="1000" dirty="0" smtClean="0">
                <a:latin typeface="Goudy Old Style" pitchFamily="18" charset="0"/>
              </a:rPr>
              <a:t>Yellowstone/Grand Teton Winter Use Planning </a:t>
            </a:r>
          </a:p>
          <a:p>
            <a:pPr marL="0" indent="0" algn="r">
              <a:lnSpc>
                <a:spcPct val="80000"/>
              </a:lnSpc>
              <a:buFontTx/>
              <a:buNone/>
              <a:defRPr/>
            </a:pPr>
            <a:r>
              <a:rPr lang="en-US" sz="1000" dirty="0" smtClean="0">
                <a:latin typeface="Goudy Old Style" pitchFamily="18" charset="0"/>
              </a:rPr>
              <a:t>As of October 2005</a:t>
            </a:r>
          </a:p>
        </p:txBody>
      </p:sp>
      <p:pic>
        <p:nvPicPr>
          <p:cNvPr id="50180" name="Picture 4" descr="pe01465_[1]"/>
          <p:cNvPicPr>
            <a:picLocks noChangeAspect="1" noChangeArrowheads="1"/>
          </p:cNvPicPr>
          <p:nvPr/>
        </p:nvPicPr>
        <p:blipFill>
          <a:blip r:embed="rId2" cstate="print"/>
          <a:srcRect/>
          <a:stretch>
            <a:fillRect/>
          </a:stretch>
        </p:blipFill>
        <p:spPr bwMode="auto">
          <a:xfrm>
            <a:off x="6781800" y="152400"/>
            <a:ext cx="2092325" cy="19256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819400" y="914400"/>
            <a:ext cx="6019800" cy="1143000"/>
          </a:xfrm>
        </p:spPr>
        <p:txBody>
          <a:bodyPr/>
          <a:lstStyle/>
          <a:p>
            <a:r>
              <a:rPr lang="en-US" b="1" smtClean="0">
                <a:solidFill>
                  <a:schemeClr val="accent2"/>
                </a:solidFill>
                <a:latin typeface="Goudy Old Style" pitchFamily="18" charset="0"/>
              </a:rPr>
              <a:t>The Courts</a:t>
            </a:r>
          </a:p>
        </p:txBody>
      </p:sp>
      <p:sp>
        <p:nvSpPr>
          <p:cNvPr id="2054" name="Content Placeholder 36"/>
          <p:cNvSpPr>
            <a:spLocks noGrp="1"/>
          </p:cNvSpPr>
          <p:nvPr>
            <p:ph sz="half" idx="1"/>
          </p:nvPr>
        </p:nvSpPr>
        <p:spPr>
          <a:xfrm>
            <a:off x="609600" y="2743200"/>
            <a:ext cx="8001000" cy="3429000"/>
          </a:xfrm>
        </p:spPr>
        <p:txBody>
          <a:bodyPr/>
          <a:lstStyle/>
          <a:p>
            <a:r>
              <a:rPr lang="en-US" smtClean="0">
                <a:latin typeface="Goudy Old Style" pitchFamily="18" charset="0"/>
              </a:rPr>
              <a:t>Litigation has occurred at every step of the process.</a:t>
            </a:r>
          </a:p>
          <a:p>
            <a:pPr>
              <a:buFontTx/>
              <a:buNone/>
            </a:pPr>
            <a:endParaRPr lang="en-US" smtClean="0">
              <a:latin typeface="Goudy Old Style" pitchFamily="18" charset="0"/>
            </a:endParaRPr>
          </a:p>
          <a:p>
            <a:r>
              <a:rPr lang="en-US" smtClean="0">
                <a:latin typeface="Goudy Old Style" pitchFamily="18" charset="0"/>
              </a:rPr>
              <a:t>Plaintiffs file suit in Federal Court they believe best represents their interests:</a:t>
            </a:r>
          </a:p>
          <a:p>
            <a:pPr lvl="1"/>
            <a:r>
              <a:rPr lang="en-US" smtClean="0">
                <a:latin typeface="Goudy Old Style" pitchFamily="18" charset="0"/>
              </a:rPr>
              <a:t>Conservation Groups: Washington, D.C. </a:t>
            </a:r>
          </a:p>
          <a:p>
            <a:pPr lvl="1"/>
            <a:r>
              <a:rPr lang="en-US" smtClean="0">
                <a:latin typeface="Goudy Old Style" pitchFamily="18" charset="0"/>
              </a:rPr>
              <a:t>Access Interests: Wyoming</a:t>
            </a:r>
          </a:p>
        </p:txBody>
      </p:sp>
      <p:graphicFrame>
        <p:nvGraphicFramePr>
          <p:cNvPr id="2050" name="Object 3"/>
          <p:cNvGraphicFramePr>
            <a:graphicFrameLocks noGrp="1" noChangeAspect="1"/>
          </p:cNvGraphicFramePr>
          <p:nvPr>
            <p:ph sz="half" idx="2"/>
          </p:nvPr>
        </p:nvGraphicFramePr>
        <p:xfrm>
          <a:off x="762000" y="762000"/>
          <a:ext cx="1905000" cy="1401763"/>
        </p:xfrm>
        <a:graphic>
          <a:graphicData uri="http://schemas.openxmlformats.org/presentationml/2006/ole">
            <mc:AlternateContent xmlns:mc="http://schemas.openxmlformats.org/markup-compatibility/2006">
              <mc:Choice xmlns:v="urn:schemas-microsoft-com:vml" Requires="v">
                <p:oleObj spid="_x0000_s2071" name="Clip" r:id="rId3" imgW="4762440" imgH="3504600" progId="">
                  <p:embed/>
                </p:oleObj>
              </mc:Choice>
              <mc:Fallback>
                <p:oleObj name="Clip" r:id="rId3" imgW="4762440" imgH="350460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905000" cy="140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2209800" y="1187450"/>
            <a:ext cx="228600" cy="641350"/>
          </a:xfrm>
          <a:prstGeom prst="rect">
            <a:avLst/>
          </a:prstGeom>
          <a:noFill/>
          <a:ln w="9525">
            <a:noFill/>
            <a:miter lim="800000"/>
            <a:headEnd/>
            <a:tailEnd/>
          </a:ln>
        </p:spPr>
        <p:txBody>
          <a:bodyPr>
            <a:spAutoFit/>
          </a:bodyPr>
          <a:lstStyle/>
          <a:p>
            <a:pPr>
              <a:spcBef>
                <a:spcPct val="50000"/>
              </a:spcBef>
            </a:pPr>
            <a:r>
              <a:rPr lang="en-US" sz="3600" b="1"/>
              <a:t>?</a:t>
            </a:r>
          </a:p>
        </p:txBody>
      </p:sp>
      <p:sp>
        <p:nvSpPr>
          <p:cNvPr id="2053" name="Text Box 5"/>
          <p:cNvSpPr txBox="1">
            <a:spLocks noChangeArrowheads="1"/>
          </p:cNvSpPr>
          <p:nvPr/>
        </p:nvSpPr>
        <p:spPr bwMode="auto">
          <a:xfrm>
            <a:off x="876300" y="1187450"/>
            <a:ext cx="228600" cy="641350"/>
          </a:xfrm>
          <a:prstGeom prst="rect">
            <a:avLst/>
          </a:prstGeom>
          <a:noFill/>
          <a:ln w="9525">
            <a:noFill/>
            <a:miter lim="800000"/>
            <a:headEnd/>
            <a:tailEnd/>
          </a:ln>
        </p:spPr>
        <p:txBody>
          <a:bodyPr>
            <a:spAutoFit/>
          </a:bodyPr>
          <a:lstStyle/>
          <a:p>
            <a:pPr>
              <a:spcBef>
                <a:spcPct val="50000"/>
              </a:spcBef>
            </a:pPr>
            <a:r>
              <a:rPr lang="en-US" sz="3600" b="1"/>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nomo%20cartoon"/>
          <p:cNvPicPr>
            <a:picLocks noChangeAspect="1" noChangeArrowheads="1"/>
          </p:cNvPicPr>
          <p:nvPr/>
        </p:nvPicPr>
        <p:blipFill>
          <a:blip r:embed="rId2" cstate="print"/>
          <a:srcRect/>
          <a:stretch>
            <a:fillRect/>
          </a:stretch>
        </p:blipFill>
        <p:spPr bwMode="auto">
          <a:xfrm>
            <a:off x="3217863" y="228600"/>
            <a:ext cx="5926137" cy="6248400"/>
          </a:xfrm>
          <a:prstGeom prst="rect">
            <a:avLst/>
          </a:prstGeom>
          <a:noFill/>
          <a:ln w="9525">
            <a:noFill/>
            <a:miter lim="800000"/>
            <a:headEnd/>
            <a:tailEnd/>
          </a:ln>
        </p:spPr>
      </p:pic>
      <p:sp>
        <p:nvSpPr>
          <p:cNvPr id="51203" name="Text Box 5"/>
          <p:cNvSpPr txBox="1">
            <a:spLocks noChangeArrowheads="1"/>
          </p:cNvSpPr>
          <p:nvPr/>
        </p:nvSpPr>
        <p:spPr bwMode="auto">
          <a:xfrm>
            <a:off x="-152400" y="1050925"/>
            <a:ext cx="3429000" cy="140335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The Press</a:t>
            </a:r>
          </a:p>
          <a:p>
            <a:pPr algn="ctr">
              <a:spcBef>
                <a:spcPct val="50000"/>
              </a:spcBef>
            </a:pPr>
            <a:r>
              <a:rPr lang="en-US" sz="2800" b="1">
                <a:solidFill>
                  <a:schemeClr val="accent2"/>
                </a:solidFill>
              </a:rPr>
              <a:t>(circa 2004)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nowmobiles on Dunraven Pass, 1979"/>
          <p:cNvPicPr>
            <a:picLocks noChangeAspect="1" noChangeArrowheads="1"/>
          </p:cNvPicPr>
          <p:nvPr/>
        </p:nvPicPr>
        <p:blipFill>
          <a:blip r:embed="rId2" cstate="print"/>
          <a:srcRect t="3220"/>
          <a:stretch>
            <a:fillRect/>
          </a:stretch>
        </p:blipFill>
        <p:spPr bwMode="auto">
          <a:xfrm>
            <a:off x="0" y="0"/>
            <a:ext cx="9144000" cy="6870700"/>
          </a:xfrm>
          <a:prstGeom prst="rect">
            <a:avLst/>
          </a:prstGeom>
          <a:noFill/>
          <a:ln w="9525">
            <a:noFill/>
            <a:miter lim="800000"/>
            <a:headEnd/>
            <a:tailEnd/>
          </a:ln>
        </p:spPr>
      </p:pic>
      <p:sp>
        <p:nvSpPr>
          <p:cNvPr id="9219" name="Rectangle 3"/>
          <p:cNvSpPr>
            <a:spLocks noChangeArrowheads="1"/>
          </p:cNvSpPr>
          <p:nvPr/>
        </p:nvSpPr>
        <p:spPr bwMode="auto">
          <a:xfrm>
            <a:off x="914400" y="319088"/>
            <a:ext cx="8534400" cy="519112"/>
          </a:xfrm>
          <a:prstGeom prst="rect">
            <a:avLst/>
          </a:prstGeom>
          <a:noFill/>
          <a:ln w="9525">
            <a:noFill/>
            <a:miter lim="800000"/>
            <a:headEnd/>
            <a:tailEnd/>
          </a:ln>
        </p:spPr>
        <p:txBody>
          <a:bodyPr>
            <a:spAutoFit/>
          </a:bodyPr>
          <a:lstStyle/>
          <a:p>
            <a:r>
              <a:rPr lang="en-US" sz="2800"/>
              <a:t>In 1963, Snowmobiles were first used in the parks</a:t>
            </a:r>
            <a:r>
              <a:rPr lang="en-US" sz="2800" b="1">
                <a:latin typeface="Times New Roman" pitchFamily="18" charset="0"/>
              </a:rPr>
              <a:t> </a:t>
            </a:r>
            <a:endParaRPr lang="en-US" sz="4400" b="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intrmap"/>
          <p:cNvPicPr>
            <a:picLocks noChangeAspect="1" noChangeArrowheads="1"/>
          </p:cNvPicPr>
          <p:nvPr/>
        </p:nvPicPr>
        <p:blipFill>
          <a:blip r:embed="rId3" cstate="print">
            <a:lum bright="6000" contrast="-12000"/>
          </a:blip>
          <a:srcRect/>
          <a:stretch>
            <a:fillRect/>
          </a:stretch>
        </p:blipFill>
        <p:spPr bwMode="auto">
          <a:xfrm>
            <a:off x="1571625" y="0"/>
            <a:ext cx="6032500" cy="6858000"/>
          </a:xfrm>
          <a:prstGeom prst="rect">
            <a:avLst/>
          </a:prstGeom>
          <a:noFill/>
          <a:ln w="9525">
            <a:noFill/>
            <a:miter lim="800000"/>
            <a:headEnd/>
            <a:tailEnd/>
          </a:ln>
        </p:spPr>
      </p:pic>
      <p:sp>
        <p:nvSpPr>
          <p:cNvPr id="10243" name="Text Box 3"/>
          <p:cNvSpPr txBox="1">
            <a:spLocks noChangeArrowheads="1"/>
          </p:cNvSpPr>
          <p:nvPr/>
        </p:nvSpPr>
        <p:spPr bwMode="auto">
          <a:xfrm>
            <a:off x="5181600" y="1905000"/>
            <a:ext cx="2346325" cy="822325"/>
          </a:xfrm>
          <a:prstGeom prst="rect">
            <a:avLst/>
          </a:prstGeom>
          <a:noFill/>
          <a:ln w="9525">
            <a:noFill/>
            <a:miter lim="800000"/>
            <a:headEnd/>
            <a:tailEnd/>
          </a:ln>
        </p:spPr>
        <p:txBody>
          <a:bodyPr>
            <a:spAutoFit/>
          </a:bodyPr>
          <a:lstStyle/>
          <a:p>
            <a:pPr>
              <a:spcBef>
                <a:spcPct val="50000"/>
              </a:spcBef>
            </a:pPr>
            <a:r>
              <a:rPr lang="en-US" sz="2400" b="1">
                <a:latin typeface="Arial" charset="0"/>
              </a:rPr>
              <a:t>Yellowstone</a:t>
            </a:r>
            <a:r>
              <a:rPr lang="en-US" sz="2400" b="1"/>
              <a:t> </a:t>
            </a:r>
            <a:r>
              <a:rPr lang="en-US" sz="2400" b="1">
                <a:latin typeface="Arial" charset="0"/>
              </a:rPr>
              <a:t>National</a:t>
            </a:r>
            <a:r>
              <a:rPr lang="en-US" sz="2400" b="1"/>
              <a:t> </a:t>
            </a:r>
            <a:r>
              <a:rPr lang="en-US" sz="2400" b="1">
                <a:latin typeface="Arial" charset="0"/>
              </a:rPr>
              <a:t>Park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7181"/>
          <p:cNvPicPr>
            <a:picLocks noChangeAspect="1" noChangeArrowheads="1"/>
          </p:cNvPicPr>
          <p:nvPr/>
        </p:nvPicPr>
        <p:blipFill>
          <a:blip r:embed="rId2" cstate="print">
            <a:lum bright="18000"/>
          </a:blip>
          <a:srcRect l="10564" r="4930"/>
          <a:stretch>
            <a:fillRect/>
          </a:stretch>
        </p:blipFill>
        <p:spPr bwMode="auto">
          <a:xfrm>
            <a:off x="0" y="0"/>
            <a:ext cx="9144000" cy="6910388"/>
          </a:xfrm>
          <a:prstGeom prst="rect">
            <a:avLst/>
          </a:prstGeom>
          <a:noFill/>
          <a:ln w="9525">
            <a:noFill/>
            <a:miter lim="800000"/>
            <a:headEnd/>
            <a:tailEnd/>
          </a:ln>
        </p:spPr>
      </p:pic>
      <p:sp>
        <p:nvSpPr>
          <p:cNvPr id="11267" name="Rectangle 2"/>
          <p:cNvSpPr>
            <a:spLocks noGrp="1" noChangeArrowheads="1"/>
          </p:cNvSpPr>
          <p:nvPr>
            <p:ph type="title"/>
          </p:nvPr>
        </p:nvSpPr>
        <p:spPr>
          <a:xfrm>
            <a:off x="2971800" y="3276600"/>
            <a:ext cx="6324600" cy="1143000"/>
          </a:xfrm>
        </p:spPr>
        <p:txBody>
          <a:bodyPr/>
          <a:lstStyle/>
          <a:p>
            <a:r>
              <a:rPr lang="en-US" sz="4000" b="1" smtClean="0">
                <a:solidFill>
                  <a:schemeClr val="accent2"/>
                </a:solidFill>
                <a:latin typeface="Goudy Old Style" pitchFamily="18" charset="0"/>
              </a:rPr>
              <a:t>Increasing Recreation</a:t>
            </a:r>
          </a:p>
        </p:txBody>
      </p:sp>
      <p:sp>
        <p:nvSpPr>
          <p:cNvPr id="11268" name="Rectangle 3"/>
          <p:cNvSpPr>
            <a:spLocks noGrp="1" noChangeArrowheads="1"/>
          </p:cNvSpPr>
          <p:nvPr>
            <p:ph type="body" sz="half" idx="3"/>
          </p:nvPr>
        </p:nvSpPr>
        <p:spPr>
          <a:xfrm>
            <a:off x="76200" y="5486400"/>
            <a:ext cx="5181600" cy="2362200"/>
          </a:xfrm>
        </p:spPr>
        <p:txBody>
          <a:bodyPr/>
          <a:lstStyle/>
          <a:p>
            <a:pPr marL="0" indent="0">
              <a:lnSpc>
                <a:spcPct val="80000"/>
              </a:lnSpc>
              <a:buFontTx/>
              <a:buNone/>
            </a:pPr>
            <a:r>
              <a:rPr lang="en-US" smtClean="0">
                <a:latin typeface="Goudy Old Style" pitchFamily="18" charset="0"/>
              </a:rPr>
              <a:t>Rapidly increasing winter use in the 1980s and 1990s brought complicated issues.</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7280</TotalTime>
  <Words>2651</Words>
  <Application>Microsoft Office PowerPoint</Application>
  <PresentationFormat>On-screen Show (4:3)</PresentationFormat>
  <Paragraphs>386</Paragraphs>
  <Slides>66</Slides>
  <Notes>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66</vt:i4>
      </vt:variant>
    </vt:vector>
  </HeadingPairs>
  <TitlesOfParts>
    <vt:vector size="70" baseType="lpstr">
      <vt:lpstr>Office Theme</vt:lpstr>
      <vt:lpstr>1_Office Theme</vt:lpstr>
      <vt:lpstr>Clip</vt:lpstr>
      <vt:lpstr>Acrobat Document</vt:lpstr>
      <vt:lpstr>Winter Use Conflicts in YNP</vt:lpstr>
      <vt:lpstr>PowerPoint Presentation</vt:lpstr>
      <vt:lpstr>A Question of Values: Winters in the Parks:  What forms of use are appropriate?</vt:lpstr>
      <vt:lpstr>PowerPoint Presentation</vt:lpstr>
      <vt:lpstr>PowerPoint Presentation</vt:lpstr>
      <vt:lpstr>PowerPoint Presentation</vt:lpstr>
      <vt:lpstr>PowerPoint Presentation</vt:lpstr>
      <vt:lpstr>PowerPoint Presentation</vt:lpstr>
      <vt:lpstr>Increasing Recreation</vt:lpstr>
      <vt:lpstr>PowerPoint Presentation</vt:lpstr>
      <vt:lpstr>PowerPoint Presentation</vt:lpstr>
      <vt:lpstr>PowerPoint Presentation</vt:lpstr>
      <vt:lpstr>PowerPoint Presentation</vt:lpstr>
      <vt:lpstr>Issue:  Bison and Roads</vt:lpstr>
      <vt:lpstr>PowerPoint Presentation</vt:lpstr>
      <vt:lpstr>PowerPoint Presentation</vt:lpstr>
      <vt:lpstr>A Decade of Winter Use Plans</vt:lpstr>
      <vt:lpstr>Last 5 Years of Winter Use Planning</vt:lpstr>
      <vt:lpstr>The Era of Managed Winter Use</vt:lpstr>
      <vt:lpstr>PowerPoint Presentation</vt:lpstr>
      <vt:lpstr>PowerPoint Presentation</vt:lpstr>
      <vt:lpstr>Current Litigation</vt:lpstr>
      <vt:lpstr>Congressional  Action</vt:lpstr>
      <vt:lpstr>Commercial Guiding</vt:lpstr>
      <vt:lpstr>The Current (2013) Plan Objectives</vt:lpstr>
      <vt:lpstr>The Current (2013) Plan Resources</vt:lpstr>
      <vt:lpstr>PowerPoint Presentation</vt:lpstr>
      <vt:lpstr>What is BAT?</vt:lpstr>
      <vt:lpstr>Flow diagram of Damages</vt:lpstr>
      <vt:lpstr>Alternatives in Final Plan (SEIS)</vt:lpstr>
      <vt:lpstr>Alternatives in Final Plan (SEIS)</vt:lpstr>
      <vt:lpstr>Alternatives in Final Plan (SEIS)</vt:lpstr>
      <vt:lpstr>NPS Preferred Alternative</vt:lpstr>
      <vt:lpstr>PowerPoint Presentation</vt:lpstr>
      <vt:lpstr>Consumer and Producer Surplus Khan Academy lesson</vt:lpstr>
      <vt:lpstr>PowerPoint Presentation</vt:lpstr>
      <vt:lpstr>PowerPoint Presentation</vt:lpstr>
      <vt:lpstr>Surplus forAlternatives.</vt:lpstr>
      <vt:lpstr>Final Report for Final Rulemaking</vt:lpstr>
      <vt:lpstr>Winter Visitors </vt:lpstr>
      <vt:lpstr>PowerPoint Presentation</vt:lpstr>
      <vt:lpstr>Daily Snowmobile Use Pattern</vt:lpstr>
      <vt:lpstr>Administrative Travel</vt:lpstr>
      <vt:lpstr>Monitoring, Modeling and Studies</vt:lpstr>
      <vt:lpstr>Soundscape Monitoring</vt:lpstr>
      <vt:lpstr>Audibility of Snowmobiles and Snowcoaches </vt:lpstr>
      <vt:lpstr>Air Quality</vt:lpstr>
      <vt:lpstr>Wildlife Monitoring</vt:lpstr>
      <vt:lpstr>Bison and Roads</vt:lpstr>
      <vt:lpstr>Visitor Survey Results (2008)</vt:lpstr>
      <vt:lpstr>PowerPoint Presentation</vt:lpstr>
      <vt:lpstr>Reflections &amp; Lessons Learned</vt:lpstr>
      <vt:lpstr>Invest Some Time in Understanding the History of the Issue</vt:lpstr>
      <vt:lpstr>Get Good Data (Science can inform, but it cannot decide)  </vt:lpstr>
      <vt:lpstr>Get to Know the People Involved</vt:lpstr>
      <vt:lpstr>Know When to Take a Stand</vt:lpstr>
      <vt:lpstr>Be in it for the Long Haul:  Keep Your Eye on the Prize  (Politics Change)</vt:lpstr>
      <vt:lpstr>Recognize When You Have an Issue of Values </vt:lpstr>
      <vt:lpstr>Core Conflict of Values: Environmentalists See Parks as Sacred Temples of Nature</vt:lpstr>
      <vt:lpstr>Symbolism to Snowmobilers: Freedom and Independence</vt:lpstr>
      <vt:lpstr>West Yellowstone:  Town Identity &amp; Family Values</vt:lpstr>
      <vt:lpstr>Industry: Snowmobile Training Ground </vt:lpstr>
      <vt:lpstr> Twelve times we have debated this issue, over almost 75 years. </vt:lpstr>
      <vt:lpstr>Public Engagement</vt:lpstr>
      <vt:lpstr>The Courts</vt:lpstr>
      <vt:lpstr>PowerPoint Presentation</vt:lpstr>
    </vt:vector>
  </TitlesOfParts>
  <Company>Yellowstone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Planning</dc:creator>
  <cp:lastModifiedBy>Windows User</cp:lastModifiedBy>
  <cp:revision>352</cp:revision>
  <cp:lastPrinted>2015-03-17T18:09:59Z</cp:lastPrinted>
  <dcterms:created xsi:type="dcterms:W3CDTF">2002-07-26T13:55:37Z</dcterms:created>
  <dcterms:modified xsi:type="dcterms:W3CDTF">2016-04-01T20:14:52Z</dcterms:modified>
</cp:coreProperties>
</file>