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622" r:id="rId2"/>
    <p:sldId id="527" r:id="rId3"/>
    <p:sldId id="535" r:id="rId4"/>
    <p:sldId id="514" r:id="rId5"/>
    <p:sldId id="515" r:id="rId6"/>
    <p:sldId id="516" r:id="rId7"/>
    <p:sldId id="561" r:id="rId8"/>
    <p:sldId id="553" r:id="rId9"/>
    <p:sldId id="518" r:id="rId10"/>
    <p:sldId id="520" r:id="rId11"/>
    <p:sldId id="521" r:id="rId12"/>
    <p:sldId id="522" r:id="rId13"/>
    <p:sldId id="532" r:id="rId14"/>
    <p:sldId id="600" r:id="rId15"/>
    <p:sldId id="633" r:id="rId16"/>
    <p:sldId id="634" r:id="rId17"/>
    <p:sldId id="635" r:id="rId18"/>
    <p:sldId id="636" r:id="rId19"/>
    <p:sldId id="637" r:id="rId20"/>
    <p:sldId id="658" r:id="rId21"/>
    <p:sldId id="659" r:id="rId22"/>
    <p:sldId id="646" r:id="rId23"/>
    <p:sldId id="647" r:id="rId24"/>
    <p:sldId id="648" r:id="rId25"/>
    <p:sldId id="649" r:id="rId26"/>
    <p:sldId id="642" r:id="rId27"/>
    <p:sldId id="654" r:id="rId28"/>
    <p:sldId id="655" r:id="rId29"/>
    <p:sldId id="656" r:id="rId30"/>
    <p:sldId id="657" r:id="rId31"/>
    <p:sldId id="645" r:id="rId32"/>
    <p:sldId id="644" r:id="rId33"/>
    <p:sldId id="562" r:id="rId34"/>
    <p:sldId id="571" r:id="rId35"/>
    <p:sldId id="572" r:id="rId36"/>
    <p:sldId id="573" r:id="rId37"/>
    <p:sldId id="574" r:id="rId38"/>
    <p:sldId id="575" r:id="rId39"/>
    <p:sldId id="576" r:id="rId40"/>
    <p:sldId id="577" r:id="rId41"/>
    <p:sldId id="563" r:id="rId42"/>
    <p:sldId id="564" r:id="rId43"/>
    <p:sldId id="565" r:id="rId44"/>
    <p:sldId id="566" r:id="rId45"/>
    <p:sldId id="578" r:id="rId46"/>
    <p:sldId id="517" r:id="rId47"/>
    <p:sldId id="650" r:id="rId48"/>
    <p:sldId id="652" r:id="rId49"/>
    <p:sldId id="653" r:id="rId5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oudy Old Styl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oudy Old Styl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oudy Old Styl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oudy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FF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4689" autoAdjust="0"/>
  </p:normalViewPr>
  <p:slideViewPr>
    <p:cSldViewPr>
      <p:cViewPr varScale="1">
        <p:scale>
          <a:sx n="89" d="100"/>
          <a:sy n="89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90"/>
      </p:cViewPr>
      <p:guideLst>
        <p:guide orient="horz" pos="292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6" rIns="93114" bIns="46556" numCol="1" anchor="t" anchorCtr="0" compatLnSpc="1">
            <a:prstTxWarp prst="textNoShape">
              <a:avLst/>
            </a:prstTxWarp>
          </a:bodyPr>
          <a:lstStyle>
            <a:lvl1pPr defTabSz="93208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6" rIns="93114" bIns="46556" numCol="1" anchor="t" anchorCtr="0" compatLnSpc="1">
            <a:prstTxWarp prst="textNoShape">
              <a:avLst/>
            </a:prstTxWarp>
          </a:bodyPr>
          <a:lstStyle>
            <a:lvl1pPr algn="r" defTabSz="93208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6" rIns="93114" bIns="46556" numCol="1" anchor="b" anchorCtr="0" compatLnSpc="1">
            <a:prstTxWarp prst="textNoShape">
              <a:avLst/>
            </a:prstTxWarp>
          </a:bodyPr>
          <a:lstStyle>
            <a:lvl1pPr defTabSz="93208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6" rIns="93114" bIns="46556" numCol="1" anchor="b" anchorCtr="0" compatLnSpc="1">
            <a:prstTxWarp prst="textNoShape">
              <a:avLst/>
            </a:prstTxWarp>
          </a:bodyPr>
          <a:lstStyle>
            <a:lvl1pPr algn="r" defTabSz="93208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5F999CF-A71F-4AA0-8F14-0ACA198A3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6" rIns="93114" bIns="46556" numCol="1" anchor="t" anchorCtr="0" compatLnSpc="1">
            <a:prstTxWarp prst="textNoShape">
              <a:avLst/>
            </a:prstTxWarp>
          </a:bodyPr>
          <a:lstStyle>
            <a:lvl1pPr defTabSz="93208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6" rIns="93114" bIns="46556" numCol="1" anchor="t" anchorCtr="0" compatLnSpc="1">
            <a:prstTxWarp prst="textNoShape">
              <a:avLst/>
            </a:prstTxWarp>
          </a:bodyPr>
          <a:lstStyle>
            <a:lvl1pPr algn="r" defTabSz="93208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6" rIns="93114" bIns="46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6" rIns="93114" bIns="46556" numCol="1" anchor="b" anchorCtr="0" compatLnSpc="1">
            <a:prstTxWarp prst="textNoShape">
              <a:avLst/>
            </a:prstTxWarp>
          </a:bodyPr>
          <a:lstStyle>
            <a:lvl1pPr defTabSz="93208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6" rIns="93114" bIns="46556" numCol="1" anchor="b" anchorCtr="0" compatLnSpc="1">
            <a:prstTxWarp prst="textNoShape">
              <a:avLst/>
            </a:prstTxWarp>
          </a:bodyPr>
          <a:lstStyle>
            <a:lvl1pPr algn="r" defTabSz="93208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22C5628-1341-4FAE-A5F6-ABBECD814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B8BD7F03-C2DE-4BFE-9A8F-5DDB17536CD9}" type="slidenum">
              <a:rPr lang="en-US" smtClean="0"/>
              <a:pPr defTabSz="931863"/>
              <a:t>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16967565-3E0C-48F8-8E04-E600224AD7F3}" type="slidenum">
              <a:rPr lang="en-US" smtClean="0"/>
              <a:pPr defTabSz="931863"/>
              <a:t>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85800"/>
            <a:ext cx="4673600" cy="35052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421188"/>
            <a:ext cx="5070475" cy="4189412"/>
          </a:xfrm>
          <a:noFill/>
          <a:ln/>
        </p:spPr>
        <p:txBody>
          <a:bodyPr lIns="91329" tIns="45664" rIns="91329" bIns="4566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897849D-A06E-41E4-AB75-98CDEFFBDB68}" type="slidenum">
              <a:rPr lang="en-US" smtClean="0"/>
              <a:pPr defTabSz="931863"/>
              <a:t>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CB547FF8-BD08-44DE-9E81-A280DAD3B0BD}" type="slidenum">
              <a:rPr lang="en-US" smtClean="0"/>
              <a:pPr defTabSz="931863"/>
              <a:t>14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85800"/>
            <a:ext cx="4672013" cy="35052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421188"/>
            <a:ext cx="5070475" cy="4189412"/>
          </a:xfrm>
          <a:noFill/>
          <a:ln/>
        </p:spPr>
        <p:txBody>
          <a:bodyPr lIns="91310" tIns="45656" rIns="91310" bIns="456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1BB5555-CE22-413D-BF10-B10781B16893}" type="slidenum">
              <a:rPr lang="en-US" smtClean="0"/>
              <a:pPr defTabSz="930275"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85800"/>
            <a:ext cx="4672013" cy="35052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421188"/>
            <a:ext cx="5070475" cy="4189412"/>
          </a:xfrm>
          <a:noFill/>
          <a:ln/>
        </p:spPr>
        <p:txBody>
          <a:bodyPr lIns="91299" tIns="45650" rIns="91299" bIns="456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5503C291-4D79-40C4-9835-0B700A0994AC}" type="slidenum">
              <a:rPr lang="en-US" smtClean="0"/>
              <a:pPr defTabSz="930275"/>
              <a:t>18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85800"/>
            <a:ext cx="4672013" cy="35052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421188"/>
            <a:ext cx="5070475" cy="4189412"/>
          </a:xfrm>
          <a:noFill/>
          <a:ln/>
        </p:spPr>
        <p:txBody>
          <a:bodyPr lIns="91299" tIns="45650" rIns="91299" bIns="456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4B0DD24-6CC6-48CD-8E6F-D1217EDB395C}" type="slidenum">
              <a:rPr lang="en-US" smtClean="0"/>
              <a:pPr defTabSz="931863"/>
              <a:t>43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r>
              <a:rPr lang="en-US" smtClean="0"/>
              <a:t>West Yellowstone, Montana, at the park’s western entrance, has made itself a winter economy based largely upon the snowmobile. It bragged at one time that it was the “Snowmobile Capital of the World.” Snowmobiling has transformed the town from a sleepy hibernacula to a buzzing, busy town; some merchants earned more in Feb. than any other month. </a:t>
            </a:r>
          </a:p>
          <a:p>
            <a:r>
              <a:rPr lang="en-US" smtClean="0"/>
              <a:t>Banning snowmobiles threatens the town’s identity; its cultural geography.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CA1B7FC-812F-486D-9BC0-DD89450FF949}" type="slidenum">
              <a:rPr lang="en-US" smtClean="0"/>
              <a:pPr defTabSz="931863"/>
              <a:t>44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r>
              <a:rPr lang="en-US" smtClean="0"/>
              <a:t>However, in the last decade or so several out-of-state corporations have built hotels in West Yellowstone, changing the character of the town away from the family/small town atmosphere and more toward a corporate feeling. </a:t>
            </a:r>
          </a:p>
          <a:p>
            <a:r>
              <a:rPr lang="en-US" smtClean="0"/>
              <a:t>Additionally, the snowmobile industry sees Yellowstone as a “training ground,” a place to introduce people to snowmobiling. The park is flat &amp; beautiful—an easy place to learn to snowmobile. </a:t>
            </a:r>
          </a:p>
          <a:p>
            <a:r>
              <a:rPr lang="en-US" smtClean="0"/>
              <a:t>Consequently, industry increasingly plays a role in the debate, drawing upon the strength of the capitalist system in American economy. </a:t>
            </a:r>
          </a:p>
          <a:p>
            <a:r>
              <a:rPr lang="en-US" smtClean="0"/>
              <a:t>Some would say, too, that it manipulates the town of West Yellowstone to its own ends; the industry, for example, was not significantly hurt in the recent downturn, while many in West were.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FAC0B89-CF9D-4E05-9E61-92F21F56A8B1}" type="slidenum">
              <a:rPr lang="en-US" smtClean="0"/>
              <a:pPr defTabSz="931863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1BEAD-314E-4237-AEB6-72CD77C6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2D5D9-6D73-4B2D-89CC-31A4EE66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84B9D-B1FB-41D6-9DBF-A16EA563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FD7E3-BEB6-4719-8AEA-97447E72F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3CAD-C6D7-487A-BB14-53337052E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F373-D311-4FCA-BD7E-1DD3FDB0C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7B9B2-319B-47FE-9B59-4E6300CCF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70E1-EBCE-4FBC-9322-BF0231464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99DA-0CBC-4448-92A2-E92C66C7E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31E48-E4E4-444C-A538-C03274A1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99CD8-1605-480D-9893-A8EB4A420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FDF85-4852-4BA6-8421-CC9375ADF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AE007-F6AF-464E-90A4-A411F95F1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2F689-F2E0-42D5-AB91-525D0D2D5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B0642-7C66-4B20-8DA7-FCCDEAB6B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EEB5-43B8-4BE2-8E5A-9DC5F02EE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EE84C0F-F926-40C0-B43F-FC6E7AD34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Old Faithful"/>
          <p:cNvPicPr>
            <a:picLocks noChangeAspect="1" noChangeArrowheads="1"/>
          </p:cNvPicPr>
          <p:nvPr/>
        </p:nvPicPr>
        <p:blipFill>
          <a:blip r:embed="rId3" cstate="print"/>
          <a:srcRect r="12592"/>
          <a:stretch>
            <a:fillRect/>
          </a:stretch>
        </p:blipFill>
        <p:spPr bwMode="auto">
          <a:xfrm>
            <a:off x="4776788" y="0"/>
            <a:ext cx="4595812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-1576388" y="714375"/>
            <a:ext cx="7924801" cy="2041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Case Study:  </a:t>
            </a:r>
          </a:p>
          <a:p>
            <a:pPr algn="ctr"/>
            <a:r>
              <a:rPr lang="en-US" sz="3200" b="1">
                <a:solidFill>
                  <a:schemeClr val="accent2"/>
                </a:solidFill>
              </a:rPr>
              <a:t>Winter Planning in </a:t>
            </a:r>
          </a:p>
          <a:p>
            <a:pPr algn="ctr"/>
            <a:r>
              <a:rPr lang="en-US" sz="3200" b="1">
                <a:solidFill>
                  <a:schemeClr val="accent2"/>
                </a:solidFill>
              </a:rPr>
              <a:t>Yellowstone National Park </a:t>
            </a:r>
          </a:p>
          <a:p>
            <a:pPr algn="ctr"/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3810000"/>
            <a:ext cx="4800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2000"/>
              <a:t>John Sacklin</a:t>
            </a:r>
          </a:p>
          <a:p>
            <a:pPr algn="ctr">
              <a:spcBef>
                <a:spcPct val="10000"/>
              </a:spcBef>
            </a:pPr>
            <a:r>
              <a:rPr lang="en-US" sz="2000"/>
              <a:t>Management Assistant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0" y="6477000"/>
            <a:ext cx="464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Indiana State University, June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ldfaithfulsledparkin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19028" t="-3120" b="-2849"/>
          <a:stretch>
            <a:fillRect/>
          </a:stretch>
        </p:blipFill>
        <p:spPr bwMode="auto">
          <a:xfrm>
            <a:off x="0" y="-228600"/>
            <a:ext cx="93567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" y="152400"/>
            <a:ext cx="458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Issue: Natural Soundscapes</a:t>
            </a:r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4" descr="snowmobile&amp;skier"/>
          <p:cNvPicPr>
            <a:picLocks noChangeAspect="1" noChangeArrowheads="1"/>
          </p:cNvPicPr>
          <p:nvPr/>
        </p:nvPicPr>
        <p:blipFill>
          <a:blip r:embed="rId2" cstate="print"/>
          <a:srcRect l="13393"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5334000"/>
            <a:ext cx="396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Issue: Different Expectations of Users</a:t>
            </a:r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4" descr="bisonandsled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r="16667"/>
          <a:stretch>
            <a:fillRect/>
          </a:stretch>
        </p:blipFill>
        <p:spPr bwMode="auto">
          <a:xfrm>
            <a:off x="0" y="0"/>
            <a:ext cx="9351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44638" y="14288"/>
            <a:ext cx="2376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Issue: Safety</a:t>
            </a:r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son on road in Elk Par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85" r="7500"/>
          <a:stretch>
            <a:fillRect/>
          </a:stretch>
        </p:blipFill>
        <p:spPr>
          <a:xfrm>
            <a:off x="-76200" y="-109538"/>
            <a:ext cx="9220200" cy="6970713"/>
          </a:xfr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05400" cy="381000"/>
          </a:xfrm>
        </p:spPr>
        <p:txBody>
          <a:bodyPr/>
          <a:lstStyle/>
          <a:p>
            <a:pPr algn="l"/>
            <a:r>
              <a:rPr lang="en-US" sz="3200" smtClean="0">
                <a:solidFill>
                  <a:schemeClr val="bg1"/>
                </a:solidFill>
                <a:latin typeface="Goudy Old Style" pitchFamily="18" charset="0"/>
              </a:rPr>
              <a:t>Issue:  Bison and Roads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458200" cy="1981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Goudy Old Style" pitchFamily="18" charset="0"/>
              </a:rPr>
              <a:t>1997:  The Fund for Animals files lawsuit over bison use of roads</a:t>
            </a:r>
            <a:endParaRPr lang="en-US" sz="2400" smtClean="0"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latin typeface="Goudy Old Style" pitchFamily="18" charset="0"/>
              </a:rPr>
              <a:t>1999:  The Bluewater Network petitions the NPS to ban snowmobile use nationwide</a:t>
            </a:r>
          </a:p>
        </p:txBody>
      </p:sp>
      <p:pic>
        <p:nvPicPr>
          <p:cNvPr id="17411" name="Picture 3" descr="westentranceatsign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295400" y="1295400"/>
            <a:ext cx="66294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9200" y="38100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Initial Litigation and Petition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A Decade of Winter Use Plans</a:t>
            </a:r>
          </a:p>
        </p:txBody>
      </p:sp>
      <p:graphicFrame>
        <p:nvGraphicFramePr>
          <p:cNvPr id="722020" name="Group 100"/>
          <p:cNvGraphicFramePr>
            <a:graphicFrameLocks noGrp="1"/>
          </p:cNvGraphicFramePr>
          <p:nvPr>
            <p:ph type="tbl" idx="1"/>
          </p:nvPr>
        </p:nvGraphicFramePr>
        <p:xfrm>
          <a:off x="228600" y="1447800"/>
          <a:ext cx="8610600" cy="4973638"/>
        </p:xfrm>
        <a:graphic>
          <a:graphicData uri="http://schemas.openxmlformats.org/drawingml/2006/table">
            <a:tbl>
              <a:tblPr/>
              <a:tblGrid>
                <a:gridCol w="1046163"/>
                <a:gridCol w="2992437"/>
                <a:gridCol w="1031875"/>
                <a:gridCol w="3540125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Decision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NEPA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Legal 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Ban Snowmobiles in favor of Snowcoaches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Vacated by Wyoming Court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Allow 950 Snowmobiles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(all BAT; all guided)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SEIS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Vacated by District of Columbia Court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Allow 720 Snowmobiles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(all BAT; all commercially guided)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(snowmobile/snowcoach use ends in 2006-2007)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Upheld by  Wyoming; Not ruled on in D.C.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Allow 540 Snowmobiles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(all BAT; all commercially guided)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Vacated by  D.C. Court. Upheld in Wyoming. Wyoming Court orders reinstatement of 2004 decision.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Allow 318 Snowmobiles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(all BAT; all commercially guided)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(temporary plan for two winters)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Wyoming and Park County, Wyoming filed suit in Wyoming Court. NPCA intervened on NPS side. ISMA intervened on Wyoming side.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rosty tree"/>
          <p:cNvPicPr>
            <a:picLocks noChangeAspect="1" noChangeArrowheads="1"/>
          </p:cNvPicPr>
          <p:nvPr/>
        </p:nvPicPr>
        <p:blipFill>
          <a:blip r:embed="rId2" cstate="print"/>
          <a:srcRect r="12500"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The Era of Managed Winter Use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066800"/>
            <a:ext cx="54864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900" b="1" smtClean="0">
                <a:latin typeface="Goudy Old Style" pitchFamily="18" charset="0"/>
              </a:rPr>
              <a:t>Since 2004:</a:t>
            </a:r>
          </a:p>
          <a:p>
            <a:pPr lvl="1">
              <a:lnSpc>
                <a:spcPct val="80000"/>
              </a:lnSpc>
            </a:pPr>
            <a:r>
              <a:rPr lang="en-US" sz="2100" smtClean="0">
                <a:latin typeface="Goudy Old Style" pitchFamily="18" charset="0"/>
              </a:rPr>
              <a:t>Daily limit on snowmobile numbers</a:t>
            </a:r>
          </a:p>
          <a:p>
            <a:pPr lvl="1">
              <a:lnSpc>
                <a:spcPct val="80000"/>
              </a:lnSpc>
            </a:pPr>
            <a:r>
              <a:rPr lang="en-US" sz="2100" smtClean="0">
                <a:latin typeface="Goudy Old Style" pitchFamily="18" charset="0"/>
              </a:rPr>
              <a:t>All snowmobiles BAT – cleaner and quieter</a:t>
            </a:r>
          </a:p>
          <a:p>
            <a:pPr lvl="1">
              <a:lnSpc>
                <a:spcPct val="80000"/>
              </a:lnSpc>
            </a:pPr>
            <a:r>
              <a:rPr lang="en-US" sz="2100" smtClean="0">
                <a:latin typeface="Goudy Old Style" pitchFamily="18" charset="0"/>
              </a:rPr>
              <a:t>All snowmobiles commercially guided</a:t>
            </a:r>
          </a:p>
          <a:p>
            <a:pPr lvl="1">
              <a:lnSpc>
                <a:spcPct val="80000"/>
              </a:lnSpc>
            </a:pPr>
            <a:r>
              <a:rPr lang="en-US" sz="2100" smtClean="0">
                <a:latin typeface="Goudy Old Style" pitchFamily="18" charset="0"/>
              </a:rPr>
              <a:t>Night closure</a:t>
            </a:r>
          </a:p>
          <a:p>
            <a:pPr lvl="1">
              <a:lnSpc>
                <a:spcPct val="80000"/>
              </a:lnSpc>
            </a:pPr>
            <a:r>
              <a:rPr lang="en-US" sz="2100" smtClean="0">
                <a:latin typeface="Goudy Old Style" pitchFamily="18" charset="0"/>
              </a:rPr>
              <a:t>Speed limit reduced to 35 mph - West to Old Faithful</a:t>
            </a:r>
          </a:p>
          <a:p>
            <a:pPr>
              <a:lnSpc>
                <a:spcPct val="80000"/>
              </a:lnSpc>
            </a:pPr>
            <a:r>
              <a:rPr lang="en-US" sz="2900" b="1" smtClean="0">
                <a:latin typeface="Goudy Old Style" pitchFamily="18" charset="0"/>
              </a:rPr>
              <a:t>Results:</a:t>
            </a:r>
          </a:p>
          <a:p>
            <a:pPr lvl="1">
              <a:lnSpc>
                <a:spcPct val="80000"/>
              </a:lnSpc>
            </a:pPr>
            <a:r>
              <a:rPr lang="en-US" sz="2100" smtClean="0">
                <a:latin typeface="Goudy Old Style" pitchFamily="18" charset="0"/>
              </a:rPr>
              <a:t>Visitors satisfied (near 100% satisfaction)</a:t>
            </a:r>
          </a:p>
          <a:p>
            <a:pPr lvl="1">
              <a:lnSpc>
                <a:spcPct val="80000"/>
              </a:lnSpc>
            </a:pPr>
            <a:r>
              <a:rPr lang="en-US" sz="2100" smtClean="0">
                <a:latin typeface="Goudy Old Style" pitchFamily="18" charset="0"/>
              </a:rPr>
              <a:t>Clean air</a:t>
            </a:r>
          </a:p>
          <a:p>
            <a:pPr lvl="1">
              <a:lnSpc>
                <a:spcPct val="80000"/>
              </a:lnSpc>
            </a:pPr>
            <a:r>
              <a:rPr lang="en-US" sz="2100" smtClean="0">
                <a:latin typeface="Goudy Old Style" pitchFamily="18" charset="0"/>
              </a:rPr>
              <a:t>Much quieter</a:t>
            </a:r>
          </a:p>
          <a:p>
            <a:pPr lvl="1">
              <a:lnSpc>
                <a:spcPct val="80000"/>
              </a:lnSpc>
            </a:pPr>
            <a:r>
              <a:rPr lang="en-US" sz="2100" smtClean="0">
                <a:latin typeface="Goudy Old Style" pitchFamily="18" charset="0"/>
              </a:rPr>
              <a:t>Wildlife not harassed</a:t>
            </a:r>
          </a:p>
          <a:p>
            <a:pPr lvl="1">
              <a:lnSpc>
                <a:spcPct val="80000"/>
              </a:lnSpc>
            </a:pPr>
            <a:r>
              <a:rPr lang="en-US" sz="2100" smtClean="0">
                <a:latin typeface="Goudy Old Style" pitchFamily="18" charset="0"/>
              </a:rPr>
              <a:t>Law enforcement incidents dramatically reduced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2000" y="6019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000" b="1">
                <a:solidFill>
                  <a:schemeClr val="accent2"/>
                </a:solidFill>
              </a:rPr>
              <a:t>“A Sea Change in Yellowstone in the Winter”</a:t>
            </a:r>
            <a:endParaRPr lang="en-US" sz="3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458200" cy="1981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Goudy Old Style" pitchFamily="18" charset="0"/>
              </a:rPr>
              <a:t>Interim plan completed in November 2009. In effect for two winters (through March 15, 2011).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Goudy Old Style" pitchFamily="18" charset="0"/>
              </a:rPr>
              <a:t>During the next two winters, 318, all BAT, all commercially guided snowmobiles will be allowed along with 78 commercially guided snowcoaches.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28600" y="3810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Current</a:t>
            </a:r>
            <a:r>
              <a:rPr lang="en-US" sz="4400" b="1">
                <a:solidFill>
                  <a:schemeClr val="accent2"/>
                </a:solidFill>
              </a:rPr>
              <a:t> Status: Interim Plan</a:t>
            </a:r>
          </a:p>
        </p:txBody>
      </p:sp>
      <p:pic>
        <p:nvPicPr>
          <p:cNvPr id="4" name="Picture 2" descr="00251"/>
          <p:cNvPicPr>
            <a:picLocks noChangeAspect="1" noChangeArrowheads="1"/>
          </p:cNvPicPr>
          <p:nvPr/>
        </p:nvPicPr>
        <p:blipFill>
          <a:blip r:embed="rId3" cstate="print"/>
          <a:srcRect l="9154" t="30408" r="20879" b="9592"/>
          <a:stretch>
            <a:fillRect/>
          </a:stretch>
        </p:blipFill>
        <p:spPr bwMode="auto">
          <a:xfrm>
            <a:off x="1676400" y="1219200"/>
            <a:ext cx="5481638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799999" rev="0"/>
            </a:camera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724400"/>
            <a:ext cx="8610600" cy="1600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Goudy Old Style" pitchFamily="18" charset="0"/>
              </a:rPr>
              <a:t>Scoping January 29  - March 30 on new long-term winter plan and Environmental Impact Statement.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Goudy Old Style" pitchFamily="18" charset="0"/>
              </a:rPr>
              <a:t>Draft EIS and Proposed Rule on public review March - April 2011.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Goudy Old Style" pitchFamily="18" charset="0"/>
              </a:rPr>
              <a:t>Final plan and rule completed by November 2011.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219200" y="3810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Current</a:t>
            </a:r>
            <a:r>
              <a:rPr lang="en-US" sz="4400" b="1">
                <a:solidFill>
                  <a:schemeClr val="accent2"/>
                </a:solidFill>
              </a:rPr>
              <a:t> Status: New EIS</a:t>
            </a:r>
          </a:p>
        </p:txBody>
      </p:sp>
      <p:pic>
        <p:nvPicPr>
          <p:cNvPr id="21508" name="Picture 2" descr="00251"/>
          <p:cNvPicPr>
            <a:picLocks noChangeAspect="1" noChangeArrowheads="1"/>
          </p:cNvPicPr>
          <p:nvPr/>
        </p:nvPicPr>
        <p:blipFill>
          <a:blip r:embed="rId3" cstate="print"/>
          <a:srcRect l="9154" t="30408" r="20879" b="9592"/>
          <a:stretch>
            <a:fillRect/>
          </a:stretch>
        </p:blipFill>
        <p:spPr bwMode="auto">
          <a:xfrm>
            <a:off x="1676400" y="1219200"/>
            <a:ext cx="5481638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914400"/>
            <a:ext cx="60198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Current Litigation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762000" y="762000"/>
          <a:ext cx="1905000" cy="1403350"/>
        </p:xfrm>
        <a:graphic>
          <a:graphicData uri="http://schemas.openxmlformats.org/presentationml/2006/ole">
            <p:oleObj spid="_x0000_s1026" name="Clip" r:id="rId3" imgW="4762440" imgH="3504600" progId="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209800" y="1187450"/>
            <a:ext cx="22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?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76300" y="1187450"/>
            <a:ext cx="22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?</a:t>
            </a:r>
          </a:p>
        </p:txBody>
      </p:sp>
      <p:sp>
        <p:nvSpPr>
          <p:cNvPr id="1030" name="Content Placeholder 36"/>
          <p:cNvSpPr>
            <a:spLocks noGrp="1"/>
          </p:cNvSpPr>
          <p:nvPr>
            <p:ph sz="half" idx="1"/>
          </p:nvPr>
        </p:nvSpPr>
        <p:spPr>
          <a:xfrm>
            <a:off x="609600" y="2743200"/>
            <a:ext cx="8001000" cy="3429000"/>
          </a:xfrm>
        </p:spPr>
        <p:txBody>
          <a:bodyPr/>
          <a:lstStyle/>
          <a:p>
            <a:r>
              <a:rPr lang="en-US" smtClean="0">
                <a:latin typeface="Goudy Old Style" pitchFamily="18" charset="0"/>
              </a:rPr>
              <a:t>Wyoming and Park County, Wyoming filed suit in Wyoming Court (Judge Alan Johnson). </a:t>
            </a:r>
          </a:p>
          <a:p>
            <a:pPr lvl="1"/>
            <a:r>
              <a:rPr lang="en-US" smtClean="0">
                <a:latin typeface="Goudy Old Style" pitchFamily="18" charset="0"/>
              </a:rPr>
              <a:t>NPCA intervened on Government side. </a:t>
            </a:r>
          </a:p>
          <a:p>
            <a:pPr lvl="1"/>
            <a:r>
              <a:rPr lang="en-US" smtClean="0">
                <a:latin typeface="Goudy Old Style" pitchFamily="18" charset="0"/>
              </a:rPr>
              <a:t>ISMA intervened on Wyoming side.</a:t>
            </a:r>
          </a:p>
          <a:p>
            <a:r>
              <a:rPr lang="en-US" smtClean="0">
                <a:latin typeface="Goudy Old Style" pitchFamily="18" charset="0"/>
              </a:rPr>
              <a:t>Oral arguments scheduled for July 9.</a:t>
            </a:r>
          </a:p>
          <a:p>
            <a:r>
              <a:rPr lang="en-US" smtClean="0">
                <a:latin typeface="Goudy Old Style" pitchFamily="18" charset="0"/>
              </a:rPr>
              <a:t>No active litigation in Washington, D.C. court.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8991600" cy="1600200"/>
          </a:xfrm>
        </p:spPr>
        <p:txBody>
          <a:bodyPr/>
          <a:lstStyle/>
          <a:p>
            <a:r>
              <a:rPr lang="en-US" sz="3600" b="1" smtClean="0">
                <a:solidFill>
                  <a:schemeClr val="accent2"/>
                </a:solidFill>
                <a:latin typeface="Goudy Old Style" pitchFamily="18" charset="0"/>
              </a:rPr>
              <a:t>A Question of Values</a:t>
            </a:r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:</a:t>
            </a:r>
            <a:b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</a:br>
            <a:r>
              <a:rPr lang="en-US" sz="2800" b="1" smtClean="0">
                <a:solidFill>
                  <a:schemeClr val="accent2"/>
                </a:solidFill>
                <a:latin typeface="Goudy Old Style" pitchFamily="18" charset="0"/>
              </a:rPr>
              <a:t>Winters in the Parks:  What forms of use are appropriate?</a:t>
            </a:r>
          </a:p>
        </p:txBody>
      </p:sp>
      <p:pic>
        <p:nvPicPr>
          <p:cNvPr id="5123" name="Picture 3" descr="Postcard, three ima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83" t="2820" r="2083" b="3220"/>
          <a:stretch>
            <a:fillRect/>
          </a:stretch>
        </p:blipFill>
        <p:spPr>
          <a:xfrm>
            <a:off x="685800" y="1323975"/>
            <a:ext cx="7848600" cy="5135563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685800"/>
            <a:ext cx="47244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Congressional </a:t>
            </a:r>
            <a:b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</a:br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Action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581400"/>
            <a:ext cx="7924800" cy="2971800"/>
          </a:xfrm>
        </p:spPr>
        <p:txBody>
          <a:bodyPr/>
          <a:lstStyle/>
          <a:p>
            <a:r>
              <a:rPr lang="en-US" sz="2800" smtClean="0">
                <a:latin typeface="Goudy Old Style" pitchFamily="18" charset="0"/>
              </a:rPr>
              <a:t>Congress directed the National Park Service to implement the 2004 decision for the winters of 2004-2005, 2005-2006 and 2006-2007. </a:t>
            </a:r>
          </a:p>
          <a:p>
            <a:r>
              <a:rPr lang="en-US" sz="2800" smtClean="0">
                <a:latin typeface="Goudy Old Style" pitchFamily="18" charset="0"/>
              </a:rPr>
              <a:t>Similar language was </a:t>
            </a:r>
            <a:r>
              <a:rPr lang="en-US" sz="2800" u="sng" smtClean="0">
                <a:latin typeface="Goudy Old Style" pitchFamily="18" charset="0"/>
              </a:rPr>
              <a:t>not</a:t>
            </a:r>
            <a:r>
              <a:rPr lang="en-US" sz="2800" smtClean="0">
                <a:latin typeface="Goudy Old Style" pitchFamily="18" charset="0"/>
              </a:rPr>
              <a:t> included in Appropriations Acts for Fiscal Years 2008, 2009, or 2010.</a:t>
            </a:r>
          </a:p>
        </p:txBody>
      </p:sp>
      <p:pic>
        <p:nvPicPr>
          <p:cNvPr id="22532" name="Picture 4" descr="Capito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Commercial Guiding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4600" y="1981200"/>
            <a:ext cx="6400800" cy="4876800"/>
          </a:xfrm>
        </p:spPr>
        <p:txBody>
          <a:bodyPr/>
          <a:lstStyle/>
          <a:p>
            <a:r>
              <a:rPr lang="en-US" sz="2800" smtClean="0">
                <a:latin typeface="Goudy Old Style" pitchFamily="18" charset="0"/>
              </a:rPr>
              <a:t>Guide companies are under contract to NPS.</a:t>
            </a:r>
          </a:p>
          <a:p>
            <a:r>
              <a:rPr lang="en-US" sz="2800" smtClean="0">
                <a:latin typeface="Goudy Old Style" pitchFamily="18" charset="0"/>
              </a:rPr>
              <a:t>Guides are employees or sub-contractors.</a:t>
            </a:r>
          </a:p>
          <a:p>
            <a:r>
              <a:rPr lang="en-US" sz="2800" smtClean="0">
                <a:latin typeface="Goudy Old Style" pitchFamily="18" charset="0"/>
              </a:rPr>
              <a:t>Guide companies train their guides (NPS assists).</a:t>
            </a:r>
          </a:p>
          <a:p>
            <a:r>
              <a:rPr lang="en-US" sz="2800" smtClean="0">
                <a:latin typeface="Goudy Old Style" pitchFamily="18" charset="0"/>
              </a:rPr>
              <a:t>NPS monitors and enforces regulations.   </a:t>
            </a:r>
          </a:p>
          <a:p>
            <a:pPr algn="ctr">
              <a:buFontTx/>
              <a:buNone/>
            </a:pPr>
            <a:endParaRPr lang="en-US" smtClean="0">
              <a:latin typeface="Goudy Old Style" pitchFamily="18" charset="0"/>
            </a:endParaRPr>
          </a:p>
          <a:p>
            <a:pPr algn="ctr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Goudy Old Style" pitchFamily="18" charset="0"/>
              </a:rPr>
              <a:t>        “Symbiotic Relationship”</a:t>
            </a:r>
          </a:p>
        </p:txBody>
      </p:sp>
      <p:pic>
        <p:nvPicPr>
          <p:cNvPr id="23556" name="Picture 5" descr="15872.jpg"/>
          <p:cNvPicPr>
            <a:picLocks noChangeAspect="1"/>
          </p:cNvPicPr>
          <p:nvPr/>
        </p:nvPicPr>
        <p:blipFill>
          <a:blip r:embed="rId2" cstate="print"/>
          <a:srcRect l="41663" t="32587" r="31657" b="16418"/>
          <a:stretch>
            <a:fillRect/>
          </a:stretch>
        </p:blipFill>
        <p:spPr bwMode="auto">
          <a:xfrm>
            <a:off x="0" y="1905000"/>
            <a:ext cx="23796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Content Placeholder 4" descr="Guided snowmobile group.T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5173" t="-432" b="29167"/>
          <a:stretch>
            <a:fillRect/>
          </a:stretch>
        </p:blipFill>
        <p:spPr>
          <a:xfrm>
            <a:off x="0" y="4926013"/>
            <a:ext cx="3429000" cy="1931987"/>
          </a:xfrm>
        </p:spPr>
      </p:pic>
      <p:pic>
        <p:nvPicPr>
          <p:cNvPr id="23558" name="Picture 11" descr="16277.jpg"/>
          <p:cNvPicPr>
            <a:picLocks noChangeAspect="1"/>
          </p:cNvPicPr>
          <p:nvPr/>
        </p:nvPicPr>
        <p:blipFill>
          <a:blip r:embed="rId4" cstate="print"/>
          <a:srcRect l="20349" t="14966" b="15192"/>
          <a:stretch>
            <a:fillRect/>
          </a:stretch>
        </p:blipFill>
        <p:spPr bwMode="auto">
          <a:xfrm>
            <a:off x="0" y="0"/>
            <a:ext cx="32750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b="1" smtClean="0">
                <a:solidFill>
                  <a:schemeClr val="accent2"/>
                </a:solidFill>
                <a:latin typeface="Goudy Old Style" pitchFamily="18" charset="0"/>
              </a:rPr>
              <a:t>Winter Visitors 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12875"/>
            <a:ext cx="75438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152400" y="914400"/>
          <a:ext cx="88392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743"/>
                <a:gridCol w="1262743"/>
                <a:gridCol w="1262743"/>
                <a:gridCol w="1262743"/>
                <a:gridCol w="1262743"/>
                <a:gridCol w="1262743"/>
                <a:gridCol w="1262743"/>
              </a:tblGrid>
              <a:tr h="107018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Vehicle</a:t>
                      </a:r>
                      <a:r>
                        <a:rPr lang="en-US" baseline="0" dirty="0" smtClean="0"/>
                        <a:t> and Daily </a:t>
                      </a:r>
                      <a:r>
                        <a:rPr lang="en-US" dirty="0" smtClean="0"/>
                        <a:t>Limits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Vehicles</a:t>
                      </a:r>
                      <a:r>
                        <a:rPr lang="en-US" baseline="0" dirty="0" smtClean="0"/>
                        <a:t> /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People / Coach</a:t>
                      </a:r>
                      <a:r>
                        <a:rPr lang="en-US" baseline="0" dirty="0" smtClean="0"/>
                        <a:t> or Group</a:t>
                      </a:r>
                      <a:endParaRPr lang="en-US" dirty="0"/>
                    </a:p>
                  </a:txBody>
                  <a:tcPr/>
                </a:tc>
              </a:tr>
              <a:tr h="824936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Goudy Old Style" pitchFamily="18" charset="0"/>
                        </a:rPr>
                        <a:t>2009-2010</a:t>
                      </a:r>
                      <a:endParaRPr lang="en-US" sz="2000" b="1" dirty="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Snowmobiles (318)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187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293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oudy Old Style" pitchFamily="18" charset="0"/>
                      </a:endParaRPr>
                    </a:p>
                  </a:txBody>
                  <a:tcPr/>
                </a:tc>
              </a:tr>
              <a:tr h="82493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Snowcoaches (78)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32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59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936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Goudy Old Style" pitchFamily="18" charset="0"/>
                        </a:rPr>
                        <a:t>2008-2009</a:t>
                      </a:r>
                      <a:endParaRPr lang="en-US" sz="2000" b="1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Snowmobiles (720)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205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426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31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6.6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8.9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2493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Snowcoaches(78)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29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54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29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1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8.5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936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Goudy Old Style" pitchFamily="18" charset="0"/>
                        </a:rPr>
                        <a:t>2007-2008</a:t>
                      </a:r>
                      <a:endParaRPr lang="en-US" sz="2000" b="1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Snowmobiles (720)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294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557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36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6.9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9.3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24936">
                <a:tc>
                  <a:txBody>
                    <a:bodyPr/>
                    <a:lstStyle/>
                    <a:p>
                      <a:endParaRPr lang="en-US" sz="160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Snowcoaches (78)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35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60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35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1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Goudy Old Style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oudy Old Style" pitchFamily="18" charset="0"/>
                        </a:rPr>
                        <a:t>8.8</a:t>
                      </a:r>
                      <a:endParaRPr lang="en-US" sz="1600" dirty="0">
                        <a:latin typeface="Goudy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981200" y="152400"/>
            <a:ext cx="510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chemeClr val="accent2"/>
                </a:solidFill>
                <a:ea typeface="+mj-ea"/>
                <a:cs typeface="+mj-cs"/>
              </a:rPr>
              <a:t>Recent Use Levels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Daily Snowmobile Use Pattern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9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2" cstate="print"/>
          <a:srcRect t="11807"/>
          <a:stretch>
            <a:fillRect/>
          </a:stretch>
        </p:blipFill>
        <p:spPr bwMode="auto">
          <a:xfrm>
            <a:off x="-1600200" y="1905000"/>
            <a:ext cx="10744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41910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Administrative Travel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276600"/>
            <a:ext cx="4038600" cy="3733800"/>
          </a:xfrm>
        </p:spPr>
        <p:txBody>
          <a:bodyPr/>
          <a:lstStyle/>
          <a:p>
            <a:r>
              <a:rPr lang="en-US" sz="2400" smtClean="0">
                <a:latin typeface="Goudy Old Style" pitchFamily="18" charset="0"/>
              </a:rPr>
              <a:t>Snowmobiles: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1/3 of snowmobile groups on road corridors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2/3 of snowmobile groups in developed areas</a:t>
            </a:r>
          </a:p>
          <a:p>
            <a:r>
              <a:rPr lang="en-US" sz="2400" smtClean="0">
                <a:latin typeface="Goudy Old Style" pitchFamily="18" charset="0"/>
              </a:rPr>
              <a:t>Snowcoaches: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7% on road corridors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18% in developed areas</a:t>
            </a:r>
          </a:p>
          <a:p>
            <a:pPr lvl="1"/>
            <a:endParaRPr lang="en-US" sz="2000" smtClean="0">
              <a:latin typeface="Goudy Old Style" pitchFamily="18" charset="0"/>
            </a:endParaRPr>
          </a:p>
        </p:txBody>
      </p:sp>
      <p:sp>
        <p:nvSpPr>
          <p:cNvPr id="27652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276600"/>
            <a:ext cx="3810000" cy="1981200"/>
          </a:xfrm>
        </p:spPr>
        <p:txBody>
          <a:bodyPr/>
          <a:lstStyle/>
          <a:p>
            <a:r>
              <a:rPr lang="en-US" sz="2400" smtClean="0">
                <a:latin typeface="Goudy Old Style" pitchFamily="18" charset="0"/>
              </a:rPr>
              <a:t>Snowmobile BAT: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Estimated 70% are BAT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BAT to be required 2011-2012</a:t>
            </a:r>
          </a:p>
          <a:p>
            <a:r>
              <a:rPr lang="en-US" sz="2400" smtClean="0">
                <a:latin typeface="Goudy Old Style" pitchFamily="18" charset="0"/>
              </a:rPr>
              <a:t>Snowcoach BAT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To be determined</a:t>
            </a:r>
          </a:p>
        </p:txBody>
      </p:sp>
      <p:pic>
        <p:nvPicPr>
          <p:cNvPr id="27653" name="Picture 2" descr="08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4191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Monitoring, Modeling and Studies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5438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smtClean="0">
                <a:latin typeface="Goudy Old Style" pitchFamily="18" charset="0"/>
              </a:rPr>
              <a:t>Winter monitoring reports and modeling analysis: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smtClean="0">
              <a:latin typeface="Goudy Old Style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en-US" sz="2000" smtClean="0">
                <a:latin typeface="Goudy Old Style" pitchFamily="18" charset="0"/>
              </a:rPr>
              <a:t>Air quality</a:t>
            </a:r>
          </a:p>
          <a:p>
            <a:pPr marL="0" indent="0">
              <a:lnSpc>
                <a:spcPct val="80000"/>
              </a:lnSpc>
            </a:pPr>
            <a:r>
              <a:rPr lang="en-US" sz="2000" smtClean="0">
                <a:latin typeface="Goudy Old Style" pitchFamily="18" charset="0"/>
              </a:rPr>
              <a:t>Soundscapes</a:t>
            </a:r>
          </a:p>
          <a:p>
            <a:pPr marL="0" indent="0">
              <a:lnSpc>
                <a:spcPct val="80000"/>
              </a:lnSpc>
            </a:pPr>
            <a:r>
              <a:rPr lang="en-US" sz="2000" smtClean="0">
                <a:latin typeface="Goudy Old Style" pitchFamily="18" charset="0"/>
              </a:rPr>
              <a:t>Wildlife</a:t>
            </a:r>
          </a:p>
          <a:p>
            <a:pPr marL="0" indent="0">
              <a:lnSpc>
                <a:spcPct val="80000"/>
              </a:lnSpc>
            </a:pPr>
            <a:r>
              <a:rPr lang="en-US" sz="2000" smtClean="0">
                <a:latin typeface="Goudy Old Style" pitchFamily="18" charset="0"/>
              </a:rPr>
              <a:t>Health &amp; Safety</a:t>
            </a:r>
          </a:p>
          <a:p>
            <a:pPr marL="0" indent="0">
              <a:lnSpc>
                <a:spcPct val="80000"/>
              </a:lnSpc>
            </a:pPr>
            <a:r>
              <a:rPr lang="en-US" sz="2000" smtClean="0">
                <a:latin typeface="Goudy Old Style" pitchFamily="18" charset="0"/>
              </a:rPr>
              <a:t>Pollution Deposition</a:t>
            </a:r>
          </a:p>
          <a:p>
            <a:pPr marL="0" indent="0">
              <a:lnSpc>
                <a:spcPct val="80000"/>
              </a:lnSpc>
            </a:pPr>
            <a:endParaRPr lang="en-US" sz="2000" smtClean="0">
              <a:latin typeface="Goudy Old Style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en-US" sz="2000" smtClean="0">
                <a:latin typeface="Goudy Old Style" pitchFamily="18" charset="0"/>
              </a:rPr>
              <a:t>Bison and Roads</a:t>
            </a:r>
          </a:p>
          <a:p>
            <a:pPr marL="0" indent="0">
              <a:lnSpc>
                <a:spcPct val="80000"/>
              </a:lnSpc>
            </a:pPr>
            <a:r>
              <a:rPr lang="en-US" sz="2000" smtClean="0">
                <a:latin typeface="Goudy Old Style" pitchFamily="18" charset="0"/>
              </a:rPr>
              <a:t>Economics</a:t>
            </a:r>
          </a:p>
          <a:p>
            <a:pPr marL="0" indent="0">
              <a:lnSpc>
                <a:spcPct val="80000"/>
              </a:lnSpc>
            </a:pPr>
            <a:r>
              <a:rPr lang="en-US" sz="2000" smtClean="0">
                <a:latin typeface="Goudy Old Style" pitchFamily="18" charset="0"/>
              </a:rPr>
              <a:t>Snowcoach Emissions</a:t>
            </a:r>
          </a:p>
          <a:p>
            <a:pPr marL="0" indent="0">
              <a:lnSpc>
                <a:spcPct val="80000"/>
              </a:lnSpc>
            </a:pPr>
            <a:r>
              <a:rPr lang="en-US" sz="2000" smtClean="0">
                <a:latin typeface="Goudy Old Style" pitchFamily="18" charset="0"/>
              </a:rPr>
              <a:t>Avalanche Safety </a:t>
            </a:r>
          </a:p>
          <a:p>
            <a:pPr marL="0" indent="0">
              <a:lnSpc>
                <a:spcPct val="80000"/>
              </a:lnSpc>
            </a:pPr>
            <a:r>
              <a:rPr lang="en-US" sz="2000" smtClean="0">
                <a:latin typeface="Goudy Old Style" pitchFamily="18" charset="0"/>
              </a:rPr>
              <a:t>Snowpack Analysis</a:t>
            </a:r>
          </a:p>
          <a:p>
            <a:pPr marL="0" indent="0">
              <a:lnSpc>
                <a:spcPct val="80000"/>
              </a:lnSpc>
            </a:pPr>
            <a:endParaRPr lang="en-US" sz="2000" smtClean="0">
              <a:latin typeface="Goudy Old Style" pitchFamily="18" charset="0"/>
            </a:endParaRPr>
          </a:p>
        </p:txBody>
      </p:sp>
      <p:pic>
        <p:nvPicPr>
          <p:cNvPr id="28676" name="Picture 4" descr="Noise Monitoring at West Thumb (Sarah Creachbau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92325"/>
            <a:ext cx="3733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Soundscape Monitoring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56388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smtClean="0">
                <a:latin typeface="Goudy Old Style" pitchFamily="18" charset="0"/>
              </a:rPr>
              <a:t>All oversnow vehicles are heard 47% of time from 8 am to 4 pm at Madison Junction site (goal is not to exceed 50%)</a:t>
            </a:r>
          </a:p>
          <a:p>
            <a:pPr>
              <a:spcAft>
                <a:spcPts val="1200"/>
              </a:spcAft>
            </a:pPr>
            <a:r>
              <a:rPr lang="en-US" sz="2200" smtClean="0">
                <a:latin typeface="Goudy Old Style" pitchFamily="18" charset="0"/>
              </a:rPr>
              <a:t>All oversnow vehicles are heard 55% of time at Old Faithful site (goal is not to exceed 75%)</a:t>
            </a:r>
          </a:p>
          <a:p>
            <a:pPr>
              <a:spcAft>
                <a:spcPts val="1200"/>
              </a:spcAft>
            </a:pPr>
            <a:r>
              <a:rPr lang="en-US" sz="2200" smtClean="0">
                <a:latin typeface="Goudy Old Style" pitchFamily="18" charset="0"/>
              </a:rPr>
              <a:t>Loud oversnow vehicles heard 177 times at Madison Junction site (“loud” is vehicle noise exceeding 70 dBA for one second or 60 dBA for 10 seconds). </a:t>
            </a:r>
          </a:p>
          <a:p>
            <a:pPr>
              <a:spcAft>
                <a:spcPts val="1200"/>
              </a:spcAft>
            </a:pPr>
            <a:r>
              <a:rPr lang="en-US" sz="2200" smtClean="0">
                <a:latin typeface="Goudy Old Style" pitchFamily="18" charset="0"/>
              </a:rPr>
              <a:t>94% of loud events are snowcoaches</a:t>
            </a:r>
          </a:p>
          <a:p>
            <a:endParaRPr lang="en-US" smtClean="0">
              <a:latin typeface="Goudy Old Style" pitchFamily="18" charset="0"/>
            </a:endParaRPr>
          </a:p>
        </p:txBody>
      </p:sp>
      <p:pic>
        <p:nvPicPr>
          <p:cNvPr id="29700" name="Picture 4" descr="16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2908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Audibility of Snowmobiles and Snowcoaches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5334000" cy="4800600"/>
          </a:xfrm>
        </p:spPr>
        <p:txBody>
          <a:bodyPr/>
          <a:lstStyle/>
          <a:p>
            <a:pPr marL="400050" indent="-171450">
              <a:lnSpc>
                <a:spcPct val="80000"/>
              </a:lnSpc>
            </a:pPr>
            <a:r>
              <a:rPr lang="en-US" sz="2400" smtClean="0">
                <a:latin typeface="Goudy Old Style" pitchFamily="18" charset="0"/>
              </a:rPr>
              <a:t>Currently, guided (BAT) snowmobile groups are heard for the same amount of time as a guided snowcoach.</a:t>
            </a:r>
          </a:p>
          <a:p>
            <a:pPr marL="400050" indent="-171450">
              <a:lnSpc>
                <a:spcPct val="80000"/>
              </a:lnSpc>
            </a:pPr>
            <a:endParaRPr lang="en-US" sz="2400" smtClean="0">
              <a:latin typeface="Goudy Old Style" pitchFamily="18" charset="0"/>
            </a:endParaRPr>
          </a:p>
          <a:p>
            <a:pPr marL="400050" indent="-171450">
              <a:lnSpc>
                <a:spcPct val="80000"/>
              </a:lnSpc>
            </a:pPr>
            <a:r>
              <a:rPr lang="en-US" sz="2400" smtClean="0">
                <a:latin typeface="Goudy Old Style" pitchFamily="18" charset="0"/>
              </a:rPr>
              <a:t>Some new snowcoaches, as well as older models, are too loud.</a:t>
            </a:r>
          </a:p>
          <a:p>
            <a:pPr marL="400050" indent="-171450">
              <a:lnSpc>
                <a:spcPct val="80000"/>
              </a:lnSpc>
            </a:pPr>
            <a:endParaRPr lang="en-US" sz="2400" smtClean="0">
              <a:latin typeface="Goudy Old Style" pitchFamily="18" charset="0"/>
            </a:endParaRPr>
          </a:p>
          <a:p>
            <a:pPr marL="400050" indent="-171450">
              <a:lnSpc>
                <a:spcPct val="80000"/>
              </a:lnSpc>
            </a:pPr>
            <a:r>
              <a:rPr lang="en-US" sz="2400" smtClean="0">
                <a:latin typeface="Goudy Old Style" pitchFamily="18" charset="0"/>
              </a:rPr>
              <a:t>Snowcoach BAT has not been required</a:t>
            </a:r>
            <a:r>
              <a:rPr lang="en-US" sz="2000" smtClean="0">
                <a:latin typeface="Goudy Old Style" pitchFamily="18" charset="0"/>
              </a:rPr>
              <a:t>.</a:t>
            </a:r>
          </a:p>
        </p:txBody>
      </p:sp>
      <p:pic>
        <p:nvPicPr>
          <p:cNvPr id="30724" name="Content Placeholder 10" descr="DSCN28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138" y="2057400"/>
            <a:ext cx="35988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5626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Air Quality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76600" y="1371600"/>
            <a:ext cx="5715000" cy="4648200"/>
          </a:xfrm>
        </p:spPr>
        <p:txBody>
          <a:bodyPr/>
          <a:lstStyle/>
          <a:p>
            <a:pPr marL="4000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Goudy Old Style" pitchFamily="18" charset="0"/>
              </a:rPr>
              <a:t>Best Available Technology snowmobiles and newer snowcoaches are similar in their per passenger emissions.</a:t>
            </a:r>
          </a:p>
          <a:p>
            <a:pPr marL="4000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Goudy Old Style" pitchFamily="18" charset="0"/>
              </a:rPr>
              <a:t>Cleanest coaches better than BAT snowmobiles; some new coaches far dirtier.</a:t>
            </a:r>
          </a:p>
          <a:p>
            <a:pPr marL="4000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Goudy Old Style" pitchFamily="18" charset="0"/>
              </a:rPr>
              <a:t>Snowmobiles lack catalytic converters.</a:t>
            </a:r>
          </a:p>
          <a:p>
            <a:pPr marL="4000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Goudy Old Style" pitchFamily="18" charset="0"/>
              </a:rPr>
              <a:t>Modern “conversion” snowcoaches challenged by low power to high weight ratio.</a:t>
            </a:r>
          </a:p>
          <a:p>
            <a:pPr marL="4000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Goudy Old Style" pitchFamily="18" charset="0"/>
              </a:rPr>
              <a:t>BAT has not been required for coaches. </a:t>
            </a:r>
          </a:p>
          <a:p>
            <a:pPr marL="4000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Goudy Old Style" pitchFamily="18" charset="0"/>
              </a:rPr>
              <a:t>Inversions common in winter and are significant contributor to higher levels of pollution in winter than summer.</a:t>
            </a:r>
          </a:p>
          <a:p>
            <a:pPr>
              <a:defRPr/>
            </a:pPr>
            <a:endParaRPr lang="en-US" sz="1800" dirty="0" smtClean="0">
              <a:latin typeface="Goudy Old Style" pitchFamily="18" charset="0"/>
            </a:endParaRPr>
          </a:p>
        </p:txBody>
      </p:sp>
      <p:pic>
        <p:nvPicPr>
          <p:cNvPr id="31748" name="Content Placeholder 8" descr="DSCN28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3702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4" descr="103_0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533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Historians will tell us that this is the twelfth time we have examined winter use in Yellowstone National Park since 1935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5486400" cy="1143000"/>
          </a:xfrm>
        </p:spPr>
        <p:txBody>
          <a:bodyPr/>
          <a:lstStyle/>
          <a:p>
            <a:r>
              <a:rPr lang="en-US" sz="4000" b="1" smtClean="0">
                <a:solidFill>
                  <a:schemeClr val="accent2"/>
                </a:solidFill>
                <a:latin typeface="Goudy Old Style" pitchFamily="18" charset="0"/>
              </a:rPr>
              <a:t>Wildlife Monitoring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7772400" cy="4343400"/>
          </a:xfrm>
        </p:spPr>
        <p:txBody>
          <a:bodyPr/>
          <a:lstStyle/>
          <a:p>
            <a:r>
              <a:rPr lang="en-US" sz="2000" smtClean="0">
                <a:latin typeface="Goudy Old Style" pitchFamily="18" charset="0"/>
              </a:rPr>
              <a:t>Bison and elk populations and movement patterns have not been affected by oversnow vehicle use. </a:t>
            </a:r>
          </a:p>
          <a:p>
            <a:endParaRPr lang="en-US" sz="2000" smtClean="0">
              <a:latin typeface="Goudy Old Style" pitchFamily="18" charset="0"/>
            </a:endParaRPr>
          </a:p>
          <a:p>
            <a:r>
              <a:rPr lang="en-US" sz="2000" smtClean="0">
                <a:latin typeface="Goudy Old Style" pitchFamily="18" charset="0"/>
              </a:rPr>
              <a:t>For individual animals, 8 to 10 percent of elk and bison show a movement response to snowmobiles and snowcoaches.  Approximately 90 percent of elk or bison either show no apparent response or a "look and resume" response.  </a:t>
            </a:r>
          </a:p>
          <a:p>
            <a:endParaRPr lang="en-US" sz="2000" smtClean="0">
              <a:latin typeface="Goudy Old Style" pitchFamily="18" charset="0"/>
            </a:endParaRPr>
          </a:p>
          <a:p>
            <a:r>
              <a:rPr lang="en-US" sz="2000" smtClean="0">
                <a:latin typeface="Goudy Old Style" pitchFamily="18" charset="0"/>
              </a:rPr>
              <a:t>Level of reaction was consistent for a wide range of daily average oversnow vehicle use (ranging from 156 to 593 vehicles per day, with a peak day of 1,168 vehicles (1999 through 2004)).  </a:t>
            </a:r>
          </a:p>
          <a:p>
            <a:endParaRPr lang="en-US" sz="2000" smtClean="0">
              <a:latin typeface="Goudy Old Style" pitchFamily="18" charset="0"/>
            </a:endParaRPr>
          </a:p>
          <a:p>
            <a:r>
              <a:rPr lang="en-US" sz="2000" smtClean="0">
                <a:latin typeface="Goudy Old Style" pitchFamily="18" charset="0"/>
              </a:rPr>
              <a:t>Commercial guiding is important in minimizing harassment to wildlife. </a:t>
            </a:r>
          </a:p>
          <a:p>
            <a:endParaRPr lang="en-US" sz="2000" smtClean="0">
              <a:latin typeface="Goudy Old Style" pitchFamily="18" charset="0"/>
            </a:endParaRPr>
          </a:p>
        </p:txBody>
      </p:sp>
      <p:pic>
        <p:nvPicPr>
          <p:cNvPr id="32772" name="Picture 2" descr="10167"/>
          <p:cNvPicPr>
            <a:picLocks noChangeAspect="1" noChangeArrowheads="1"/>
          </p:cNvPicPr>
          <p:nvPr/>
        </p:nvPicPr>
        <p:blipFill>
          <a:blip r:embed="rId2" cstate="print"/>
          <a:srcRect l="18182" b="32527"/>
          <a:stretch>
            <a:fillRect/>
          </a:stretch>
        </p:blipFill>
        <p:spPr bwMode="auto">
          <a:xfrm>
            <a:off x="5715000" y="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Bison herd walking on r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800" y="0"/>
            <a:ext cx="337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5105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Bison and Roads</a:t>
            </a:r>
            <a:endParaRPr lang="en-US" smtClean="0">
              <a:solidFill>
                <a:schemeClr val="accent2"/>
              </a:solidFill>
              <a:latin typeface="Goudy Old Style" pitchFamily="18" charset="0"/>
            </a:endParaRP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76400"/>
            <a:ext cx="6019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oudy Old Style" pitchFamily="18" charset="0"/>
              </a:rPr>
              <a:t>Long-term concern that bison use of  groomed roadways (“energy-efficient pathways”) has led to altered distribution.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Goudy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oudy Old Style" pitchFamily="18" charset="0"/>
              </a:rPr>
              <a:t>Growing scientific consensus that groomed roads have merely expedited a population expansion that would have occurred in the absence of groomed roads anyway.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Goudy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oudy Old Style" pitchFamily="18" charset="0"/>
              </a:rPr>
              <a:t>A possible exception is Gibbon Canyon.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Goudy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oudy Old Style" pitchFamily="18" charset="0"/>
              </a:rPr>
              <a:t>Initial study of bison use of Madison to Norris Road may result in road closure.</a:t>
            </a:r>
            <a:endParaRPr lang="en-US" sz="2600" smtClean="0">
              <a:latin typeface="Goudy Old Style" pitchFamily="18" charset="0"/>
            </a:endParaRPr>
          </a:p>
        </p:txBody>
      </p:sp>
      <p:pic>
        <p:nvPicPr>
          <p:cNvPr id="33797" name="Picture 2" descr="wintrmap"/>
          <p:cNvPicPr>
            <a:picLocks noChangeAspect="1" noChangeArrowheads="1"/>
          </p:cNvPicPr>
          <p:nvPr/>
        </p:nvPicPr>
        <p:blipFill>
          <a:blip r:embed="rId3" cstate="print">
            <a:lum bright="6000" contrast="-12000"/>
          </a:blip>
          <a:srcRect b="8047"/>
          <a:stretch>
            <a:fillRect/>
          </a:stretch>
        </p:blipFill>
        <p:spPr bwMode="auto">
          <a:xfrm>
            <a:off x="6059488" y="3657600"/>
            <a:ext cx="3008312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8" name="Straight Arrow Connector 6"/>
          <p:cNvCxnSpPr>
            <a:cxnSpLocks noChangeShapeType="1"/>
          </p:cNvCxnSpPr>
          <p:nvPr/>
        </p:nvCxnSpPr>
        <p:spPr bwMode="auto">
          <a:xfrm>
            <a:off x="5638800" y="4800600"/>
            <a:ext cx="1219200" cy="1524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57912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Visitor Survey Results</a:t>
            </a:r>
            <a:b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</a:br>
            <a:r>
              <a:rPr lang="en-US" sz="3200" b="1" smtClean="0">
                <a:solidFill>
                  <a:schemeClr val="accent2"/>
                </a:solidFill>
                <a:latin typeface="Goudy Old Style" pitchFamily="18" charset="0"/>
              </a:rPr>
              <a:t>(2008)</a:t>
            </a:r>
            <a:endParaRPr lang="en-US" b="1" smtClean="0">
              <a:solidFill>
                <a:schemeClr val="accent2"/>
              </a:solidFill>
              <a:latin typeface="Goudy Old Style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458200" cy="4114800"/>
          </a:xfrm>
        </p:spPr>
        <p:txBody>
          <a:bodyPr/>
          <a:lstStyle/>
          <a:p>
            <a:r>
              <a:rPr lang="en-US" sz="2400" b="1" smtClean="0">
                <a:latin typeface="Goudy Old Style" pitchFamily="18" charset="0"/>
              </a:rPr>
              <a:t>Soundscapes:  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87% were ‘very satisfied’ with their overall soundscape experience and the remaining 13% were ‘satisfied.’</a:t>
            </a:r>
          </a:p>
          <a:p>
            <a:r>
              <a:rPr lang="en-US" sz="2400" b="1" smtClean="0">
                <a:latin typeface="Goudy Old Style" pitchFamily="18" charset="0"/>
              </a:rPr>
              <a:t>Wildlife: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Visitors overwhelmingly (87%) find wildlife aspect of their Yellowstone winter experience very satisfying.</a:t>
            </a:r>
          </a:p>
          <a:p>
            <a:r>
              <a:rPr lang="en-US" sz="2400" b="1" smtClean="0">
                <a:latin typeface="Goudy Old Style" pitchFamily="18" charset="0"/>
              </a:rPr>
              <a:t>Classifying Visitors (earlier surveys): 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Activity groups (snowmobile versus snowcoach) were not found to be useful for predicting either visitor behavior or visitor attitudes.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Visitors within the activity sought a variety of experiences.  </a:t>
            </a:r>
          </a:p>
          <a:p>
            <a:pPr lvl="1"/>
            <a:r>
              <a:rPr lang="en-US" sz="2000" smtClean="0">
                <a:latin typeface="Goudy Old Style" pitchFamily="18" charset="0"/>
              </a:rPr>
              <a:t>The different activity groups had more in common than opposition.</a:t>
            </a:r>
          </a:p>
          <a:p>
            <a:endParaRPr lang="en-US" smtClean="0"/>
          </a:p>
        </p:txBody>
      </p:sp>
      <p:pic>
        <p:nvPicPr>
          <p:cNvPr id="34820" name="Picture 5" descr="16111.jpg"/>
          <p:cNvPicPr>
            <a:picLocks noChangeAspect="1"/>
          </p:cNvPicPr>
          <p:nvPr/>
        </p:nvPicPr>
        <p:blipFill>
          <a:blip r:embed="rId2" cstate="print"/>
          <a:srcRect t="5357" b="37502"/>
          <a:stretch>
            <a:fillRect/>
          </a:stretch>
        </p:blipFill>
        <p:spPr bwMode="auto">
          <a:xfrm>
            <a:off x="0" y="0"/>
            <a:ext cx="2746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1295400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chemeClr val="accent2"/>
                </a:solidFill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accent2"/>
                </a:solidFill>
                <a:ea typeface="+mj-ea"/>
                <a:cs typeface="+mj-cs"/>
              </a:rPr>
            </a:br>
            <a:r>
              <a:rPr lang="en-US" sz="2000" kern="0" dirty="0">
                <a:solidFill>
                  <a:schemeClr val="accent2"/>
                </a:solidFill>
                <a:ea typeface="+mj-ea"/>
                <a:cs typeface="+mj-cs"/>
              </a:rPr>
              <a:t>(</a:t>
            </a:r>
            <a:r>
              <a:rPr lang="en-US" sz="2000" kern="0" dirty="0">
                <a:solidFill>
                  <a:schemeClr val="tx2"/>
                </a:solidFill>
                <a:ea typeface="+mj-ea"/>
                <a:cs typeface="+mj-cs"/>
              </a:rPr>
              <a:t>57% of visitors </a:t>
            </a:r>
            <a:r>
              <a:rPr lang="en-US" sz="2000" kern="0" dirty="0" err="1">
                <a:solidFill>
                  <a:schemeClr val="tx2"/>
                </a:solidFill>
                <a:ea typeface="+mj-ea"/>
                <a:cs typeface="+mj-cs"/>
              </a:rPr>
              <a:t>snowcoached</a:t>
            </a:r>
            <a:r>
              <a:rPr lang="en-US" sz="2000" kern="0" dirty="0">
                <a:solidFill>
                  <a:schemeClr val="tx2"/>
                </a:solidFill>
                <a:ea typeface="+mj-ea"/>
                <a:cs typeface="+mj-cs"/>
              </a:rPr>
              <a:t>, 41% </a:t>
            </a:r>
            <a:r>
              <a:rPr lang="en-US" sz="2000" kern="0" dirty="0" err="1">
                <a:solidFill>
                  <a:schemeClr val="tx2"/>
                </a:solidFill>
                <a:ea typeface="+mj-ea"/>
                <a:cs typeface="+mj-cs"/>
              </a:rPr>
              <a:t>snowmobiled</a:t>
            </a:r>
            <a:r>
              <a:rPr lang="en-US" sz="2000" kern="0" dirty="0">
                <a:solidFill>
                  <a:schemeClr val="tx2"/>
                </a:solidFill>
                <a:ea typeface="+mj-ea"/>
                <a:cs typeface="+mj-cs"/>
              </a:rPr>
              <a:t>, </a:t>
            </a:r>
          </a:p>
          <a:p>
            <a:pPr algn="ctr">
              <a:defRPr/>
            </a:pPr>
            <a:r>
              <a:rPr lang="en-US" sz="2000" kern="0" dirty="0">
                <a:solidFill>
                  <a:schemeClr val="tx2"/>
                </a:solidFill>
                <a:ea typeface="+mj-ea"/>
                <a:cs typeface="+mj-cs"/>
              </a:rPr>
              <a:t>26% cross-country skied, and 25% </a:t>
            </a:r>
            <a:r>
              <a:rPr lang="en-US" sz="2000" kern="0" dirty="0" err="1">
                <a:solidFill>
                  <a:schemeClr val="tx2"/>
                </a:solidFill>
                <a:ea typeface="+mj-ea"/>
                <a:cs typeface="+mj-cs"/>
              </a:rPr>
              <a:t>snowshoed</a:t>
            </a:r>
            <a:r>
              <a:rPr lang="en-US" sz="2000" kern="0" dirty="0">
                <a:solidFill>
                  <a:schemeClr val="tx2"/>
                </a:solidFill>
                <a:ea typeface="+mj-ea"/>
                <a:cs typeface="+mj-cs"/>
              </a:rPr>
              <a:t>)</a:t>
            </a:r>
            <a:r>
              <a:rPr lang="en-US" sz="4400" kern="0" dirty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ea typeface="+mj-ea"/>
                <a:cs typeface="+mj-cs"/>
              </a:rPr>
            </a:br>
            <a:endParaRPr lang="en-US" sz="4400" b="1" kern="0" dirty="0">
              <a:solidFill>
                <a:schemeClr val="accent2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 descr="10253"/>
          <p:cNvPicPr>
            <a:picLocks noChangeAspect="1" noChangeArrowheads="1"/>
          </p:cNvPicPr>
          <p:nvPr/>
        </p:nvPicPr>
        <p:blipFill>
          <a:blip r:embed="rId2" cstate="print"/>
          <a:srcRect l="8220" r="9589"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/>
              <a:t>Inputs to Planning and Decision Making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962400" y="990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Laws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324600" y="16144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Policies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5105400" y="1157288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Regulations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538788" y="4005263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   Congress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334000" y="45720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Other Agencies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943600" y="618648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Interest Groups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633788" y="308133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NPS – Region / Washington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886200" y="25146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Department of the Interior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562600" y="5105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Courts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267325" y="360045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Science</a:t>
            </a: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5334000" y="20716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Goals</a:t>
            </a:r>
          </a:p>
        </p:txBody>
      </p:sp>
      <p:sp>
        <p:nvSpPr>
          <p:cNvPr id="35855" name="Text Box 18"/>
          <p:cNvSpPr txBox="1">
            <a:spLocks noChangeArrowheads="1"/>
          </p:cNvSpPr>
          <p:nvPr/>
        </p:nvSpPr>
        <p:spPr bwMode="auto">
          <a:xfrm>
            <a:off x="5562600" y="56530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Press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8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latin typeface="Goudy Old Style" pitchFamily="18" charset="0"/>
              </a:rPr>
              <a:t>Reflections &amp; Lessons Learned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Watt on snowmobile"/>
          <p:cNvPicPr>
            <a:picLocks noChangeAspect="1" noChangeArrowheads="1"/>
          </p:cNvPicPr>
          <p:nvPr/>
        </p:nvPicPr>
        <p:blipFill>
          <a:blip r:embed="rId2" cstate="print"/>
          <a:srcRect l="3787" r="5302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48200" y="4419600"/>
            <a:ext cx="4572000" cy="2590800"/>
          </a:xfrm>
        </p:spPr>
        <p:txBody>
          <a:bodyPr/>
          <a:lstStyle/>
          <a:p>
            <a:r>
              <a:rPr lang="en-US" sz="4000" smtClean="0">
                <a:latin typeface="Goudy Old Style" pitchFamily="18" charset="0"/>
              </a:rPr>
              <a:t>Invest Some Time in Understanding the History of the Issue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91440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4724400"/>
            <a:ext cx="6172200" cy="1096963"/>
          </a:xfrm>
        </p:spPr>
        <p:txBody>
          <a:bodyPr/>
          <a:lstStyle/>
          <a:p>
            <a:r>
              <a:rPr lang="en-US" smtClean="0">
                <a:latin typeface="Goudy Old Style" pitchFamily="18" charset="0"/>
              </a:rPr>
              <a:t>Get Good Data</a:t>
            </a:r>
            <a:br>
              <a:rPr lang="en-US" smtClean="0">
                <a:latin typeface="Goudy Old Style" pitchFamily="18" charset="0"/>
              </a:rPr>
            </a:br>
            <a:r>
              <a:rPr lang="en-US" sz="2800" smtClean="0">
                <a:latin typeface="Goudy Old Style" pitchFamily="18" charset="0"/>
              </a:rPr>
              <a:t>(Science can inform, but it cannot decide) </a:t>
            </a:r>
            <a:r>
              <a:rPr lang="en-US" smtClean="0">
                <a:latin typeface="Goudy Old Style" pitchFamily="18" charset="0"/>
              </a:rPr>
              <a:t/>
            </a:r>
            <a:br>
              <a:rPr lang="en-US" smtClean="0">
                <a:latin typeface="Goudy Old Style" pitchFamily="18" charset="0"/>
              </a:rPr>
            </a:br>
            <a:endParaRPr lang="en-US" smtClean="0">
              <a:latin typeface="Goudy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5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Goudy Old Style" pitchFamily="18" charset="0"/>
              </a:rPr>
              <a:t>Get to Know the People Involved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Goudy Old Style" pitchFamily="18" charset="0"/>
              </a:rPr>
              <a:t>Interest groups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Goudy Old Style" pitchFamily="18" charset="0"/>
              </a:rPr>
              <a:t>Politicians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Goudy Old Style" pitchFamily="18" charset="0"/>
              </a:rPr>
              <a:t>Key players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1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Goudy Old Style" pitchFamily="18" charset="0"/>
              </a:rPr>
              <a:t>Involve them as much as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0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Goudy Old Style" pitchFamily="18" charset="0"/>
              </a:rPr>
              <a:t>Know When to Take a Stand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4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/>
          <a:lstStyle/>
          <a:p>
            <a:r>
              <a:rPr lang="en-US" sz="4000" smtClean="0">
                <a:latin typeface="Goudy Old Style" pitchFamily="18" charset="0"/>
              </a:rPr>
              <a:t>Be in it for the Long Haul: </a:t>
            </a:r>
            <a:br>
              <a:rPr lang="en-US" sz="4000" smtClean="0">
                <a:latin typeface="Goudy Old Style" pitchFamily="18" charset="0"/>
              </a:rPr>
            </a:br>
            <a:r>
              <a:rPr lang="en-US" sz="4000" smtClean="0">
                <a:latin typeface="Goudy Old Style" pitchFamily="18" charset="0"/>
              </a:rPr>
              <a:t>Keep Your Eye on the Prize </a:t>
            </a:r>
            <a:br>
              <a:rPr lang="en-US" sz="4000" smtClean="0">
                <a:latin typeface="Goudy Old Style" pitchFamily="18" charset="0"/>
              </a:rPr>
            </a:br>
            <a:r>
              <a:rPr lang="en-US" sz="4000" smtClean="0">
                <a:latin typeface="Goudy Old Style" pitchFamily="18" charset="0"/>
              </a:rPr>
              <a:t>(Politics Change)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nowplane from rea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52400" y="-74613"/>
            <a:ext cx="9372600" cy="6932613"/>
          </a:xfr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90488"/>
            <a:ext cx="929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In the late 1940s:  First snowplanes came into the parks</a:t>
            </a:r>
            <a:endParaRPr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05826"/>
          <p:cNvPicPr>
            <a:picLocks noChangeAspect="1" noChangeArrowheads="1"/>
          </p:cNvPicPr>
          <p:nvPr/>
        </p:nvPicPr>
        <p:blipFill>
          <a:blip r:embed="rId2" cstate="print"/>
          <a:srcRect l="2780" r="11960"/>
          <a:stretch>
            <a:fillRect/>
          </a:stretch>
        </p:blipFill>
        <p:spPr bwMode="auto">
          <a:xfrm>
            <a:off x="-76200" y="0"/>
            <a:ext cx="9296400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-152400" y="76200"/>
            <a:ext cx="60198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latin typeface="Goudy Old Style" pitchFamily="18" charset="0"/>
              </a:rPr>
              <a:t>Recognize When You Have an Issue of Values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36638"/>
            <a:ext cx="4343400" cy="2620962"/>
          </a:xfrm>
        </p:spPr>
        <p:txBody>
          <a:bodyPr/>
          <a:lstStyle/>
          <a:p>
            <a:r>
              <a:rPr lang="en-US" sz="4000" smtClean="0">
                <a:latin typeface="Goudy Old Style" pitchFamily="18" charset="0"/>
              </a:rPr>
              <a:t>Core Conflict of Values: </a:t>
            </a:r>
            <a:r>
              <a:rPr lang="en-US" sz="3200" smtClean="0">
                <a:latin typeface="Goudy Old Style" pitchFamily="18" charset="0"/>
              </a:rPr>
              <a:t>Environmentalists See Parks as Sacred Temples of Nature</a:t>
            </a:r>
          </a:p>
        </p:txBody>
      </p:sp>
      <p:pic>
        <p:nvPicPr>
          <p:cNvPr id="44035" name="Picture 4" descr="XCski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2463" y="0"/>
            <a:ext cx="4684712" cy="68580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nowmobile freedom iconograph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28600" y="0"/>
            <a:ext cx="9906000" cy="6888163"/>
          </a:xfr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r>
              <a:rPr lang="en-US" sz="4000" smtClean="0">
                <a:latin typeface="Goudy Old Style" pitchFamily="18" charset="0"/>
              </a:rPr>
              <a:t>Symbolism to Snowmobilers: Freedom and Independence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105400" cy="1905000"/>
          </a:xfrm>
        </p:spPr>
        <p:txBody>
          <a:bodyPr/>
          <a:lstStyle/>
          <a:p>
            <a:r>
              <a:rPr lang="en-US" sz="4000" smtClean="0">
                <a:latin typeface="Goudy Old Style" pitchFamily="18" charset="0"/>
              </a:rPr>
              <a:t>West Yellowstone: </a:t>
            </a:r>
            <a:br>
              <a:rPr lang="en-US" sz="4000" smtClean="0">
                <a:latin typeface="Goudy Old Style" pitchFamily="18" charset="0"/>
              </a:rPr>
            </a:br>
            <a:r>
              <a:rPr lang="en-US" sz="4000" smtClean="0">
                <a:latin typeface="Goudy Old Style" pitchFamily="18" charset="0"/>
              </a:rPr>
              <a:t>Town Identity &amp;</a:t>
            </a:r>
            <a:br>
              <a:rPr lang="en-US" sz="4000" smtClean="0">
                <a:latin typeface="Goudy Old Style" pitchFamily="18" charset="0"/>
              </a:rPr>
            </a:br>
            <a:r>
              <a:rPr lang="en-US" sz="4000" smtClean="0">
                <a:latin typeface="Goudy Old Style" pitchFamily="18" charset="0"/>
              </a:rPr>
              <a:t>Family Values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8013"/>
            <a:ext cx="563880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West Yell snowmobile ad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1295400"/>
            <a:ext cx="3265488" cy="50546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nowmobiles behind OF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4000" smtClean="0">
                <a:latin typeface="Goudy Old Style" pitchFamily="18" charset="0"/>
              </a:rPr>
              <a:t>Industry: Snowmobile Training Ground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196138" cy="1143000"/>
          </a:xfrm>
          <a:noFill/>
        </p:spPr>
        <p:txBody>
          <a:bodyPr/>
          <a:lstStyle/>
          <a:p>
            <a:r>
              <a:rPr lang="en-US" sz="4000" smtClean="0">
                <a:latin typeface="Goudy Old Style" pitchFamily="18" charset="0"/>
              </a:rPr>
              <a:t> </a:t>
            </a:r>
            <a:r>
              <a:rPr lang="en-US" sz="4000" b="1" smtClean="0">
                <a:solidFill>
                  <a:schemeClr val="accent2"/>
                </a:solidFill>
                <a:latin typeface="Goudy Old Style" pitchFamily="18" charset="0"/>
              </a:rPr>
              <a:t>Twelve times we have debated this issue, over almost 75 years.</a:t>
            </a:r>
            <a:r>
              <a:rPr lang="en-US" sz="4000" smtClean="0">
                <a:latin typeface="Goudy Old Style" pitchFamily="18" charset="0"/>
              </a:rPr>
              <a:t> 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524000"/>
            <a:ext cx="5943600" cy="1676400"/>
          </a:xfrm>
        </p:spPr>
        <p:txBody>
          <a:bodyPr/>
          <a:lstStyle/>
          <a:p>
            <a:r>
              <a:rPr lang="en-US" sz="2400" smtClean="0">
                <a:latin typeface="Goudy Old Style" pitchFamily="18" charset="0"/>
              </a:rPr>
              <a:t>What forms of use are appropriate in Yellowstone in winter? </a:t>
            </a:r>
          </a:p>
          <a:p>
            <a:r>
              <a:rPr lang="en-US" sz="2400" smtClean="0">
                <a:latin typeface="Goudy Old Style" pitchFamily="18" charset="0"/>
              </a:rPr>
              <a:t>What should Yellowstone look like in winter? </a:t>
            </a:r>
          </a:p>
          <a:p>
            <a:endParaRPr lang="en-US" sz="2800" smtClean="0">
              <a:latin typeface="Goudy Old Style" pitchFamily="18" charset="0"/>
            </a:endParaRPr>
          </a:p>
        </p:txBody>
      </p:sp>
      <p:pic>
        <p:nvPicPr>
          <p:cNvPr id="48132" name="Picture 5" descr="Skier on Virginia Cascades D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2713" y="1524000"/>
            <a:ext cx="2832100" cy="4495800"/>
          </a:xfrm>
          <a:noFill/>
        </p:spPr>
      </p:pic>
      <p:pic>
        <p:nvPicPr>
          <p:cNvPr id="48133" name="Picture 6" descr="Bugs bunny Bombardier, 19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00400"/>
            <a:ext cx="1974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124200" y="5329238"/>
            <a:ext cx="6019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We may always debate how Yellowstone should look in winter; it embodies our differing concepts of what a park should be and how we should manage nature.</a:t>
            </a:r>
          </a:p>
          <a:p>
            <a:pPr eaLnBrk="1" hangingPunct="1"/>
            <a:endParaRPr lang="en-US"/>
          </a:p>
        </p:txBody>
      </p:sp>
      <p:pic>
        <p:nvPicPr>
          <p:cNvPr id="48135" name="Picture 8" descr="Snowmobiles by OFSL"/>
          <p:cNvPicPr>
            <a:picLocks noChangeAspect="1" noChangeArrowheads="1"/>
          </p:cNvPicPr>
          <p:nvPr/>
        </p:nvPicPr>
        <p:blipFill>
          <a:blip r:embed="rId5" cstate="print"/>
          <a:srcRect l="26086" t="12903"/>
          <a:stretch>
            <a:fillRect/>
          </a:stretch>
        </p:blipFill>
        <p:spPr bwMode="auto">
          <a:xfrm>
            <a:off x="5867400" y="2820988"/>
            <a:ext cx="297180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971800"/>
            <a:ext cx="3581400" cy="1143000"/>
          </a:xfrm>
        </p:spPr>
        <p:txBody>
          <a:bodyPr/>
          <a:lstStyle/>
          <a:p>
            <a:endParaRPr lang="en-US" sz="3600" smtClean="0"/>
          </a:p>
        </p:txBody>
      </p:sp>
      <p:pic>
        <p:nvPicPr>
          <p:cNvPr id="49155" name="Picture 4" descr="05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6482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477000" cy="1706563"/>
          </a:xfrm>
        </p:spPr>
        <p:txBody>
          <a:bodyPr/>
          <a:lstStyle/>
          <a:p>
            <a:r>
              <a:rPr lang="en-US" b="1" smtClean="0">
                <a:solidFill>
                  <a:srgbClr val="0033CC"/>
                </a:solidFill>
                <a:latin typeface="Goudy Old Style" pitchFamily="18" charset="0"/>
              </a:rPr>
              <a:t>Public Engagement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 marL="287338" indent="-287338">
              <a:lnSpc>
                <a:spcPct val="80000"/>
              </a:lnSpc>
              <a:defRPr/>
            </a:pPr>
            <a:r>
              <a:rPr lang="en-US" sz="2800" dirty="0" smtClean="0">
                <a:latin typeface="Goudy Old Style" pitchFamily="18" charset="0"/>
              </a:rPr>
              <a:t>Stakeholders?</a:t>
            </a:r>
          </a:p>
          <a:p>
            <a:pPr marL="687388" lvl="1" indent="-287338">
              <a:lnSpc>
                <a:spcPct val="80000"/>
              </a:lnSpc>
              <a:buFontTx/>
              <a:buNone/>
              <a:defRPr/>
            </a:pPr>
            <a:r>
              <a:rPr lang="en-US" sz="2400" i="1" dirty="0" smtClean="0">
                <a:latin typeface="Goudy Old Style" pitchFamily="18" charset="0"/>
              </a:rPr>
              <a:t>Examples:</a:t>
            </a:r>
          </a:p>
          <a:p>
            <a:pPr marL="687388" lvl="1" indent="-287338">
              <a:lnSpc>
                <a:spcPct val="80000"/>
              </a:lnSpc>
              <a:defRPr/>
            </a:pPr>
            <a:r>
              <a:rPr lang="en-US" sz="2400" dirty="0" smtClean="0">
                <a:latin typeface="Goudy Old Style" pitchFamily="18" charset="0"/>
              </a:rPr>
              <a:t>Conservation Interests</a:t>
            </a:r>
          </a:p>
          <a:p>
            <a:pPr marL="687388" lvl="1" indent="-287338">
              <a:lnSpc>
                <a:spcPct val="80000"/>
              </a:lnSpc>
              <a:defRPr/>
            </a:pPr>
            <a:r>
              <a:rPr lang="en-US" sz="2400" dirty="0" smtClean="0">
                <a:latin typeface="Goudy Old Style" pitchFamily="18" charset="0"/>
              </a:rPr>
              <a:t>Access Advocates</a:t>
            </a:r>
          </a:p>
          <a:p>
            <a:pPr marL="287338" indent="-287338">
              <a:lnSpc>
                <a:spcPct val="80000"/>
              </a:lnSpc>
              <a:defRPr/>
            </a:pPr>
            <a:r>
              <a:rPr lang="en-US" sz="2800" dirty="0" smtClean="0">
                <a:latin typeface="Goudy Old Style" pitchFamily="18" charset="0"/>
              </a:rPr>
              <a:t>Strategies?</a:t>
            </a:r>
          </a:p>
          <a:p>
            <a:pPr marL="911225" lvl="1" indent="-454025">
              <a:lnSpc>
                <a:spcPct val="80000"/>
              </a:lnSpc>
              <a:buFontTx/>
              <a:buNone/>
              <a:defRPr/>
            </a:pPr>
            <a:r>
              <a:rPr lang="en-US" sz="2400" i="1" dirty="0" smtClean="0">
                <a:latin typeface="Goudy Old Style" pitchFamily="18" charset="0"/>
              </a:rPr>
              <a:t>For instance:</a:t>
            </a:r>
          </a:p>
          <a:p>
            <a:pPr marL="911225" lvl="1">
              <a:defRPr/>
            </a:pPr>
            <a:r>
              <a:rPr lang="en-US" sz="2400" dirty="0" smtClean="0">
                <a:latin typeface="Goudy Old Style" pitchFamily="18" charset="0"/>
              </a:rPr>
              <a:t>Open information sharing. </a:t>
            </a:r>
          </a:p>
          <a:p>
            <a:pPr marL="911225" lvl="1">
              <a:defRPr/>
            </a:pPr>
            <a:r>
              <a:rPr lang="en-US" sz="2400" dirty="0" smtClean="0">
                <a:latin typeface="Goudy Old Style" pitchFamily="18" charset="0"/>
              </a:rPr>
              <a:t>Actively listen to and acknowledge concerns.</a:t>
            </a:r>
          </a:p>
          <a:p>
            <a:pPr marL="911225" lvl="1">
              <a:defRPr/>
            </a:pPr>
            <a:r>
              <a:rPr lang="en-US" sz="2400" dirty="0" smtClean="0">
                <a:latin typeface="Goudy Old Style" pitchFamily="18" charset="0"/>
              </a:rPr>
              <a:t>Explaining where agency and public input was incorporated, and how it did/did not influence NPS decisions.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en-US" sz="2800" dirty="0" smtClean="0">
                <a:latin typeface="Goudy Old Style" pitchFamily="18" charset="0"/>
              </a:rPr>
              <a:t>Techniques?</a:t>
            </a:r>
          </a:p>
          <a:p>
            <a:pPr marL="400050" lvl="1" indent="57150">
              <a:lnSpc>
                <a:spcPct val="80000"/>
              </a:lnSpc>
              <a:buFontTx/>
              <a:buNone/>
              <a:defRPr/>
            </a:pPr>
            <a:r>
              <a:rPr lang="en-US" sz="2400" i="1" dirty="0" smtClean="0">
                <a:latin typeface="Goudy Old Style" pitchFamily="18" charset="0"/>
              </a:rPr>
              <a:t>One idea:</a:t>
            </a:r>
          </a:p>
          <a:p>
            <a:pPr marL="914400" lvl="1">
              <a:lnSpc>
                <a:spcPct val="80000"/>
              </a:lnSpc>
              <a:defRPr/>
            </a:pPr>
            <a:r>
              <a:rPr lang="en-US" sz="2400" dirty="0" smtClean="0">
                <a:latin typeface="Goudy Old Style" pitchFamily="18" charset="0"/>
              </a:rPr>
              <a:t>Small group meetings with stakeholders.</a:t>
            </a:r>
          </a:p>
          <a:p>
            <a:pPr marL="0" indent="0" algn="r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latin typeface="Goudy Old Style" pitchFamily="18" charset="0"/>
            </a:endParaRPr>
          </a:p>
          <a:p>
            <a:pPr marL="0" indent="0" algn="r">
              <a:lnSpc>
                <a:spcPct val="80000"/>
              </a:lnSpc>
              <a:buFontTx/>
              <a:buNone/>
              <a:defRPr/>
            </a:pPr>
            <a:endParaRPr lang="en-US" sz="1000" dirty="0" smtClean="0">
              <a:latin typeface="Goudy Old Style" pitchFamily="18" charset="0"/>
            </a:endParaRPr>
          </a:p>
          <a:p>
            <a:pPr marL="0" indent="0" algn="r">
              <a:lnSpc>
                <a:spcPct val="80000"/>
              </a:lnSpc>
              <a:buFontTx/>
              <a:buNone/>
              <a:defRPr/>
            </a:pPr>
            <a:endParaRPr lang="en-US" sz="1000" dirty="0" smtClean="0">
              <a:latin typeface="Goudy Old Style" pitchFamily="18" charset="0"/>
            </a:endParaRPr>
          </a:p>
          <a:p>
            <a:pPr marL="0" indent="0" algn="r">
              <a:lnSpc>
                <a:spcPct val="80000"/>
              </a:lnSpc>
              <a:buFontTx/>
              <a:buNone/>
              <a:defRPr/>
            </a:pPr>
            <a:endParaRPr lang="en-US" sz="1000" dirty="0" smtClean="0">
              <a:latin typeface="Goudy Old Style" pitchFamily="18" charset="0"/>
            </a:endParaRPr>
          </a:p>
          <a:p>
            <a:pPr marL="0" indent="0" algn="r">
              <a:lnSpc>
                <a:spcPct val="80000"/>
              </a:lnSpc>
              <a:buFontTx/>
              <a:buNone/>
              <a:defRPr/>
            </a:pPr>
            <a:r>
              <a:rPr lang="en-US" sz="1000" dirty="0" smtClean="0">
                <a:latin typeface="Goudy Old Style" pitchFamily="18" charset="0"/>
              </a:rPr>
              <a:t>From:  Public &amp; Agency Information/Participation Plan </a:t>
            </a:r>
          </a:p>
          <a:p>
            <a:pPr marL="0" indent="0" algn="r">
              <a:lnSpc>
                <a:spcPct val="80000"/>
              </a:lnSpc>
              <a:buFontTx/>
              <a:buNone/>
              <a:defRPr/>
            </a:pPr>
            <a:r>
              <a:rPr lang="en-US" sz="1000" dirty="0" smtClean="0">
                <a:latin typeface="Goudy Old Style" pitchFamily="18" charset="0"/>
              </a:rPr>
              <a:t>Yellowstone/Grand Teton Winter Use Planning </a:t>
            </a:r>
          </a:p>
          <a:p>
            <a:pPr marL="0" indent="0" algn="r">
              <a:lnSpc>
                <a:spcPct val="80000"/>
              </a:lnSpc>
              <a:buFontTx/>
              <a:buNone/>
              <a:defRPr/>
            </a:pPr>
            <a:r>
              <a:rPr lang="en-US" sz="1000" dirty="0" smtClean="0">
                <a:latin typeface="Goudy Old Style" pitchFamily="18" charset="0"/>
              </a:rPr>
              <a:t>As of October 2005</a:t>
            </a:r>
          </a:p>
        </p:txBody>
      </p:sp>
      <p:pic>
        <p:nvPicPr>
          <p:cNvPr id="50180" name="Picture 4" descr="pe01465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209232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914400"/>
            <a:ext cx="60198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Goudy Old Style" pitchFamily="18" charset="0"/>
              </a:rPr>
              <a:t>The Courts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762000" y="762000"/>
          <a:ext cx="1905000" cy="1403350"/>
        </p:xfrm>
        <a:graphic>
          <a:graphicData uri="http://schemas.openxmlformats.org/presentationml/2006/ole">
            <p:oleObj spid="_x0000_s2050" name="Clip" r:id="rId3" imgW="4762440" imgH="3504600" progId="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9800" y="1187450"/>
            <a:ext cx="22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?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76300" y="1187450"/>
            <a:ext cx="22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?</a:t>
            </a:r>
          </a:p>
        </p:txBody>
      </p:sp>
      <p:sp>
        <p:nvSpPr>
          <p:cNvPr id="2054" name="Content Placeholder 36"/>
          <p:cNvSpPr>
            <a:spLocks noGrp="1"/>
          </p:cNvSpPr>
          <p:nvPr>
            <p:ph sz="half" idx="1"/>
          </p:nvPr>
        </p:nvSpPr>
        <p:spPr>
          <a:xfrm>
            <a:off x="609600" y="2743200"/>
            <a:ext cx="8001000" cy="3429000"/>
          </a:xfrm>
        </p:spPr>
        <p:txBody>
          <a:bodyPr/>
          <a:lstStyle/>
          <a:p>
            <a:r>
              <a:rPr lang="en-US" smtClean="0">
                <a:latin typeface="Goudy Old Style" pitchFamily="18" charset="0"/>
              </a:rPr>
              <a:t>Litigation has occurred at every step of the process.</a:t>
            </a:r>
          </a:p>
          <a:p>
            <a:pPr>
              <a:buFontTx/>
              <a:buNone/>
            </a:pPr>
            <a:endParaRPr lang="en-US" smtClean="0">
              <a:latin typeface="Goudy Old Style" pitchFamily="18" charset="0"/>
            </a:endParaRPr>
          </a:p>
          <a:p>
            <a:r>
              <a:rPr lang="en-US" smtClean="0">
                <a:latin typeface="Goudy Old Style" pitchFamily="18" charset="0"/>
              </a:rPr>
              <a:t>Plaintiffs file suit in Federal Court they believe best represents their interests:</a:t>
            </a:r>
          </a:p>
          <a:p>
            <a:pPr lvl="1"/>
            <a:r>
              <a:rPr lang="en-US" smtClean="0">
                <a:latin typeface="Goudy Old Style" pitchFamily="18" charset="0"/>
              </a:rPr>
              <a:t>Conservation Groups: Washington, D.C. </a:t>
            </a:r>
          </a:p>
          <a:p>
            <a:pPr lvl="1"/>
            <a:r>
              <a:rPr lang="en-US" smtClean="0">
                <a:latin typeface="Goudy Old Style" pitchFamily="18" charset="0"/>
              </a:rPr>
              <a:t>Access Interests: Wyoming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Snomo%20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7863" y="228600"/>
            <a:ext cx="592613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-152400" y="1050925"/>
            <a:ext cx="3429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accent2"/>
                </a:solidFill>
              </a:rPr>
              <a:t>The Press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(circa 2004)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In the mid-1950s, the first snowcoaches entered Yellowstone</a:t>
            </a:r>
            <a:endParaRPr lang="en-US" sz="4400" b="1">
              <a:latin typeface="Times New Roman" pitchFamily="18" charset="0"/>
            </a:endParaRPr>
          </a:p>
        </p:txBody>
      </p:sp>
      <p:pic>
        <p:nvPicPr>
          <p:cNvPr id="8195" name="Picture 3" descr="Bugs bunny Bombardier, 196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-12662" t="12111" r="-107"/>
          <a:stretch>
            <a:fillRect/>
          </a:stretch>
        </p:blipFill>
        <p:spPr>
          <a:xfrm>
            <a:off x="0" y="838200"/>
            <a:ext cx="7696200" cy="60198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nowmobiles on Dunraven Pass, 1979"/>
          <p:cNvPicPr>
            <a:picLocks noChangeAspect="1" noChangeArrowheads="1"/>
          </p:cNvPicPr>
          <p:nvPr/>
        </p:nvPicPr>
        <p:blipFill>
          <a:blip r:embed="rId2" cstate="print"/>
          <a:srcRect t="3220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14400" y="319088"/>
            <a:ext cx="853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In 1963, Snowmobiles were first used in the parks</a:t>
            </a:r>
            <a:r>
              <a:rPr lang="en-US" sz="2800" b="1">
                <a:latin typeface="Times New Roman" pitchFamily="18" charset="0"/>
              </a:rPr>
              <a:t> </a:t>
            </a:r>
            <a:endParaRPr lang="en-US" sz="4400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intrmap"/>
          <p:cNvPicPr>
            <a:picLocks noChangeAspect="1" noChangeArrowheads="1"/>
          </p:cNvPicPr>
          <p:nvPr/>
        </p:nvPicPr>
        <p:blipFill>
          <a:blip r:embed="rId3" cstate="print">
            <a:lum bright="6000" contrast="-12000"/>
          </a:blip>
          <a:srcRect/>
          <a:stretch>
            <a:fillRect/>
          </a:stretch>
        </p:blipFill>
        <p:spPr bwMode="auto">
          <a:xfrm>
            <a:off x="1571625" y="0"/>
            <a:ext cx="603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181600" y="1905000"/>
            <a:ext cx="234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Yellowstone</a:t>
            </a:r>
            <a:r>
              <a:rPr lang="en-US" sz="2400" b="1"/>
              <a:t> </a:t>
            </a:r>
            <a:r>
              <a:rPr lang="en-US" sz="2400" b="1">
                <a:latin typeface="Arial" charset="0"/>
              </a:rPr>
              <a:t>National</a:t>
            </a:r>
            <a:r>
              <a:rPr lang="en-US" sz="2400" b="1"/>
              <a:t> </a:t>
            </a:r>
            <a:r>
              <a:rPr lang="en-US" sz="2400" b="1">
                <a:latin typeface="Arial" charset="0"/>
              </a:rPr>
              <a:t>Park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7181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l="10564" r="4930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276600"/>
            <a:ext cx="6324600" cy="1143000"/>
          </a:xfrm>
        </p:spPr>
        <p:txBody>
          <a:bodyPr/>
          <a:lstStyle/>
          <a:p>
            <a:r>
              <a:rPr lang="en-US" sz="4000" b="1" smtClean="0">
                <a:solidFill>
                  <a:schemeClr val="accent2"/>
                </a:solidFill>
                <a:latin typeface="Goudy Old Style" pitchFamily="18" charset="0"/>
              </a:rPr>
              <a:t>Increasing Recreation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76200" y="5486400"/>
            <a:ext cx="5181600" cy="23622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mtClean="0">
                <a:latin typeface="Goudy Old Style" pitchFamily="18" charset="0"/>
              </a:rPr>
              <a:t>Rapidly increasing winter use in the 1980s and 1990s brought complicated issues.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4" descr="entrancelinebackup"/>
          <p:cNvPicPr>
            <a:picLocks noChangeAspect="1" noChangeArrowheads="1"/>
          </p:cNvPicPr>
          <p:nvPr/>
        </p:nvPicPr>
        <p:blipFill>
          <a:blip r:embed="rId2" cstate="print"/>
          <a:srcRect l="14166" t="-900"/>
          <a:stretch>
            <a:fillRect/>
          </a:stretch>
        </p:blipFill>
        <p:spPr bwMode="auto">
          <a:xfrm>
            <a:off x="0" y="-76200"/>
            <a:ext cx="9275763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Issue: Air Pollution</a:t>
            </a:r>
            <a:endParaRPr 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oudy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oudy Old Style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7058</TotalTime>
  <Words>1717</Words>
  <Application>Microsoft Office PowerPoint</Application>
  <PresentationFormat>On-screen Show (4:3)</PresentationFormat>
  <Paragraphs>318</Paragraphs>
  <Slides>49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Blank Presentation</vt:lpstr>
      <vt:lpstr>Clip</vt:lpstr>
      <vt:lpstr>Slide 1</vt:lpstr>
      <vt:lpstr>A Question of Values: Winters in the Parks:  What forms of use are appropriate?</vt:lpstr>
      <vt:lpstr>Slide 3</vt:lpstr>
      <vt:lpstr>Slide 4</vt:lpstr>
      <vt:lpstr>Slide 5</vt:lpstr>
      <vt:lpstr>Slide 6</vt:lpstr>
      <vt:lpstr>Slide 7</vt:lpstr>
      <vt:lpstr>Increasing Recreation</vt:lpstr>
      <vt:lpstr>Slide 9</vt:lpstr>
      <vt:lpstr>Slide 10</vt:lpstr>
      <vt:lpstr>Slide 11</vt:lpstr>
      <vt:lpstr>Slide 12</vt:lpstr>
      <vt:lpstr>Issue:  Bison and Roads</vt:lpstr>
      <vt:lpstr>Slide 14</vt:lpstr>
      <vt:lpstr>A Decade of Winter Use Plans</vt:lpstr>
      <vt:lpstr>The Era of Managed Winter Use</vt:lpstr>
      <vt:lpstr>Slide 17</vt:lpstr>
      <vt:lpstr>Slide 18</vt:lpstr>
      <vt:lpstr>Current Litigation</vt:lpstr>
      <vt:lpstr>Congressional  Action</vt:lpstr>
      <vt:lpstr>Commercial Guiding</vt:lpstr>
      <vt:lpstr>Winter Visitors </vt:lpstr>
      <vt:lpstr>Slide 23</vt:lpstr>
      <vt:lpstr>Daily Snowmobile Use Pattern</vt:lpstr>
      <vt:lpstr>Administrative Travel</vt:lpstr>
      <vt:lpstr>Monitoring, Modeling and Studies</vt:lpstr>
      <vt:lpstr>Soundscape Monitoring</vt:lpstr>
      <vt:lpstr>Audibility of Snowmobiles and Snowcoaches </vt:lpstr>
      <vt:lpstr>Air Quality</vt:lpstr>
      <vt:lpstr>Wildlife Monitoring</vt:lpstr>
      <vt:lpstr>Bison and Roads</vt:lpstr>
      <vt:lpstr>Visitor Survey Results (2008)</vt:lpstr>
      <vt:lpstr>Slide 33</vt:lpstr>
      <vt:lpstr>Reflections &amp; Lessons Learned</vt:lpstr>
      <vt:lpstr>Invest Some Time in Understanding the History of the Issue</vt:lpstr>
      <vt:lpstr>Get Good Data (Science can inform, but it cannot decide)  </vt:lpstr>
      <vt:lpstr>Get to Know the People Involved</vt:lpstr>
      <vt:lpstr>Know When to Take a Stand</vt:lpstr>
      <vt:lpstr>Be in it for the Long Haul:  Keep Your Eye on the Prize  (Politics Change)</vt:lpstr>
      <vt:lpstr>Recognize When You Have an Issue of Values </vt:lpstr>
      <vt:lpstr>Core Conflict of Values: Environmentalists See Parks as Sacred Temples of Nature</vt:lpstr>
      <vt:lpstr>Symbolism to Snowmobilers: Freedom and Independence</vt:lpstr>
      <vt:lpstr>West Yellowstone:  Town Identity &amp; Family Values</vt:lpstr>
      <vt:lpstr>Industry: Snowmobile Training Ground </vt:lpstr>
      <vt:lpstr> Twelve times we have debated this issue, over almost 75 years. </vt:lpstr>
      <vt:lpstr>Slide 46</vt:lpstr>
      <vt:lpstr>Public Engagement</vt:lpstr>
      <vt:lpstr>The Courts</vt:lpstr>
      <vt:lpstr>Slide 49</vt:lpstr>
    </vt:vector>
  </TitlesOfParts>
  <Company>Yellowstone National Park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Planning</dc:creator>
  <cp:lastModifiedBy>jconant</cp:lastModifiedBy>
  <cp:revision>332</cp:revision>
  <cp:lastPrinted>2004-02-13T04:02:42Z</cp:lastPrinted>
  <dcterms:created xsi:type="dcterms:W3CDTF">2002-07-26T13:55:37Z</dcterms:created>
  <dcterms:modified xsi:type="dcterms:W3CDTF">2010-10-25T19:05:30Z</dcterms:modified>
</cp:coreProperties>
</file>