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2" r:id="rId3"/>
    <p:sldId id="292" r:id="rId4"/>
    <p:sldId id="293" r:id="rId5"/>
    <p:sldId id="257" r:id="rId6"/>
    <p:sldId id="295" r:id="rId7"/>
    <p:sldId id="258" r:id="rId8"/>
    <p:sldId id="265" r:id="rId9"/>
    <p:sldId id="259" r:id="rId10"/>
    <p:sldId id="260" r:id="rId11"/>
    <p:sldId id="294" r:id="rId12"/>
    <p:sldId id="298" r:id="rId13"/>
    <p:sldId id="267" r:id="rId14"/>
    <p:sldId id="299" r:id="rId15"/>
    <p:sldId id="280" r:id="rId16"/>
    <p:sldId id="261" r:id="rId17"/>
    <p:sldId id="300" r:id="rId18"/>
    <p:sldId id="296" r:id="rId19"/>
    <p:sldId id="302" r:id="rId20"/>
    <p:sldId id="303" r:id="rId21"/>
    <p:sldId id="297" r:id="rId22"/>
    <p:sldId id="262" r:id="rId23"/>
    <p:sldId id="304" r:id="rId24"/>
    <p:sldId id="274" r:id="rId25"/>
    <p:sldId id="275" r:id="rId26"/>
    <p:sldId id="276" r:id="rId27"/>
    <p:sldId id="30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91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00B4E-F84A-4A99-A029-F1CA2A7001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0956E6-CA62-4422-B2C8-AEC8A526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682-4697-413D-B503-FA2A3F96A9D6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E0E5-9E05-4CC0-B32B-504AAE36F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-in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What Economics Is About: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Understanding the Basics of Our Economic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Economics for Public Land Use conflicts in the Greater Yellowstone Ecosystem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Spring 2015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 “Types” of Economic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Economic Institutions – traditions</a:t>
            </a:r>
          </a:p>
          <a:p>
            <a:r>
              <a:rPr lang="en-US" dirty="0" smtClean="0"/>
              <a:t>Command Institutions – Centralized decisions</a:t>
            </a:r>
          </a:p>
          <a:p>
            <a:r>
              <a:rPr lang="en-US" dirty="0" smtClean="0"/>
              <a:t>Market Institutions – Decentralized decisions</a:t>
            </a:r>
          </a:p>
          <a:p>
            <a:r>
              <a:rPr lang="en-US" dirty="0" smtClean="0"/>
              <a:t>Mixed Economies – Some institutions of each type</a:t>
            </a:r>
            <a:endParaRPr lang="en-US" dirty="0"/>
          </a:p>
          <a:p>
            <a:r>
              <a:rPr lang="en-US" dirty="0" smtClean="0"/>
              <a:t>Scarcity creates competition, NOT the form of the economic institutions</a:t>
            </a:r>
          </a:p>
          <a:p>
            <a:r>
              <a:rPr lang="en-US" dirty="0" smtClean="0"/>
              <a:t>Institutions define the “form” of competition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ration by price, time, political power….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nsequitu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572000" cy="118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onsequit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-6743700"/>
            <a:ext cx="4114800" cy="134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99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 Democracy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Natural Resource Policy</a:t>
            </a:r>
          </a:p>
          <a:p>
            <a:pPr marL="0" indent="0">
              <a:buNone/>
            </a:pPr>
            <a:r>
              <a:rPr lang="en-US" dirty="0" smtClean="0"/>
              <a:t>Wildlife </a:t>
            </a:r>
            <a:r>
              <a:rPr lang="en-US" dirty="0" err="1" smtClean="0"/>
              <a:t>Mgt</a:t>
            </a:r>
            <a:r>
              <a:rPr lang="en-US" dirty="0" smtClean="0"/>
              <a:t> Policy</a:t>
            </a:r>
          </a:p>
          <a:p>
            <a:pPr marL="0" indent="0">
              <a:buNone/>
            </a:pPr>
            <a:r>
              <a:rPr lang="en-US" dirty="0" smtClean="0"/>
              <a:t>Land Use </a:t>
            </a:r>
            <a:r>
              <a:rPr lang="en-US" dirty="0" err="1" smtClean="0"/>
              <a:t>Mgt</a:t>
            </a:r>
            <a:r>
              <a:rPr lang="en-US" dirty="0" smtClean="0"/>
              <a:t> Policy</a:t>
            </a:r>
          </a:p>
          <a:p>
            <a:pPr marL="0" indent="0">
              <a:buNone/>
            </a:pPr>
            <a:r>
              <a:rPr lang="en-US" dirty="0" smtClean="0"/>
              <a:t>Ecological Policy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etc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, etc….</a:t>
            </a:r>
            <a:endParaRPr lang="en-US" dirty="0"/>
          </a:p>
        </p:txBody>
      </p:sp>
      <p:pic>
        <p:nvPicPr>
          <p:cNvPr id="1026" name="Picture 2" descr="C:\Users\jconant\Desktop\lucy and d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5556"/>
            <a:ext cx="3505200" cy="52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Illustrating the Economy as a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ec200pic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864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Up Your 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Grazing Rights on Public or Private Lands…</a:t>
            </a:r>
          </a:p>
          <a:p>
            <a:pPr marL="0" indent="0">
              <a:buNone/>
            </a:pPr>
            <a:r>
              <a:rPr lang="en-US" dirty="0" smtClean="0"/>
              <a:t>   Ranching as an economic activity…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Open spaces in area valleys…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Elk (</a:t>
            </a:r>
            <a:r>
              <a:rPr lang="en-US" dirty="0" err="1" smtClean="0"/>
              <a:t>etc</a:t>
            </a:r>
            <a:r>
              <a:rPr lang="en-US" dirty="0" smtClean="0"/>
              <a:t>) habitat…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Wolves…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Rivers and streams…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Loss of increasingly scarce landscape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What’s wrong with this sign?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pp cost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059867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002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What is the opportunity cost of electric hand dryers?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Role of Government in a Market Economy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Provides the legal framework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smtClean="0"/>
              <a:t>(property rights, etc.)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Protects competition and regulates where competition is not economically feasible.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Endangered Species Act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(wolves)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Bison and Gainsharing Policies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Park Concessions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Role of Government in a Market Economy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Provides for Public Goods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dirty="0" smtClean="0"/>
              <a:t>(non-rival &amp; non-exclusive)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Intercedes in markets with significant externalities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800" dirty="0" smtClean="0"/>
              <a:t>(both economies and diseconomies)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Is Yellowstone National Park a Public Good?  Are the </a:t>
            </a:r>
            <a:r>
              <a:rPr lang="en-US" dirty="0" err="1" smtClean="0">
                <a:solidFill>
                  <a:srgbClr val="0070C0"/>
                </a:solidFill>
              </a:rPr>
              <a:t>geothermals</a:t>
            </a:r>
            <a:r>
              <a:rPr lang="en-US" dirty="0" smtClean="0">
                <a:solidFill>
                  <a:srgbClr val="0070C0"/>
                </a:solidFill>
              </a:rPr>
              <a:t> or their </a:t>
            </a:r>
            <a:r>
              <a:rPr lang="en-US" dirty="0" err="1" smtClean="0">
                <a:solidFill>
                  <a:srgbClr val="0070C0"/>
                </a:solidFill>
              </a:rPr>
              <a:t>thermopyles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Snowmobiles and winter use rivalry and restrictions?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Public Good or Gov’t Provision?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conant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528199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conant\Desktop\pho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4" y="1524000"/>
            <a:ext cx="432552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Exclusive?  You </a:t>
            </a:r>
            <a:r>
              <a:rPr lang="en-US" sz="2800" smtClean="0"/>
              <a:t>bet!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Rival – yep!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entrancelinebackup"/>
          <p:cNvPicPr>
            <a:picLocks noChangeAspect="1" noChangeArrowheads="1"/>
          </p:cNvPicPr>
          <p:nvPr/>
        </p:nvPicPr>
        <p:blipFill>
          <a:blip r:embed="rId2" cstate="print"/>
          <a:srcRect l="14166" t="-900"/>
          <a:stretch>
            <a:fillRect/>
          </a:stretch>
        </p:blipFill>
        <p:spPr bwMode="auto">
          <a:xfrm>
            <a:off x="781756" y="1103489"/>
            <a:ext cx="7576783" cy="56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2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EconPos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" y="0"/>
            <a:ext cx="5619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1" y="5334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Indiana Council for Economic Education </a:t>
            </a:r>
          </a:p>
          <a:p>
            <a:endParaRPr lang="en-US" dirty="0" smtClean="0"/>
          </a:p>
          <a:p>
            <a:r>
              <a:rPr lang="en-US" dirty="0" smtClean="0"/>
              <a:t>And the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ISU Center for Economic Education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1" y="2743200"/>
            <a:ext cx="24511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4041" y="6096000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Called the “Handy Dandy Guide”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8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Rivalry and Exclusivity Can Change Over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conant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1437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 Why a Government Function?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Tragedy of the Commons?</a:t>
            </a:r>
          </a:p>
          <a:p>
            <a:pPr marL="0" indent="0">
              <a:buNone/>
            </a:pPr>
            <a:r>
              <a:rPr lang="en-US" dirty="0" smtClean="0"/>
              <a:t>Externalities?</a:t>
            </a:r>
            <a:endParaRPr lang="en-US" dirty="0"/>
          </a:p>
        </p:txBody>
      </p:sp>
      <p:pic>
        <p:nvPicPr>
          <p:cNvPr id="1026" name="Picture 2" descr="C:\Users\jconant\Desktop\pho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53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conant\Desktop\Snowmobiles%20w%20bison%20jpeg%201-06GWDSC_4015-0001-399x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03" y="3352800"/>
            <a:ext cx="474689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Role of Government in a Market Economy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Redistributes Income – social safety net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(bison policies,  winter use plan, gainsharing policies &amp; wolf protection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all redistribute income)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Stabilization – counter-cyclical policies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Stabilization Tools: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* Fiscal Policy</a:t>
            </a:r>
            <a:br>
              <a:rPr lang="en-US" dirty="0" smtClean="0"/>
            </a:br>
            <a:r>
              <a:rPr lang="en-US" dirty="0" smtClean="0"/>
              <a:t>	* Monetary Policy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Stabilization Measures: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* Economic Growth (GDP)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* Employment Growth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* Price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Other Basic Economic Concepts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Important to understanding these issues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Productivity: The Key to Minimizing the Effects of Scarcity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Economic activity is directed toward a distinct goal: allocating resources to maximize value.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Role of NPS – mostly just how the scarce assets are regulated</a:t>
            </a:r>
            <a:endParaRPr lang="en-US" sz="2800" dirty="0">
              <a:solidFill>
                <a:srgbClr val="00B05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Other Basic Economic Concepts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Important to understanding these issues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err="1" smtClean="0"/>
              <a:t>Entreprenuership</a:t>
            </a:r>
            <a:r>
              <a:rPr lang="en-US" sz="2800" dirty="0" smtClean="0"/>
              <a:t>: The least understood critical economic resource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Entrepreneurial activity is a drive for innovation and improvement that creates something “new” or a new way of producing value.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Role of NPS – all of the policies we are looking at have entrepreneurial aspects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Productivity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852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winter use restrictions play a role in the development of more efficient snowmobiles?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799"/>
            <a:ext cx="4038600" cy="39163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jconant\Desktop\yell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" y="4648200"/>
            <a:ext cx="447368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conant\Desktop\YNP pics 10 14\YNP ppt photos\old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799"/>
            <a:ext cx="3324225" cy="19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conant\Desktop\YNP pics 10 14\YNP ppt photos\early-snowplane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82" y="4648200"/>
            <a:ext cx="5106988" cy="24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conant\Desktop\yello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82" y="2079598"/>
            <a:ext cx="4676518" cy="24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585" y="2286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Entrepreneurship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Documents and Settings\jconant\My Documents\My Pictures\teds paddles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038600" cy="310783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conant\Pictures\549deff9783cd_preview-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315"/>
            <a:ext cx="3996267" cy="30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conant\Pictures\firehole-bil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" y="228600"/>
            <a:ext cx="4027311" cy="37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32665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Entrepreneurship – filling previously unfilled markets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Next Week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Economics</a:t>
            </a:r>
          </a:p>
          <a:p>
            <a:endParaRPr lang="en-US" dirty="0" smtClean="0"/>
          </a:p>
          <a:p>
            <a:r>
              <a:rPr lang="en-US" dirty="0" smtClean="0"/>
              <a:t>First short paper due – debate on purposes of National Parks, </a:t>
            </a:r>
            <a:r>
              <a:rPr lang="en-US" dirty="0" err="1" smtClean="0"/>
              <a:t>ie</a:t>
            </a:r>
            <a:r>
              <a:rPr lang="en-US" dirty="0" smtClean="0"/>
              <a:t> recreation, conservation, preservation.</a:t>
            </a:r>
          </a:p>
          <a:p>
            <a:endParaRPr lang="en-US" dirty="0"/>
          </a:p>
          <a:p>
            <a:r>
              <a:rPr lang="en-US" dirty="0" smtClean="0"/>
              <a:t>Then returning to the Bison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1"/>
            <a:ext cx="8001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Five </a:t>
            </a:r>
            <a:r>
              <a:rPr lang="en-US" sz="3200" b="1" dirty="0" smtClean="0">
                <a:solidFill>
                  <a:srgbClr val="FF0000"/>
                </a:solidFill>
              </a:rPr>
              <a:t>Propositions </a:t>
            </a:r>
            <a:r>
              <a:rPr lang="en-US" sz="3200" b="1" dirty="0">
                <a:solidFill>
                  <a:srgbClr val="FF0000"/>
                </a:solidFill>
              </a:rPr>
              <a:t>for Economic Reasoning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(Walton &amp; </a:t>
            </a:r>
            <a:r>
              <a:rPr lang="en-US" sz="3200" b="1" dirty="0" err="1">
                <a:solidFill>
                  <a:srgbClr val="FF0000"/>
                </a:solidFill>
              </a:rPr>
              <a:t>Rockoff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pPr lvl="0"/>
            <a:r>
              <a:rPr lang="en-US" sz="2400" dirty="0"/>
              <a:t>People choose, and individual choices are the source of social outcomes.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Choices impose costs.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Incentive matter.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Institutions matter, and the “rules of the game” influence choices.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Understanding based on knowledge and evidence imparts value to opinions.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2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772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Conant’s Proposition for Economic Reasoning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2000" dirty="0"/>
              <a:t>Economies are </a:t>
            </a:r>
            <a:r>
              <a:rPr lang="en-US" sz="2000" b="1" i="1" dirty="0"/>
              <a:t>systems</a:t>
            </a:r>
            <a:r>
              <a:rPr lang="en-US" sz="2000" dirty="0"/>
              <a:t>.  An intervention in one market will have secondary, most often counter and unintended, consequences in many other markets as the primary (intended) effect works its way through the economic system. 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Human societies create social institutions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Institutions </a:t>
            </a:r>
            <a:r>
              <a:rPr lang="en-US" sz="2000" dirty="0"/>
              <a:t>determine incentives. 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Incentives </a:t>
            </a:r>
            <a:r>
              <a:rPr lang="en-US" sz="2000" dirty="0"/>
              <a:t>determine economic behavior.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Economic </a:t>
            </a:r>
            <a:r>
              <a:rPr lang="en-US" sz="2000" dirty="0"/>
              <a:t>behavior works </a:t>
            </a:r>
            <a:r>
              <a:rPr lang="en-US" sz="2000" dirty="0" smtClean="0"/>
              <a:t>through  </a:t>
            </a:r>
            <a:r>
              <a:rPr lang="en-US" sz="2000" dirty="0"/>
              <a:t>the institutions that make up the economic system to generate economic outcomes. 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Societies </a:t>
            </a:r>
            <a:r>
              <a:rPr lang="en-US" sz="2000" dirty="0"/>
              <a:t>then use their social decision making process to evaluate the economic outcomes and determine what changes to make in their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33289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Scarcity - The Economic Problem Faced by all Societies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society is endowed with </a:t>
            </a:r>
            <a:r>
              <a:rPr lang="en-US" b="1" dirty="0" smtClean="0"/>
              <a:t>scarce resources</a:t>
            </a:r>
            <a:r>
              <a:rPr lang="en-US" dirty="0" smtClean="0"/>
              <a:t> with which to produce the </a:t>
            </a:r>
            <a:r>
              <a:rPr lang="en-US" b="1" dirty="0" smtClean="0"/>
              <a:t>goods &amp; services </a:t>
            </a:r>
            <a:r>
              <a:rPr lang="en-US" dirty="0" smtClean="0"/>
              <a:t>that provide its citizens with their standard of living.</a:t>
            </a:r>
          </a:p>
          <a:p>
            <a:r>
              <a:rPr lang="en-US" b="1" dirty="0" smtClean="0"/>
              <a:t>4 Basic Resources: </a:t>
            </a:r>
            <a:r>
              <a:rPr lang="en-US" dirty="0" smtClean="0"/>
              <a:t>Natural, Human, Capital, and Entrepreneurial</a:t>
            </a:r>
          </a:p>
          <a:p>
            <a:r>
              <a:rPr lang="en-US" b="1" dirty="0" smtClean="0"/>
              <a:t>Economics </a:t>
            </a:r>
            <a:r>
              <a:rPr lang="en-US" dirty="0" smtClean="0"/>
              <a:t>is the study of how societies use their scarce resources to meet their citizens’ wants.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is scarce in the GYE?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Grass – Bison</a:t>
            </a:r>
          </a:p>
          <a:p>
            <a:pPr marL="0" indent="0">
              <a:buNone/>
            </a:pPr>
            <a:r>
              <a:rPr lang="en-US" sz="3600" dirty="0" smtClean="0"/>
              <a:t>Bullets (Security) – Wolves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that one is for you, Lennon!</a:t>
            </a:r>
          </a:p>
          <a:p>
            <a:pPr marL="0" indent="0">
              <a:buNone/>
            </a:pPr>
            <a:r>
              <a:rPr lang="en-US" sz="3600" dirty="0" smtClean="0"/>
              <a:t>Peace &amp; Quiet – Winter Use</a:t>
            </a:r>
          </a:p>
          <a:p>
            <a:pPr marL="0" indent="0">
              <a:buNone/>
            </a:pPr>
            <a:r>
              <a:rPr lang="en-US" sz="3600" dirty="0" err="1" smtClean="0"/>
              <a:t>Thermophyle</a:t>
            </a:r>
            <a:r>
              <a:rPr lang="en-US" sz="3600" dirty="0" smtClean="0"/>
              <a:t> Sites = </a:t>
            </a:r>
            <a:r>
              <a:rPr lang="en-US" sz="3600" dirty="0" err="1" smtClean="0"/>
              <a:t>Geothermals</a:t>
            </a:r>
            <a:r>
              <a:rPr lang="en-US" sz="3600" dirty="0" smtClean="0"/>
              <a:t> &amp; 	Gainsharing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18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 Economic Resources are Scarce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enough of the resource to freely satisfy all wants.</a:t>
            </a:r>
          </a:p>
          <a:p>
            <a:r>
              <a:rPr lang="en-US" dirty="0" smtClean="0"/>
              <a:t>Scarcity requires choice.</a:t>
            </a:r>
          </a:p>
          <a:p>
            <a:r>
              <a:rPr lang="en-US" dirty="0" smtClean="0"/>
              <a:t>Scarcity creates competition.</a:t>
            </a:r>
          </a:p>
          <a:p>
            <a:r>
              <a:rPr lang="en-US" dirty="0" smtClean="0"/>
              <a:t>Scarcity means all resource uses have a cost.</a:t>
            </a:r>
          </a:p>
          <a:p>
            <a:r>
              <a:rPr lang="en-US" dirty="0" smtClean="0"/>
              <a:t>Economists call this cost opportunity cost.</a:t>
            </a:r>
          </a:p>
          <a:p>
            <a:r>
              <a:rPr lang="en-US" dirty="0" smtClean="0"/>
              <a:t>Opportunity cost is the central concept of economics.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Scarcity and Opportunity 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conant\Desktop\2008_yellowstone_trip_-2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553200" cy="57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Economic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Societies Create Economic Systems to Deal with Scarcity of Productive Resources.</a:t>
            </a:r>
          </a:p>
          <a:p>
            <a:r>
              <a:rPr lang="en-US" dirty="0" smtClean="0"/>
              <a:t>Economic Systems are made up of Economic Institutions (</a:t>
            </a:r>
            <a:r>
              <a:rPr lang="en-US" dirty="0" err="1" smtClean="0"/>
              <a:t>ie</a:t>
            </a:r>
            <a:r>
              <a:rPr lang="en-US" dirty="0" smtClean="0"/>
              <a:t>, NPS, BLM, APHIS, BFC, MDOL).</a:t>
            </a:r>
          </a:p>
          <a:p>
            <a:r>
              <a:rPr lang="en-US" dirty="0" smtClean="0"/>
              <a:t>Economic Institutions are created in order to answer the 3 basic questions of economics, What, How, For Whom in the way the best satisfies the society’s Goals and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599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What Economics Is About: Understanding the Basics of Our Economic System </vt:lpstr>
      <vt:lpstr>PowerPoint Presentation</vt:lpstr>
      <vt:lpstr>PowerPoint Presentation</vt:lpstr>
      <vt:lpstr>PowerPoint Presentation</vt:lpstr>
      <vt:lpstr>Scarcity - The Economic Problem Faced by all Societies</vt:lpstr>
      <vt:lpstr>What is scarce in the GYE?</vt:lpstr>
      <vt:lpstr>All Economic Resources are Scarce</vt:lpstr>
      <vt:lpstr>Scarcity and Opportunity Cost</vt:lpstr>
      <vt:lpstr>Economic Systems</vt:lpstr>
      <vt:lpstr>Fundamental “Types” of Economic Systems</vt:lpstr>
      <vt:lpstr>PowerPoint Presentation</vt:lpstr>
      <vt:lpstr>American Democracy</vt:lpstr>
      <vt:lpstr>Illustrating the Economy as a System</vt:lpstr>
      <vt:lpstr>Make Up Your Own</vt:lpstr>
      <vt:lpstr>What’s wrong with this sign?</vt:lpstr>
      <vt:lpstr>The Role of Government in a Market Economy</vt:lpstr>
      <vt:lpstr>Role of Government in a Market Economy</vt:lpstr>
      <vt:lpstr>Public Good or Gov’t Provision?</vt:lpstr>
      <vt:lpstr>Rival – yep!</vt:lpstr>
      <vt:lpstr>Rivalry and Exclusivity Can Change Over Time</vt:lpstr>
      <vt:lpstr>So Why a Government Function?</vt:lpstr>
      <vt:lpstr>The Role of Government in a Market Economy</vt:lpstr>
      <vt:lpstr>Other Basic Economic Concepts Important to understanding these issues</vt:lpstr>
      <vt:lpstr>Other Basic Economic Concepts Important to understanding these issues</vt:lpstr>
      <vt:lpstr>Productivity</vt:lpstr>
      <vt:lpstr>Entrepreneurship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Economics Is About: Understanding the Basics of Our Economic System</dc:title>
  <dc:creator>John</dc:creator>
  <cp:lastModifiedBy>Windows User</cp:lastModifiedBy>
  <cp:revision>36</cp:revision>
  <cp:lastPrinted>2015-02-04T16:21:26Z</cp:lastPrinted>
  <dcterms:created xsi:type="dcterms:W3CDTF">2009-02-23T02:19:29Z</dcterms:created>
  <dcterms:modified xsi:type="dcterms:W3CDTF">2016-04-01T20:12:56Z</dcterms:modified>
</cp:coreProperties>
</file>