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3"/>
  </p:handoutMasterIdLst>
  <p:sldIdLst>
    <p:sldId id="290" r:id="rId2"/>
    <p:sldId id="265" r:id="rId3"/>
    <p:sldId id="291" r:id="rId4"/>
    <p:sldId id="266" r:id="rId5"/>
    <p:sldId id="278" r:id="rId6"/>
    <p:sldId id="267" r:id="rId7"/>
    <p:sldId id="268" r:id="rId8"/>
    <p:sldId id="269" r:id="rId9"/>
    <p:sldId id="270" r:id="rId10"/>
    <p:sldId id="271" r:id="rId11"/>
    <p:sldId id="272" r:id="rId12"/>
    <p:sldId id="279" r:id="rId13"/>
    <p:sldId id="273" r:id="rId14"/>
    <p:sldId id="274" r:id="rId15"/>
    <p:sldId id="275" r:id="rId16"/>
    <p:sldId id="301" r:id="rId17"/>
    <p:sldId id="276" r:id="rId18"/>
    <p:sldId id="277" r:id="rId19"/>
    <p:sldId id="292" r:id="rId20"/>
    <p:sldId id="293" r:id="rId21"/>
    <p:sldId id="294" r:id="rId22"/>
    <p:sldId id="295" r:id="rId23"/>
    <p:sldId id="296" r:id="rId24"/>
    <p:sldId id="297" r:id="rId25"/>
    <p:sldId id="298" r:id="rId26"/>
    <p:sldId id="260" r:id="rId27"/>
    <p:sldId id="261" r:id="rId28"/>
    <p:sldId id="262" r:id="rId29"/>
    <p:sldId id="263" r:id="rId30"/>
    <p:sldId id="264" r:id="rId31"/>
    <p:sldId id="300" r:id="rId32"/>
    <p:sldId id="299" r:id="rId33"/>
    <p:sldId id="281" r:id="rId34"/>
    <p:sldId id="288" r:id="rId35"/>
    <p:sldId id="289" r:id="rId36"/>
    <p:sldId id="280" r:id="rId37"/>
    <p:sldId id="282" r:id="rId38"/>
    <p:sldId id="287" r:id="rId39"/>
    <p:sldId id="283" r:id="rId40"/>
    <p:sldId id="284" r:id="rId41"/>
    <p:sldId id="285" r:id="rId42"/>
    <p:sldId id="286" r:id="rId43"/>
    <p:sldId id="256" r:id="rId44"/>
    <p:sldId id="257" r:id="rId45"/>
    <p:sldId id="258" r:id="rId46"/>
    <p:sldId id="259"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1" y="-9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66A136-C6ED-4146-BC1D-B502E536D1C9}" type="datetimeFigureOut">
              <a:rPr lang="en-US" smtClean="0"/>
              <a:t>4/1/2016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8408C1-6D98-4FAA-A082-1FA5B571C65A}" type="slidenum">
              <a:rPr lang="en-US" smtClean="0"/>
              <a:t>‹#›</a:t>
            </a:fld>
            <a:endParaRPr lang="en-US"/>
          </a:p>
        </p:txBody>
      </p:sp>
    </p:spTree>
    <p:extLst>
      <p:ext uri="{BB962C8B-B14F-4D97-AF65-F5344CB8AC3E}">
        <p14:creationId xmlns:p14="http://schemas.microsoft.com/office/powerpoint/2010/main" val="14283188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E72F33-5B56-4FF4-B7BA-160B36CF5D95}"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331184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72F33-5B56-4FF4-B7BA-160B36CF5D95}"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302473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72F33-5B56-4FF4-B7BA-160B36CF5D95}"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178155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72F33-5B56-4FF4-B7BA-160B36CF5D95}"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13630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E72F33-5B56-4FF4-B7BA-160B36CF5D95}"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34779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E72F33-5B56-4FF4-B7BA-160B36CF5D95}"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5894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72F33-5B56-4FF4-B7BA-160B36CF5D95}"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189738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E72F33-5B56-4FF4-B7BA-160B36CF5D95}" type="datetimeFigureOut">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116401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72F33-5B56-4FF4-B7BA-160B36CF5D95}"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44620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72F33-5B56-4FF4-B7BA-160B36CF5D95}"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331707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72F33-5B56-4FF4-B7BA-160B36CF5D95}"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CD14F-51FF-4592-B892-38A2803FC83E}" type="slidenum">
              <a:rPr lang="en-US" smtClean="0"/>
              <a:t>‹#›</a:t>
            </a:fld>
            <a:endParaRPr lang="en-US"/>
          </a:p>
        </p:txBody>
      </p:sp>
    </p:spTree>
    <p:extLst>
      <p:ext uri="{BB962C8B-B14F-4D97-AF65-F5344CB8AC3E}">
        <p14:creationId xmlns:p14="http://schemas.microsoft.com/office/powerpoint/2010/main" val="390405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72F33-5B56-4FF4-B7BA-160B36CF5D95}" type="datetimeFigureOut">
              <a:rPr lang="en-US" smtClean="0"/>
              <a:t>4/1/2016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CD14F-51FF-4592-B892-38A2803FC83E}" type="slidenum">
              <a:rPr lang="en-US" smtClean="0"/>
              <a:t>‹#›</a:t>
            </a:fld>
            <a:endParaRPr lang="en-US"/>
          </a:p>
        </p:txBody>
      </p:sp>
    </p:spTree>
    <p:extLst>
      <p:ext uri="{BB962C8B-B14F-4D97-AF65-F5344CB8AC3E}">
        <p14:creationId xmlns:p14="http://schemas.microsoft.com/office/powerpoint/2010/main" val="271416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ibmp.inf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buffalofieldcampaign.org/aboutbuffalo/buffalobillofright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americanprairie.org/projectprogress/repor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mwh.org/issues/brucellosis/APHIS/Feasibility%20of%20Quarantine%20Procedures%20for%20Bison%20Calves%20From%20Yellowstone%20National%20Park.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nps.gov/av/imr/avElement/yell-Q1.mp4"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nps.gov/av/imr/avElement/yell-Q2.mp4"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hyperlink" Target="http://www.nps.gov/av/imr/avElement/yell-QA-Bison-Overview-Final.mp4"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nps.gov/av/imr/avElement/yell-Q3.mp4"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nps.gov/av/imr/avElement/yell-Q6.mp4"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nps.gov/yell/naturescience/upload/2013-Wolf-Report-Accessible_web.pdf"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ngm.nationalgeographic.com/2010/03/wolf-wars/chadwick-text"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fwp.mt.gov/fishAndWildlife/management/wol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nps.gov/av/imr/avElement/yell-Q1-DougSmith3.mp4"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nps.gov/av/imr/avElement/yell-Q2-DougSmith1.mp4"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nps.gov/av/imr/avElement/yell-Q3-DougSmith.mp4" TargetMode="Externa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nps.gov/av/imr/avElement/yell-Q7-DougSmith.mp4" TargetMode="Externa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fws.gov/mountain-prairie/species/mammals/wol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6.emf"/></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spokesman.com/blogs/outdoors/2015/apr/03/montana-reports-decrease-wolves-attacks-livestoc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fwp.mt.gov/fishAndWildlife/management/wolf/wolfWeekly2015.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fwp.mt.gov/education/videoLibrary/outdoorReports/video_0281.html" TargetMode="External"/><Relationship Id="rId2" Type="http://schemas.openxmlformats.org/officeDocument/2006/relationships/hyperlink" Target="http://fwp.mt.gov/education/videoLibrary/outdoorReports/video_0367.html" TargetMode="External"/><Relationship Id="rId1" Type="http://schemas.openxmlformats.org/officeDocument/2006/relationships/slideLayout" Target="../slideLayouts/slideLayout2.xml"/><Relationship Id="rId5" Type="http://schemas.openxmlformats.org/officeDocument/2006/relationships/hyperlink" Target="http://fwp.mt.gov/education/videoLibrary/outdoorReports/video_0293.html" TargetMode="External"/><Relationship Id="rId4" Type="http://schemas.openxmlformats.org/officeDocument/2006/relationships/hyperlink" Target="http://fwp.mt.gov/education/videoLibrary/outdoorReports/video_0265.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Yellowstone Bison</a:t>
            </a:r>
            <a:br>
              <a:rPr lang="en-US" sz="6000" dirty="0" smtClean="0"/>
            </a:br>
            <a:r>
              <a:rPr lang="en-US" sz="3600" dirty="0" smtClean="0"/>
              <a:t>Genetically Pure Population</a:t>
            </a:r>
            <a:endParaRPr lang="en-US" sz="3600" dirty="0"/>
          </a:p>
        </p:txBody>
      </p:sp>
      <p:sp>
        <p:nvSpPr>
          <p:cNvPr id="5" name="Content Placeholder 4"/>
          <p:cNvSpPr>
            <a:spLocks noGrp="1"/>
          </p:cNvSpPr>
          <p:nvPr>
            <p:ph idx="1"/>
          </p:nvPr>
        </p:nvSpPr>
        <p:spPr/>
        <p:txBody>
          <a:bodyPr/>
          <a:lstStyle/>
          <a:p>
            <a:endParaRPr lang="en-US"/>
          </a:p>
        </p:txBody>
      </p:sp>
      <p:pic>
        <p:nvPicPr>
          <p:cNvPr id="1026" name="Picture 2" descr="C:\Users\jconant\Desktop\YNP pics 10 14\2008_yellowstone_24_25_-1270-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9828596" cy="521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19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IBMP</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pPr>
            <a:r>
              <a:rPr lang="en-US" dirty="0" smtClean="0"/>
              <a:t>Final EIS for IBMP for MT &amp; YNP adopted 2000.</a:t>
            </a:r>
          </a:p>
          <a:p>
            <a:pPr>
              <a:buFont typeface="Arial" charset="0"/>
              <a:buChar char="•"/>
            </a:pPr>
            <a:r>
              <a:rPr lang="en-US" dirty="0" smtClean="0"/>
              <a:t>Adaptive management plan for implementation 2008.</a:t>
            </a:r>
          </a:p>
          <a:p>
            <a:pPr>
              <a:buFont typeface="Arial" charset="0"/>
              <a:buChar char="•"/>
            </a:pPr>
            <a:r>
              <a:rPr lang="en-US" dirty="0" smtClean="0">
                <a:hlinkClick r:id="rId2"/>
              </a:rPr>
              <a:t>www.ibmp.info</a:t>
            </a:r>
            <a:r>
              <a:rPr lang="en-US" dirty="0" smtClean="0"/>
              <a:t> provides documents for the public.</a:t>
            </a:r>
          </a:p>
          <a:p>
            <a:pPr>
              <a:buFont typeface="Arial" charset="0"/>
              <a:buChar char="•"/>
            </a:pPr>
            <a:r>
              <a:rPr lang="en-US" dirty="0" smtClean="0"/>
              <a:t>Partners: NPS, APHIS, USFS, MT DOL, MT FWP, Inter-Tribal Buffalo Council (ITBC), Nez Perce and Flathead Nations.</a:t>
            </a:r>
            <a:endParaRPr lang="en-US" dirty="0"/>
          </a:p>
        </p:txBody>
      </p:sp>
    </p:spTree>
    <p:extLst>
      <p:ext uri="{BB962C8B-B14F-4D97-AF65-F5344CB8AC3E}">
        <p14:creationId xmlns:p14="http://schemas.microsoft.com/office/powerpoint/2010/main" val="3379644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IBMP Objectives</a:t>
            </a:r>
            <a:endParaRPr lang="en-US" dirty="0"/>
          </a:p>
        </p:txBody>
      </p:sp>
      <p:sp>
        <p:nvSpPr>
          <p:cNvPr id="3" name="Content Placeholder 2"/>
          <p:cNvSpPr>
            <a:spLocks noGrp="1"/>
          </p:cNvSpPr>
          <p:nvPr>
            <p:ph idx="1"/>
          </p:nvPr>
        </p:nvSpPr>
        <p:spPr/>
        <p:txBody>
          <a:bodyPr/>
          <a:lstStyle/>
          <a:p>
            <a:r>
              <a:rPr lang="en-US" dirty="0" smtClean="0"/>
              <a:t>Maintain wild, free-ranging bison population.</a:t>
            </a:r>
          </a:p>
          <a:p>
            <a:r>
              <a:rPr lang="en-US" dirty="0" smtClean="0"/>
              <a:t>Reduce risk of brucellosis transmission to cattle.</a:t>
            </a:r>
          </a:p>
          <a:p>
            <a:r>
              <a:rPr lang="en-US" dirty="0" smtClean="0"/>
              <a:t>Maintain role of bison in YNP ecosystem (grazers and food for carnivores, </a:t>
            </a:r>
            <a:r>
              <a:rPr lang="en-US" dirty="0" err="1" smtClean="0"/>
              <a:t>etc</a:t>
            </a:r>
            <a:r>
              <a:rPr lang="en-US" dirty="0" smtClean="0"/>
              <a:t>).</a:t>
            </a:r>
          </a:p>
          <a:p>
            <a:pPr marL="0" indent="0">
              <a:buNone/>
            </a:pPr>
            <a:endParaRPr lang="en-US" dirty="0"/>
          </a:p>
        </p:txBody>
      </p:sp>
      <p:pic>
        <p:nvPicPr>
          <p:cNvPr id="5122" name="Picture 2" descr="C:\Users\jconant\Desktop\biso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24577"/>
            <a:ext cx="37338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conant\Desktop\th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6348"/>
            <a:ext cx="3800135" cy="253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99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IBMP Objectives</a:t>
            </a:r>
          </a:p>
        </p:txBody>
      </p:sp>
      <p:sp>
        <p:nvSpPr>
          <p:cNvPr id="3" name="Content Placeholder 2"/>
          <p:cNvSpPr>
            <a:spLocks noGrp="1"/>
          </p:cNvSpPr>
          <p:nvPr>
            <p:ph idx="1"/>
          </p:nvPr>
        </p:nvSpPr>
        <p:spPr/>
        <p:txBody>
          <a:bodyPr/>
          <a:lstStyle/>
          <a:p>
            <a:r>
              <a:rPr lang="en-US" dirty="0"/>
              <a:t> Maintain genetic integrity of population.</a:t>
            </a:r>
          </a:p>
          <a:p>
            <a:r>
              <a:rPr lang="en-US" dirty="0"/>
              <a:t>Prevent dispersal beyond conservation area.</a:t>
            </a:r>
          </a:p>
          <a:p>
            <a:r>
              <a:rPr lang="en-US" dirty="0"/>
              <a:t>Lower brucellosis prevalence (not native)</a:t>
            </a:r>
          </a:p>
        </p:txBody>
      </p:sp>
      <p:pic>
        <p:nvPicPr>
          <p:cNvPr id="6146" name="Picture 2" descr="C:\Users\jconant\Desktop\50dcdc9022f86.preview-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2" y="3352483"/>
            <a:ext cx="5905501"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96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IBMP</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IBMP meets several times per year in public venues to review, evaluate, and modify operating procedures for accomplishment of plan objectives.</a:t>
            </a:r>
          </a:p>
          <a:p>
            <a:pPr marL="0" indent="0">
              <a:buNone/>
            </a:pPr>
            <a:endParaRPr lang="en-US" dirty="0" smtClean="0"/>
          </a:p>
          <a:p>
            <a:pPr marL="0" indent="0">
              <a:buNone/>
            </a:pPr>
            <a:r>
              <a:rPr lang="en-US" dirty="0" smtClean="0"/>
              <a:t>“Treaty harvests” provide meat to Native Tribes for consumption and restoration of bison to tribal lands to improve cultural, economic, and social well-being of Native Tribes.</a:t>
            </a:r>
            <a:endParaRPr lang="en-US" dirty="0"/>
          </a:p>
        </p:txBody>
      </p:sp>
    </p:spTree>
    <p:extLst>
      <p:ext uri="{BB962C8B-B14F-4D97-AF65-F5344CB8AC3E}">
        <p14:creationId xmlns:p14="http://schemas.microsoft.com/office/powerpoint/2010/main" val="431203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Bison FAQs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a:buFont typeface="Arial" charset="0"/>
              <a:buChar char="•"/>
            </a:pPr>
            <a:r>
              <a:rPr lang="en-US" dirty="0" smtClean="0"/>
              <a:t>Summer 2014 about 4.900 Bison in YNP.</a:t>
            </a:r>
          </a:p>
          <a:p>
            <a:pPr marL="0" indent="0">
              <a:buNone/>
            </a:pPr>
            <a:endParaRPr lang="en-US" dirty="0" smtClean="0"/>
          </a:p>
          <a:p>
            <a:pPr>
              <a:buFont typeface="Arial" charset="0"/>
              <a:buChar char="•"/>
            </a:pPr>
            <a:r>
              <a:rPr lang="en-US" dirty="0" smtClean="0"/>
              <a:t>2000 Mediated settlement between US Ag and Interior and MT sets Bison limits near 3,000.</a:t>
            </a:r>
          </a:p>
          <a:p>
            <a:pPr marL="0" indent="0">
              <a:buNone/>
            </a:pPr>
            <a:endParaRPr lang="en-US" dirty="0" smtClean="0"/>
          </a:p>
          <a:p>
            <a:pPr>
              <a:buFont typeface="Arial" charset="0"/>
              <a:buChar char="•"/>
            </a:pPr>
            <a:r>
              <a:rPr lang="en-US" dirty="0" smtClean="0"/>
              <a:t>No natural predators.</a:t>
            </a:r>
          </a:p>
          <a:p>
            <a:pPr marL="0" indent="0">
              <a:buNone/>
            </a:pPr>
            <a:endParaRPr lang="en-US" dirty="0" smtClean="0"/>
          </a:p>
          <a:p>
            <a:r>
              <a:rPr lang="en-US" dirty="0" smtClean="0"/>
              <a:t>NPS Biologists proposed removing 900 Bison near        N boundary (Gardiner) this winter (‘14-’15) to reduce 2015 pop growth and reduce potential for “mass migration” into MT.</a:t>
            </a:r>
            <a:endParaRPr lang="en-US" dirty="0"/>
          </a:p>
        </p:txBody>
      </p:sp>
    </p:spTree>
    <p:extLst>
      <p:ext uri="{BB962C8B-B14F-4D97-AF65-F5344CB8AC3E}">
        <p14:creationId xmlns:p14="http://schemas.microsoft.com/office/powerpoint/2010/main" val="2046479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Bison FAQs</a:t>
            </a:r>
          </a:p>
        </p:txBody>
      </p:sp>
      <p:sp>
        <p:nvSpPr>
          <p:cNvPr id="3" name="Content Placeholder 2"/>
          <p:cNvSpPr>
            <a:spLocks noGrp="1"/>
          </p:cNvSpPr>
          <p:nvPr>
            <p:ph idx="1"/>
          </p:nvPr>
        </p:nvSpPr>
        <p:spPr/>
        <p:txBody>
          <a:bodyPr>
            <a:normAutofit fontScale="92500" lnSpcReduction="10000"/>
          </a:bodyPr>
          <a:lstStyle/>
          <a:p>
            <a:r>
              <a:rPr lang="en-US" dirty="0" smtClean="0"/>
              <a:t>If bison pop. were allowed to increase &amp; disperse naturally into cattle occupied MT, it is likely they would be “removed” by the state.</a:t>
            </a:r>
          </a:p>
          <a:p>
            <a:pPr marL="0" indent="0">
              <a:buNone/>
            </a:pPr>
            <a:endParaRPr lang="en-US" dirty="0" smtClean="0"/>
          </a:p>
          <a:p>
            <a:r>
              <a:rPr lang="en-US" dirty="0" smtClean="0"/>
              <a:t>MT has superseding management authority outside the park. </a:t>
            </a:r>
          </a:p>
          <a:p>
            <a:pPr marL="0" indent="0">
              <a:buNone/>
            </a:pPr>
            <a:endParaRPr lang="en-US" dirty="0" smtClean="0"/>
          </a:p>
          <a:p>
            <a:r>
              <a:rPr lang="en-US" dirty="0" smtClean="0"/>
              <a:t>Management practices by MT include, hunting, hazing, &amp; capture to limit distribution of bison.</a:t>
            </a:r>
            <a:endParaRPr lang="en-US" dirty="0"/>
          </a:p>
        </p:txBody>
      </p:sp>
    </p:spTree>
    <p:extLst>
      <p:ext uri="{BB962C8B-B14F-4D97-AF65-F5344CB8AC3E}">
        <p14:creationId xmlns:p14="http://schemas.microsoft.com/office/powerpoint/2010/main" val="2032260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jconant\Desktop\cartoo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599"/>
            <a:ext cx="8318391" cy="624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1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p>
            <a:r>
              <a:rPr lang="en-US" dirty="0" smtClean="0"/>
              <a:t> BFC Vision, Mission, Values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3811537"/>
              </p:ext>
            </p:extLst>
          </p:nvPr>
        </p:nvGraphicFramePr>
        <p:xfrm>
          <a:off x="457200" y="1748630"/>
          <a:ext cx="8229600" cy="4804569"/>
        </p:xfrm>
        <a:graphic>
          <a:graphicData uri="http://schemas.openxmlformats.org/drawingml/2006/table">
            <a:tbl>
              <a:tblPr/>
              <a:tblGrid>
                <a:gridCol w="8229600"/>
              </a:tblGrid>
              <a:tr h="3181404">
                <a:tc>
                  <a:txBody>
                    <a:bodyPr/>
                    <a:lstStyle/>
                    <a:p>
                      <a:pPr algn="l"/>
                      <a:r>
                        <a:rPr lang="en-US" b="1">
                          <a:latin typeface="Verdana, Arial, Helvetica, sans-serif"/>
                        </a:rPr>
                        <a:t>Vision-</a:t>
                      </a:r>
                      <a:r>
                        <a:rPr lang="en-US">
                          <a:latin typeface="Verdana, Arial, Helvetica, sans-serif"/>
                        </a:rPr>
                        <a:t> We envision a life for buffalo in which they thrive within the state of inherent wildness as expressed in the </a:t>
                      </a:r>
                      <a:r>
                        <a:rPr lang="en-US">
                          <a:latin typeface="Verdana, Arial, Helvetica, sans-serif"/>
                          <a:hlinkClick r:id="rId2"/>
                        </a:rPr>
                        <a:t>Buffalo Bill of Rights</a:t>
                      </a:r>
                      <a:r>
                        <a:rPr lang="en-US">
                          <a:latin typeface="Verdana, Arial, Helvetica, sans-serif"/>
                        </a:rPr>
                        <a:t>. We also envision a world in which buffalo and all other native wildlife are given precedence on public land, and that buffalo herds will remain as a self-regulating sustainable population, and a viable genetic source for the future evolution potential of the species.</a:t>
                      </a:r>
                      <a:br>
                        <a:rPr lang="en-US">
                          <a:latin typeface="Verdana, Arial, Helvetica, sans-serif"/>
                        </a:rPr>
                      </a:br>
                      <a:r>
                        <a:rPr lang="en-US">
                          <a:latin typeface="Verdana, Arial, Helvetica, sans-serif"/>
                        </a:rPr>
                        <a:t/>
                      </a:r>
                      <a:br>
                        <a:rPr lang="en-US">
                          <a:latin typeface="Verdana, Arial, Helvetica, sans-serif"/>
                        </a:rPr>
                      </a:br>
                      <a:r>
                        <a:rPr lang="en-US" b="1">
                          <a:latin typeface="Verdana, Arial, Helvetica, sans-serif"/>
                        </a:rPr>
                        <a:t>Mission-</a:t>
                      </a:r>
                      <a:r>
                        <a:rPr lang="en-US">
                          <a:latin typeface="Verdana, Arial, Helvetica, sans-serif"/>
                        </a:rPr>
                        <a:t> To stop the slaughter of Yellowstone’s wild buffalo herd, protect the natural habitat of wild free-roaming buffalo and native wildlife, and to work with people of all Nations to honor the sacredness of the wild buffalo.</a:t>
                      </a:r>
                      <a:endParaRPr lang="en-US"/>
                    </a:p>
                  </a:txBody>
                  <a:tcPr marL="28575" marR="28575" marT="28575" marB="28575">
                    <a:lnL>
                      <a:noFill/>
                    </a:lnL>
                    <a:lnR>
                      <a:noFill/>
                    </a:lnR>
                    <a:lnT>
                      <a:noFill/>
                    </a:lnT>
                    <a:lnB>
                      <a:noFill/>
                    </a:lnB>
                  </a:tcPr>
                </a:tc>
              </a:tr>
              <a:tr h="1623165">
                <a:tc>
                  <a:txBody>
                    <a:bodyPr/>
                    <a:lstStyle/>
                    <a:p>
                      <a:pPr algn="l"/>
                      <a:r>
                        <a:rPr lang="en-US" b="1" dirty="0">
                          <a:latin typeface="Verdana, Arial, Helvetica, sans-serif"/>
                        </a:rPr>
                        <a:t>Core Values</a:t>
                      </a:r>
                      <a:r>
                        <a:rPr lang="en-US" dirty="0"/>
                        <a:t>- </a:t>
                      </a:r>
                      <a:r>
                        <a:rPr lang="en-US" dirty="0">
                          <a:latin typeface="Verdana, Arial, Helvetica, sans-serif"/>
                        </a:rPr>
                        <a:t>Sustainability, Community, Education, Wildlife, Co-existence, Ecology/Phenology, Environmental Activism, Preservation, Sound Science, Respect, Integrity, Honor, Spirituality, Creativity, Fun, Not bound by convention, Non-violence, Open Communications, and Honor all cultures and celebrate diversity </a:t>
                      </a:r>
                      <a:endParaRPr lang="en-US" dirty="0"/>
                    </a:p>
                  </a:txBody>
                  <a:tcPr marL="28575" marR="28575" marT="28575" marB="28575">
                    <a:lnL>
                      <a:noFill/>
                    </a:lnL>
                    <a:lnR>
                      <a:noFill/>
                    </a:lnR>
                    <a:lnT>
                      <a:noFill/>
                    </a:lnT>
                    <a:lnB>
                      <a:noFill/>
                    </a:lnB>
                  </a:tcPr>
                </a:tc>
              </a:tr>
            </a:tbl>
          </a:graphicData>
        </a:graphic>
      </p:graphicFrame>
      <p:pic>
        <p:nvPicPr>
          <p:cNvPr id="1025" name="Picture 1" descr="C:\Users\jconant\Desktop\BFC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2" y="232669"/>
            <a:ext cx="1779588" cy="125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76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The </a:t>
            </a:r>
            <a:r>
              <a:rPr lang="en-US" b="1" dirty="0"/>
              <a:t>last wild, migratory buffalo populations are currently estimated at fewer than 4,500 individual animals, living in and around Yellowstone National Park. Wild, migratory bison are ecologically extinct throughout their native range in North America</a:t>
            </a:r>
            <a:r>
              <a:rPr lang="en-US" b="1" dirty="0" smtClean="0"/>
              <a:t>.</a:t>
            </a:r>
          </a:p>
          <a:p>
            <a:pPr marL="0" indent="0">
              <a:buNone/>
            </a:pPr>
            <a:endParaRPr lang="en-US" dirty="0"/>
          </a:p>
          <a:p>
            <a:pPr marL="0" indent="0">
              <a:buNone/>
            </a:pPr>
            <a:r>
              <a:rPr lang="en-US" b="1" dirty="0" smtClean="0"/>
              <a:t>2014-2015</a:t>
            </a:r>
            <a:r>
              <a:rPr lang="en-US" dirty="0"/>
              <a:t/>
            </a:r>
            <a:br>
              <a:rPr lang="en-US" dirty="0"/>
            </a:br>
            <a:r>
              <a:rPr lang="en-US" dirty="0"/>
              <a:t>Total Buffalo Killed: 522 (+/-)</a:t>
            </a:r>
            <a:br>
              <a:rPr lang="en-US" dirty="0"/>
            </a:br>
            <a:r>
              <a:rPr lang="en-US" dirty="0"/>
              <a:t>Government Capture: 500 (+/-)</a:t>
            </a:r>
            <a:br>
              <a:rPr lang="en-US" dirty="0"/>
            </a:br>
            <a:r>
              <a:rPr lang="en-US" dirty="0"/>
              <a:t>Buffalo Released from Capture: 0</a:t>
            </a:r>
            <a:br>
              <a:rPr lang="en-US" dirty="0"/>
            </a:br>
            <a:r>
              <a:rPr lang="en-US" dirty="0"/>
              <a:t>Government Slaughter:</a:t>
            </a:r>
            <a:br>
              <a:rPr lang="en-US" dirty="0"/>
            </a:br>
            <a:r>
              <a:rPr lang="en-US" dirty="0"/>
              <a:t>Tribal - ITBC &amp; CSKT Slaughter: 338 (+/-)</a:t>
            </a:r>
            <a:br>
              <a:rPr lang="en-US" dirty="0"/>
            </a:br>
            <a:r>
              <a:rPr lang="en-US" dirty="0"/>
              <a:t>Died in Government Trap: 3</a:t>
            </a:r>
            <a:br>
              <a:rPr lang="en-US" dirty="0"/>
            </a:br>
            <a:r>
              <a:rPr lang="en-US" dirty="0"/>
              <a:t>Died in Government Research Facility**:</a:t>
            </a:r>
            <a:br>
              <a:rPr lang="en-US" dirty="0"/>
            </a:br>
            <a:r>
              <a:rPr lang="en-US" dirty="0"/>
              <a:t>Miscarriage in Government Trap:</a:t>
            </a:r>
            <a:br>
              <a:rPr lang="en-US" dirty="0"/>
            </a:br>
            <a:r>
              <a:rPr lang="en-US" dirty="0"/>
              <a:t>State Hunt: 26</a:t>
            </a:r>
            <a:br>
              <a:rPr lang="en-US" dirty="0"/>
            </a:br>
            <a:r>
              <a:rPr lang="en-US" dirty="0"/>
              <a:t>Treaty Hunts: 148</a:t>
            </a:r>
          </a:p>
        </p:txBody>
      </p:sp>
      <p:pic>
        <p:nvPicPr>
          <p:cNvPr id="2050" name="Picture 2" descr="C:\Users\jconant\Desktop\roamfree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8322"/>
            <a:ext cx="7651562" cy="7084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conant\Desktop\BFC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76600"/>
            <a:ext cx="3746886" cy="263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900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Buffalo Really Roam?</a:t>
            </a:r>
            <a:endParaRPr lang="en-US" dirty="0"/>
          </a:p>
        </p:txBody>
      </p:sp>
      <p:sp>
        <p:nvSpPr>
          <p:cNvPr id="3" name="Content Placeholder 2"/>
          <p:cNvSpPr>
            <a:spLocks noGrp="1"/>
          </p:cNvSpPr>
          <p:nvPr>
            <p:ph idx="1"/>
          </p:nvPr>
        </p:nvSpPr>
        <p:spPr>
          <a:xfrm>
            <a:off x="457200" y="1600200"/>
            <a:ext cx="8534400" cy="4800600"/>
          </a:xfrm>
        </p:spPr>
        <p:txBody>
          <a:bodyPr>
            <a:normAutofit fontScale="85000" lnSpcReduction="10000"/>
          </a:bodyPr>
          <a:lstStyle/>
          <a:p>
            <a:pPr marL="0" indent="0">
              <a:buNone/>
            </a:pPr>
            <a:r>
              <a:rPr lang="en-US" dirty="0" smtClean="0"/>
              <a:t>Nature Conservancy – 2008 a small herd is reintroduced at Broken Kettle Grasslands in Iowa.</a:t>
            </a:r>
          </a:p>
          <a:p>
            <a:pPr marL="0" indent="0">
              <a:buNone/>
            </a:pPr>
            <a:r>
              <a:rPr lang="en-US" dirty="0" smtClean="0"/>
              <a:t>Other large free-ranging, publicly controlled herds exist in:</a:t>
            </a:r>
          </a:p>
          <a:p>
            <a:pPr marL="0" indent="0">
              <a:buNone/>
            </a:pPr>
            <a:r>
              <a:rPr lang="en-US" dirty="0" smtClean="0"/>
              <a:t>Wind Cave NP (SD 200-400)</a:t>
            </a:r>
            <a:br>
              <a:rPr lang="en-US" dirty="0" smtClean="0"/>
            </a:br>
            <a:r>
              <a:rPr lang="en-US" dirty="0" smtClean="0"/>
              <a:t>Antelope Island SP (Utah 600-700)</a:t>
            </a:r>
            <a:br>
              <a:rPr lang="en-US" dirty="0" smtClean="0"/>
            </a:br>
            <a:r>
              <a:rPr lang="en-US" dirty="0" smtClean="0"/>
              <a:t>Custer SP (SD 1300)</a:t>
            </a:r>
            <a:br>
              <a:rPr lang="en-US" dirty="0" smtClean="0"/>
            </a:br>
            <a:r>
              <a:rPr lang="en-US" dirty="0" smtClean="0"/>
              <a:t>Henry </a:t>
            </a:r>
            <a:r>
              <a:rPr lang="en-US" dirty="0" err="1" smtClean="0"/>
              <a:t>Mtn</a:t>
            </a:r>
            <a:r>
              <a:rPr lang="en-US" dirty="0" smtClean="0"/>
              <a:t> herd (Utah  300-500)</a:t>
            </a:r>
          </a:p>
          <a:p>
            <a:pPr marL="0" indent="0">
              <a:buNone/>
            </a:pPr>
            <a:r>
              <a:rPr lang="en-US" dirty="0" smtClean="0"/>
              <a:t>National Bison Range (MT 400)</a:t>
            </a:r>
          </a:p>
          <a:p>
            <a:pPr marL="0" indent="0">
              <a:buNone/>
            </a:pPr>
            <a:r>
              <a:rPr lang="en-US" dirty="0" smtClean="0"/>
              <a:t>YNP is working to move YNP bison to other federally owned lands and have done so a couple of times already.</a:t>
            </a:r>
            <a:endParaRPr lang="en-US" dirty="0"/>
          </a:p>
        </p:txBody>
      </p:sp>
    </p:spTree>
    <p:extLst>
      <p:ext uri="{BB962C8B-B14F-4D97-AF65-F5344CB8AC3E}">
        <p14:creationId xmlns:p14="http://schemas.microsoft.com/office/powerpoint/2010/main" val="752142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7030" y="274638"/>
            <a:ext cx="4739769" cy="868362"/>
          </a:xfrm>
        </p:spPr>
        <p:txBody>
          <a:bodyPr/>
          <a:lstStyle/>
          <a:p>
            <a:r>
              <a:rPr lang="en-US" dirty="0" smtClean="0"/>
              <a:t>YNP Bison</a:t>
            </a:r>
            <a:endParaRPr lang="en-US" dirty="0"/>
          </a:p>
        </p:txBody>
      </p:sp>
      <p:sp>
        <p:nvSpPr>
          <p:cNvPr id="5" name="Content Placeholder 4"/>
          <p:cNvSpPr>
            <a:spLocks noGrp="1"/>
          </p:cNvSpPr>
          <p:nvPr>
            <p:ph sz="half" idx="1"/>
          </p:nvPr>
        </p:nvSpPr>
        <p:spPr>
          <a:xfrm>
            <a:off x="228600" y="1295400"/>
            <a:ext cx="4789488" cy="4830763"/>
          </a:xfrm>
        </p:spPr>
        <p:txBody>
          <a:bodyPr>
            <a:normAutofit/>
          </a:bodyPr>
          <a:lstStyle/>
          <a:p>
            <a:endParaRPr lang="en-US" dirty="0"/>
          </a:p>
        </p:txBody>
      </p:sp>
      <p:sp>
        <p:nvSpPr>
          <p:cNvPr id="6" name="Content Placeholder 5"/>
          <p:cNvSpPr>
            <a:spLocks noGrp="1"/>
          </p:cNvSpPr>
          <p:nvPr>
            <p:ph sz="half" idx="2"/>
          </p:nvPr>
        </p:nvSpPr>
        <p:spPr>
          <a:xfrm>
            <a:off x="5181600" y="1295400"/>
            <a:ext cx="3733800" cy="5257800"/>
          </a:xfrm>
        </p:spPr>
        <p:txBody>
          <a:bodyPr>
            <a:normAutofit/>
          </a:bodyPr>
          <a:lstStyle/>
          <a:p>
            <a:pPr marL="0" indent="0">
              <a:buNone/>
            </a:pPr>
            <a:r>
              <a:rPr lang="en-US" dirty="0" smtClean="0"/>
              <a:t>* About 50% test + for exposure to brucellosis.</a:t>
            </a:r>
          </a:p>
          <a:p>
            <a:pPr marL="0" indent="0">
              <a:buNone/>
            </a:pPr>
            <a:r>
              <a:rPr lang="en-US" dirty="0" smtClean="0"/>
              <a:t>* Can cause bison &amp; cattle to abort their first calf.</a:t>
            </a:r>
          </a:p>
          <a:p>
            <a:pPr marL="0" indent="0">
              <a:buNone/>
            </a:pPr>
            <a:r>
              <a:rPr lang="en-US" dirty="0" smtClean="0"/>
              <a:t>* Because YNP Bison migrate onto lands used by ranchers to graze cattle, MT has, at times, lost its Brucellosis free status, a real concern.</a:t>
            </a:r>
            <a:endParaRPr lang="en-US" dirty="0"/>
          </a:p>
        </p:txBody>
      </p:sp>
      <p:pic>
        <p:nvPicPr>
          <p:cNvPr id="1026" name="Picture 2" descr="C:\Users\jconant\Desktop\YNP pics 10 14\CA YN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00400"/>
            <a:ext cx="5780088" cy="38353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conant\Desktop\YNP pics 10 14\CA YNP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879" y="36286"/>
            <a:ext cx="482320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6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Prairie Reserve</a:t>
            </a:r>
            <a:endParaRPr lang="en-US" dirty="0"/>
          </a:p>
        </p:txBody>
      </p:sp>
      <p:sp>
        <p:nvSpPr>
          <p:cNvPr id="3" name="Content Placeholder 2"/>
          <p:cNvSpPr>
            <a:spLocks noGrp="1"/>
          </p:cNvSpPr>
          <p:nvPr>
            <p:ph idx="1"/>
          </p:nvPr>
        </p:nvSpPr>
        <p:spPr>
          <a:xfrm>
            <a:off x="457200" y="1600200"/>
            <a:ext cx="8229600" cy="4953000"/>
          </a:xfrm>
        </p:spPr>
        <p:txBody>
          <a:bodyPr/>
          <a:lstStyle/>
          <a:p>
            <a:pPr marL="0" indent="0">
              <a:buNone/>
            </a:pPr>
            <a:r>
              <a:rPr lang="en-US" dirty="0" smtClean="0"/>
              <a:t>2005 </a:t>
            </a:r>
            <a:r>
              <a:rPr lang="en-US" dirty="0"/>
              <a:t>first bison introduced (16). </a:t>
            </a:r>
            <a:endParaRPr lang="en-US" dirty="0" smtClean="0"/>
          </a:p>
          <a:p>
            <a:pPr marL="0" indent="0">
              <a:buNone/>
            </a:pPr>
            <a:r>
              <a:rPr lang="en-US" dirty="0" smtClean="0"/>
              <a:t>Since </a:t>
            </a:r>
            <a:r>
              <a:rPr lang="en-US" dirty="0"/>
              <a:t>then bison have been brought in from Elk Island NP in Canada (from MT in early 1900’s – 238 total in 3 groups 2010, 2012, 2014).  </a:t>
            </a:r>
            <a:endParaRPr lang="en-US" dirty="0" smtClean="0"/>
          </a:p>
          <a:p>
            <a:pPr marL="0" indent="0">
              <a:buNone/>
            </a:pPr>
            <a:r>
              <a:rPr lang="en-US" dirty="0" smtClean="0"/>
              <a:t>This </a:t>
            </a:r>
            <a:r>
              <a:rPr lang="en-US" dirty="0"/>
              <a:t>prairie has been expanded to 31,000 acres by 2013</a:t>
            </a:r>
            <a:r>
              <a:rPr lang="en-US" dirty="0" smtClean="0"/>
              <a:t>.</a:t>
            </a:r>
          </a:p>
          <a:p>
            <a:pPr marL="0" indent="0">
              <a:buNone/>
            </a:pPr>
            <a:r>
              <a:rPr lang="en-US" dirty="0" smtClean="0"/>
              <a:t>APR has donated bison to 2 National Wildlife Refuges and  the Fort Peck Indian Reservation.</a:t>
            </a:r>
          </a:p>
          <a:p>
            <a:pPr marL="0" indent="0">
              <a:buNone/>
            </a:pPr>
            <a:r>
              <a:rPr lang="en-US" dirty="0" smtClean="0">
                <a:hlinkClick r:id="rId2"/>
              </a:rPr>
              <a:t>APR Bison Report</a:t>
            </a:r>
            <a:endParaRPr lang="en-US" dirty="0"/>
          </a:p>
          <a:p>
            <a:pPr marL="0" indent="0">
              <a:buNone/>
            </a:pPr>
            <a:endParaRPr lang="en-US" dirty="0"/>
          </a:p>
        </p:txBody>
      </p:sp>
    </p:spTree>
    <p:extLst>
      <p:ext uri="{BB962C8B-B14F-4D97-AF65-F5344CB8AC3E}">
        <p14:creationId xmlns:p14="http://schemas.microsoft.com/office/powerpoint/2010/main" val="10915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2800" dirty="0" smtClean="0"/>
              <a:t>Feasibility of quarantine procedures for YNP bison calves for conservation of brucellosis free bison\</a:t>
            </a:r>
            <a:br>
              <a:rPr lang="en-US" sz="2800" dirty="0" smtClean="0"/>
            </a:br>
            <a:r>
              <a:rPr lang="en-US" sz="2800" dirty="0" smtClean="0">
                <a:hlinkClick r:id="rId2"/>
              </a:rPr>
              <a:t>J of Am Vet Medical </a:t>
            </a:r>
            <a:r>
              <a:rPr lang="en-US" sz="2800" dirty="0" err="1" smtClean="0">
                <a:hlinkClick r:id="rId2"/>
              </a:rPr>
              <a:t>Assoc</a:t>
            </a:r>
            <a:endParaRPr lang="en-US" sz="2800" dirty="0"/>
          </a:p>
        </p:txBody>
      </p:sp>
      <p:sp>
        <p:nvSpPr>
          <p:cNvPr id="3" name="Content Placeholder 2"/>
          <p:cNvSpPr>
            <a:spLocks noGrp="1"/>
          </p:cNvSpPr>
          <p:nvPr>
            <p:ph idx="1"/>
          </p:nvPr>
        </p:nvSpPr>
        <p:spPr>
          <a:xfrm>
            <a:off x="457200" y="2057400"/>
            <a:ext cx="8229600" cy="4068763"/>
          </a:xfrm>
        </p:spPr>
        <p:txBody>
          <a:bodyPr>
            <a:normAutofit fontScale="85000" lnSpcReduction="10000"/>
          </a:bodyPr>
          <a:lstStyle/>
          <a:p>
            <a:pPr marL="0" indent="0">
              <a:buNone/>
            </a:pPr>
            <a:r>
              <a:rPr lang="en-US" dirty="0">
                <a:solidFill>
                  <a:srgbClr val="FF0000"/>
                </a:solidFill>
              </a:rPr>
              <a:t>Objective</a:t>
            </a:r>
          </a:p>
          <a:p>
            <a:pPr marL="0" indent="0">
              <a:buNone/>
            </a:pPr>
            <a:r>
              <a:rPr lang="en-US" dirty="0"/>
              <a:t>—To determine the feasibility of qualifying individuals or groups of </a:t>
            </a:r>
            <a:r>
              <a:rPr lang="en-US" dirty="0" smtClean="0"/>
              <a:t>Yellowstone National </a:t>
            </a:r>
            <a:r>
              <a:rPr lang="en-US" dirty="0"/>
              <a:t>Park bison as free from brucellosis.</a:t>
            </a:r>
          </a:p>
          <a:p>
            <a:pPr marL="0" indent="0">
              <a:buNone/>
            </a:pPr>
            <a:r>
              <a:rPr lang="en-US" dirty="0">
                <a:solidFill>
                  <a:srgbClr val="FF0000"/>
                </a:solidFill>
              </a:rPr>
              <a:t>Design</a:t>
            </a:r>
          </a:p>
          <a:p>
            <a:pPr marL="0" indent="0">
              <a:buNone/>
            </a:pPr>
            <a:r>
              <a:rPr lang="en-US" dirty="0"/>
              <a:t>—Cohort study.</a:t>
            </a:r>
          </a:p>
          <a:p>
            <a:pPr marL="0" indent="0">
              <a:buNone/>
            </a:pPr>
            <a:r>
              <a:rPr lang="en-US" dirty="0">
                <a:solidFill>
                  <a:srgbClr val="FF0000"/>
                </a:solidFill>
              </a:rPr>
              <a:t>Sample</a:t>
            </a:r>
          </a:p>
          <a:p>
            <a:pPr marL="0" indent="0">
              <a:buNone/>
            </a:pPr>
            <a:r>
              <a:rPr lang="en-US" dirty="0"/>
              <a:t>—Serum, blood, and various samples from live bison and tissues taken at </a:t>
            </a:r>
            <a:r>
              <a:rPr lang="en-US" dirty="0" smtClean="0"/>
              <a:t>necropsy from </a:t>
            </a:r>
            <a:r>
              <a:rPr lang="en-US" dirty="0"/>
              <a:t>214 bison over 7 years</a:t>
            </a:r>
          </a:p>
        </p:txBody>
      </p:sp>
    </p:spTree>
    <p:extLst>
      <p:ext uri="{BB962C8B-B14F-4D97-AF65-F5344CB8AC3E}">
        <p14:creationId xmlns:p14="http://schemas.microsoft.com/office/powerpoint/2010/main" val="106734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rPr>
              <a:t>Feasibility of quarantine procedures for YNP bison calves for conservation of brucellosis free </a:t>
            </a:r>
            <a:r>
              <a:rPr lang="en-US" sz="2800" dirty="0" smtClean="0">
                <a:solidFill>
                  <a:srgbClr val="FF0000"/>
                </a:solidFill>
              </a:rPr>
              <a:t>bison</a:t>
            </a:r>
            <a:endParaRPr lang="en-US" sz="2800"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rgbClr val="FF0000"/>
                </a:solidFill>
              </a:rPr>
              <a:t>Procedures</a:t>
            </a:r>
          </a:p>
          <a:p>
            <a:pPr marL="0" indent="0">
              <a:buNone/>
            </a:pPr>
            <a:r>
              <a:rPr lang="en-US" dirty="0"/>
              <a:t>—Blood was collected from bison every 30 to 45 days for serologic tests </a:t>
            </a:r>
            <a:r>
              <a:rPr lang="en-US" dirty="0" smtClean="0"/>
              <a:t>and microbiological </a:t>
            </a:r>
            <a:r>
              <a:rPr lang="en-US" dirty="0"/>
              <a:t>culture of blood for</a:t>
            </a:r>
          </a:p>
          <a:p>
            <a:pPr marL="0" indent="0">
              <a:buNone/>
            </a:pPr>
            <a:r>
              <a:rPr lang="en-US" dirty="0" err="1"/>
              <a:t>Brucella</a:t>
            </a:r>
            <a:r>
              <a:rPr lang="en-US" dirty="0"/>
              <a:t> </a:t>
            </a:r>
            <a:r>
              <a:rPr lang="en-US" dirty="0" err="1"/>
              <a:t>abortus</a:t>
            </a:r>
            <a:endParaRPr lang="en-US" dirty="0"/>
          </a:p>
          <a:p>
            <a:pPr marL="0" indent="0">
              <a:buNone/>
            </a:pPr>
            <a:r>
              <a:rPr lang="en-US" dirty="0" smtClean="0"/>
              <a:t>-- </a:t>
            </a:r>
            <a:r>
              <a:rPr lang="en-US" dirty="0"/>
              <a:t>Seropositive bison were euthanized </a:t>
            </a:r>
            <a:r>
              <a:rPr lang="en-US" dirty="0" smtClean="0"/>
              <a:t>until all </a:t>
            </a:r>
            <a:r>
              <a:rPr lang="en-US" dirty="0"/>
              <a:t>remaining bison had 2 consecutive negative test results. Half the seronegative bison </a:t>
            </a:r>
            <a:r>
              <a:rPr lang="en-US" dirty="0" smtClean="0"/>
              <a:t>were randomly </a:t>
            </a:r>
            <a:r>
              <a:rPr lang="en-US" dirty="0"/>
              <a:t>euthanized, and tissues were collected for bacteriologic culture. The remaining </a:t>
            </a:r>
            <a:r>
              <a:rPr lang="en-US" dirty="0" smtClean="0"/>
              <a:t>seronegative </a:t>
            </a:r>
            <a:r>
              <a:rPr lang="en-US" dirty="0"/>
              <a:t>bison were bred, and blood was tested at least twice per year. Cow-calf pairs were </a:t>
            </a:r>
            <a:r>
              <a:rPr lang="en-US" dirty="0" smtClean="0"/>
              <a:t>sampled after calving and 6 months later for </a:t>
            </a:r>
            <a:r>
              <a:rPr lang="en-US" i="1" dirty="0" smtClean="0"/>
              <a:t>B </a:t>
            </a:r>
            <a:r>
              <a:rPr lang="en-US" i="1" dirty="0" err="1" smtClean="0"/>
              <a:t>abortus</a:t>
            </a:r>
            <a:r>
              <a:rPr lang="en-US" dirty="0" smtClean="0"/>
              <a:t>.</a:t>
            </a:r>
            <a:endParaRPr lang="en-US" dirty="0"/>
          </a:p>
        </p:txBody>
      </p:sp>
    </p:spTree>
    <p:extLst>
      <p:ext uri="{BB962C8B-B14F-4D97-AF65-F5344CB8AC3E}">
        <p14:creationId xmlns:p14="http://schemas.microsoft.com/office/powerpoint/2010/main" val="406413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a:solidFill>
                  <a:srgbClr val="FF0000"/>
                </a:solidFill>
              </a:rPr>
              <a:t>Feasibility of quarantine procedures for YNP bison calves for conservation of brucellosis free bison</a:t>
            </a:r>
            <a:endParaRPr lang="en-US" sz="2800"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0" indent="0">
              <a:buNone/>
            </a:pPr>
            <a:r>
              <a:rPr lang="en-US" sz="4500" dirty="0" smtClean="0">
                <a:solidFill>
                  <a:srgbClr val="FF0000"/>
                </a:solidFill>
              </a:rPr>
              <a:t>Results</a:t>
            </a:r>
            <a:endParaRPr lang="en-US" sz="5100" dirty="0">
              <a:solidFill>
                <a:srgbClr val="FF0000"/>
              </a:solidFill>
            </a:endParaRPr>
          </a:p>
          <a:p>
            <a:pPr marL="0" indent="0">
              <a:buNone/>
            </a:pPr>
            <a:endParaRPr lang="en-US" dirty="0" smtClean="0"/>
          </a:p>
          <a:p>
            <a:pPr marL="0" indent="0">
              <a:buNone/>
            </a:pPr>
            <a:r>
              <a:rPr lang="en-US" dirty="0" smtClean="0"/>
              <a:t>—</a:t>
            </a:r>
            <a:r>
              <a:rPr lang="en-US" dirty="0"/>
              <a:t>Post-enrollment serial testing </a:t>
            </a:r>
            <a:r>
              <a:rPr lang="en-US" dirty="0" smtClean="0"/>
              <a:t>for </a:t>
            </a:r>
            <a:r>
              <a:rPr lang="en-US" i="1" dirty="0" smtClean="0"/>
              <a:t>B </a:t>
            </a:r>
            <a:r>
              <a:rPr lang="en-US" i="1" dirty="0" err="1" smtClean="0"/>
              <a:t>abortus</a:t>
            </a:r>
            <a:r>
              <a:rPr lang="en-US" i="1" dirty="0" smtClean="0"/>
              <a:t> </a:t>
            </a:r>
            <a:r>
              <a:rPr lang="en-US" dirty="0" smtClean="0"/>
              <a:t>antibodies </a:t>
            </a:r>
            <a:r>
              <a:rPr lang="en-US" dirty="0"/>
              <a:t>revealed no bison </a:t>
            </a:r>
            <a:r>
              <a:rPr lang="en-US" dirty="0" smtClean="0"/>
              <a:t>that seroconverted </a:t>
            </a:r>
            <a:r>
              <a:rPr lang="en-US" dirty="0"/>
              <a:t>after 205 days (first cohort) and 180 days (second cohort</a:t>
            </a:r>
            <a:r>
              <a:rPr lang="en-US" dirty="0" smtClean="0"/>
              <a:t>).</a:t>
            </a:r>
          </a:p>
          <a:p>
            <a:pPr marL="0" indent="0">
              <a:buNone/>
            </a:pPr>
            <a:endParaRPr lang="en-US" dirty="0" smtClean="0"/>
          </a:p>
          <a:p>
            <a:pPr marL="0" indent="0">
              <a:buNone/>
            </a:pPr>
            <a:r>
              <a:rPr lang="en-US" dirty="0" smtClean="0"/>
              <a:t>--  </a:t>
            </a:r>
            <a:r>
              <a:rPr lang="en-US" dirty="0"/>
              <a:t>During initial </a:t>
            </a:r>
            <a:r>
              <a:rPr lang="en-US" dirty="0" smtClean="0"/>
              <a:t>serial testing</a:t>
            </a:r>
            <a:r>
              <a:rPr lang="en-US" dirty="0"/>
              <a:t>, 85% of bison seroconverted within 120 days after removal from the infected </a:t>
            </a:r>
            <a:r>
              <a:rPr lang="en-US" dirty="0" smtClean="0"/>
              <a:t>population.</a:t>
            </a:r>
          </a:p>
          <a:p>
            <a:pPr marL="0" indent="0">
              <a:buNone/>
            </a:pPr>
            <a:endParaRPr lang="en-US" dirty="0"/>
          </a:p>
          <a:p>
            <a:pPr marL="0" indent="0">
              <a:buNone/>
            </a:pPr>
            <a:r>
              <a:rPr lang="en-US" dirty="0" smtClean="0"/>
              <a:t>-- </a:t>
            </a:r>
            <a:r>
              <a:rPr lang="en-US" i="1" dirty="0" err="1" smtClean="0"/>
              <a:t>Brucella</a:t>
            </a:r>
            <a:r>
              <a:rPr lang="en-US" i="1" dirty="0" smtClean="0"/>
              <a:t> </a:t>
            </a:r>
            <a:r>
              <a:rPr lang="en-US" i="1" dirty="0" err="1" smtClean="0"/>
              <a:t>abortus</a:t>
            </a:r>
            <a:r>
              <a:rPr lang="en-US" i="1" dirty="0" smtClean="0"/>
              <a:t> </a:t>
            </a:r>
            <a:r>
              <a:rPr lang="en-US" dirty="0" smtClean="0"/>
              <a:t>was </a:t>
            </a:r>
            <a:r>
              <a:rPr lang="en-US" dirty="0"/>
              <a:t>not cultured from any euthanized seronegative bison (0/88</a:t>
            </a:r>
            <a:r>
              <a:rPr lang="en-US" dirty="0" smtClean="0"/>
              <a:t>).</a:t>
            </a:r>
          </a:p>
          <a:p>
            <a:pPr marL="0" indent="0">
              <a:buNone/>
            </a:pPr>
            <a:endParaRPr lang="en-US" dirty="0"/>
          </a:p>
          <a:p>
            <a:pPr marL="0" indent="0">
              <a:buNone/>
            </a:pPr>
            <a:r>
              <a:rPr lang="en-US" dirty="0" smtClean="0"/>
              <a:t>-- After </a:t>
            </a:r>
            <a:r>
              <a:rPr lang="en-US" dirty="0"/>
              <a:t>parturition, no cows or calves had a positive test result </a:t>
            </a:r>
            <a:r>
              <a:rPr lang="en-US" dirty="0" smtClean="0"/>
              <a:t>for B </a:t>
            </a:r>
            <a:r>
              <a:rPr lang="en-US" dirty="0" err="1" smtClean="0"/>
              <a:t>abortus</a:t>
            </a:r>
            <a:r>
              <a:rPr lang="en-US" dirty="0" smtClean="0"/>
              <a:t> antibodies</a:t>
            </a:r>
            <a:r>
              <a:rPr lang="en-US" dirty="0"/>
              <a:t>, </a:t>
            </a:r>
            <a:r>
              <a:rPr lang="en-US" dirty="0" smtClean="0"/>
              <a:t>nor was B </a:t>
            </a:r>
            <a:r>
              <a:rPr lang="en-US" dirty="0" err="1" smtClean="0"/>
              <a:t>abortus</a:t>
            </a:r>
            <a:r>
              <a:rPr lang="en-US" dirty="0" smtClean="0"/>
              <a:t> cultured </a:t>
            </a:r>
            <a:r>
              <a:rPr lang="en-US" dirty="0"/>
              <a:t>from any </a:t>
            </a:r>
            <a:r>
              <a:rPr lang="en-US" dirty="0" smtClean="0"/>
              <a:t>samples.</a:t>
            </a:r>
            <a:endParaRPr lang="en-US" dirty="0"/>
          </a:p>
        </p:txBody>
      </p:sp>
    </p:spTree>
    <p:extLst>
      <p:ext uri="{BB962C8B-B14F-4D97-AF65-F5344CB8AC3E}">
        <p14:creationId xmlns:p14="http://schemas.microsoft.com/office/powerpoint/2010/main" val="176701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0000"/>
                </a:solidFill>
              </a:rPr>
              <a:t>Feasibility of quarantine procedures for YNP bison calves for conservation of brucellosis free bison</a:t>
            </a:r>
            <a:endParaRPr lang="en-US" dirty="0"/>
          </a:p>
        </p:txBody>
      </p:sp>
      <p:sp>
        <p:nvSpPr>
          <p:cNvPr id="3" name="Content Placeholder 2"/>
          <p:cNvSpPr>
            <a:spLocks noGrp="1"/>
          </p:cNvSpPr>
          <p:nvPr>
            <p:ph idx="1"/>
          </p:nvPr>
        </p:nvSpPr>
        <p:spPr>
          <a:xfrm>
            <a:off x="533400" y="1676400"/>
            <a:ext cx="8229600" cy="4525963"/>
          </a:xfrm>
        </p:spPr>
        <p:txBody>
          <a:bodyPr>
            <a:normAutofit/>
          </a:bodyPr>
          <a:lstStyle/>
          <a:p>
            <a:pPr marL="0" indent="0">
              <a:buNone/>
            </a:pPr>
            <a:r>
              <a:rPr lang="en-US" sz="2800" dirty="0" smtClean="0">
                <a:solidFill>
                  <a:srgbClr val="FF0000"/>
                </a:solidFill>
              </a:rPr>
              <a:t>Conclusions </a:t>
            </a:r>
            <a:r>
              <a:rPr lang="en-US" sz="2800" dirty="0">
                <a:solidFill>
                  <a:srgbClr val="FF0000"/>
                </a:solidFill>
              </a:rPr>
              <a:t>and Clinical Relevance</a:t>
            </a:r>
          </a:p>
          <a:p>
            <a:pPr marL="0" indent="0">
              <a:buNone/>
            </a:pPr>
            <a:r>
              <a:rPr lang="en-US" dirty="0"/>
              <a:t>—</a:t>
            </a:r>
            <a:r>
              <a:rPr lang="en-US" sz="2400" dirty="0"/>
              <a:t>Results suggested it is feasible to qualify </a:t>
            </a:r>
            <a:r>
              <a:rPr lang="en-US" sz="2400" dirty="0" smtClean="0"/>
              <a:t>brucellosis-free </a:t>
            </a:r>
            <a:r>
              <a:rPr lang="en-US" sz="2400" dirty="0"/>
              <a:t>bison from an infected herd following quarantine </a:t>
            </a:r>
            <a:r>
              <a:rPr lang="en-US" sz="2400" dirty="0" smtClean="0"/>
              <a:t>procedures </a:t>
            </a:r>
            <a:r>
              <a:rPr lang="en-US" sz="2400" dirty="0"/>
              <a:t>as published in the U</a:t>
            </a:r>
            <a:r>
              <a:rPr lang="en-US" sz="2400" dirty="0" smtClean="0"/>
              <a:t>SDA </a:t>
            </a:r>
            <a:r>
              <a:rPr lang="en-US" sz="2400" dirty="0"/>
              <a:t>APHIS brucellosis eradication uniform methods and rules</a:t>
            </a:r>
            <a:r>
              <a:rPr lang="en-US" sz="2400" dirty="0" smtClean="0"/>
              <a:t>.</a:t>
            </a:r>
          </a:p>
          <a:p>
            <a:pPr marL="0" indent="0">
              <a:buNone/>
            </a:pPr>
            <a:endParaRPr lang="en-US" sz="2400" dirty="0" smtClean="0"/>
          </a:p>
          <a:p>
            <a:pPr marL="0" indent="0">
              <a:buNone/>
            </a:pPr>
            <a:r>
              <a:rPr lang="en-US" sz="2400" dirty="0" smtClean="0"/>
              <a:t>-- </a:t>
            </a:r>
            <a:r>
              <a:rPr lang="en-US" sz="2400" dirty="0"/>
              <a:t>Latent infection was not </a:t>
            </a:r>
            <a:r>
              <a:rPr lang="en-US" sz="2400" dirty="0" smtClean="0"/>
              <a:t>detected </a:t>
            </a:r>
            <a:r>
              <a:rPr lang="en-US" sz="2400" dirty="0"/>
              <a:t>in this sample of bison when applying the USDA APHIS quarantine protocol</a:t>
            </a:r>
            <a:r>
              <a:rPr lang="en-US" sz="2400" dirty="0" smtClean="0"/>
              <a:t>.</a:t>
            </a:r>
          </a:p>
          <a:p>
            <a:pPr marL="0" indent="0">
              <a:buNone/>
            </a:pPr>
            <a:endParaRPr lang="en-US" sz="2400" dirty="0" smtClean="0"/>
          </a:p>
          <a:p>
            <a:pPr marL="0" indent="0">
              <a:buNone/>
            </a:pPr>
            <a:r>
              <a:rPr lang="en-US" sz="2400" dirty="0" smtClean="0"/>
              <a:t>-- J Am Vet Med </a:t>
            </a:r>
            <a:r>
              <a:rPr lang="en-US" sz="2400" dirty="0" err="1" smtClean="0"/>
              <a:t>Assoc</a:t>
            </a:r>
            <a:r>
              <a:rPr lang="en-US" sz="2400" dirty="0" smtClean="0"/>
              <a:t> 2014; 244:588-591) </a:t>
            </a:r>
            <a:endParaRPr lang="en-US" sz="2400" dirty="0"/>
          </a:p>
        </p:txBody>
      </p:sp>
    </p:spTree>
    <p:extLst>
      <p:ext uri="{BB962C8B-B14F-4D97-AF65-F5344CB8AC3E}">
        <p14:creationId xmlns:p14="http://schemas.microsoft.com/office/powerpoint/2010/main" val="354491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Bottom Line of the Study</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a:t>
            </a:r>
            <a:r>
              <a:rPr lang="en-US" dirty="0"/>
              <a:t>ability to </a:t>
            </a:r>
            <a:r>
              <a:rPr lang="en-US" dirty="0" smtClean="0"/>
              <a:t>obtain </a:t>
            </a:r>
            <a:r>
              <a:rPr lang="en-US" dirty="0"/>
              <a:t>brucellosis-free bison from exposed populations </a:t>
            </a:r>
            <a:r>
              <a:rPr lang="en-US" dirty="0" smtClean="0"/>
              <a:t> now </a:t>
            </a:r>
            <a:r>
              <a:rPr lang="en-US" dirty="0"/>
              <a:t>gives herd managers, whose previous population </a:t>
            </a:r>
            <a:r>
              <a:rPr lang="en-US" dirty="0" smtClean="0"/>
              <a:t>control </a:t>
            </a:r>
            <a:r>
              <a:rPr lang="en-US" dirty="0"/>
              <a:t>options were primarily limited to slaughter, an </a:t>
            </a:r>
            <a:r>
              <a:rPr lang="en-US" dirty="0" smtClean="0"/>
              <a:t>outlet </a:t>
            </a:r>
            <a:r>
              <a:rPr lang="en-US" dirty="0"/>
              <a:t>to remove live bison from their herds. </a:t>
            </a:r>
            <a:endParaRPr lang="en-US" dirty="0" smtClean="0"/>
          </a:p>
          <a:p>
            <a:pPr marL="0" indent="0">
              <a:buNone/>
            </a:pPr>
            <a:endParaRPr lang="en-US" dirty="0"/>
          </a:p>
          <a:p>
            <a:pPr marL="0" indent="0">
              <a:buNone/>
            </a:pPr>
            <a:r>
              <a:rPr lang="en-US" dirty="0" smtClean="0"/>
              <a:t>In </a:t>
            </a:r>
            <a:r>
              <a:rPr lang="en-US" dirty="0"/>
              <a:t>the </a:t>
            </a:r>
            <a:r>
              <a:rPr lang="en-US" dirty="0" smtClean="0"/>
              <a:t>future</a:t>
            </a:r>
            <a:r>
              <a:rPr lang="en-US" dirty="0"/>
              <a:t>, any entity, whether private, tribal, academic, or </a:t>
            </a:r>
            <a:r>
              <a:rPr lang="en-US" dirty="0" smtClean="0"/>
              <a:t>governmental </a:t>
            </a:r>
            <a:r>
              <a:rPr lang="en-US" dirty="0"/>
              <a:t>with the intention of operating a </a:t>
            </a:r>
            <a:r>
              <a:rPr lang="en-US" dirty="0" smtClean="0"/>
              <a:t>facility to </a:t>
            </a:r>
            <a:r>
              <a:rPr lang="en-US" dirty="0"/>
              <a:t>obtain brucellosis-free bison can use the </a:t>
            </a:r>
            <a:r>
              <a:rPr lang="en-US" dirty="0" smtClean="0"/>
              <a:t>methodology </a:t>
            </a:r>
            <a:r>
              <a:rPr lang="en-US" dirty="0"/>
              <a:t>used in this study as a foundation to create a testing </a:t>
            </a:r>
            <a:r>
              <a:rPr lang="en-US" dirty="0" smtClean="0"/>
              <a:t>regimen </a:t>
            </a:r>
            <a:r>
              <a:rPr lang="en-US" dirty="0"/>
              <a:t>applicable to their source population.</a:t>
            </a:r>
          </a:p>
          <a:p>
            <a:pPr marL="0" indent="0">
              <a:buNone/>
            </a:pPr>
            <a:endParaRPr lang="en-US" dirty="0"/>
          </a:p>
        </p:txBody>
      </p:sp>
    </p:spTree>
    <p:extLst>
      <p:ext uri="{BB962C8B-B14F-4D97-AF65-F5344CB8AC3E}">
        <p14:creationId xmlns:p14="http://schemas.microsoft.com/office/powerpoint/2010/main" val="963729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smtClean="0"/>
              <a:t>Why do Bison leave YNP?</a:t>
            </a:r>
            <a:br>
              <a:rPr lang="en-US" dirty="0" smtClean="0"/>
            </a:br>
            <a:r>
              <a:rPr lang="en-US" dirty="0" smtClean="0"/>
              <a:t>Why is that a problem?</a:t>
            </a:r>
            <a:endParaRPr lang="en-US" dirty="0"/>
          </a:p>
        </p:txBody>
      </p:sp>
      <p:sp>
        <p:nvSpPr>
          <p:cNvPr id="3" name="Content Placeholder 2"/>
          <p:cNvSpPr>
            <a:spLocks noGrp="1"/>
          </p:cNvSpPr>
          <p:nvPr>
            <p:ph idx="1"/>
          </p:nvPr>
        </p:nvSpPr>
        <p:spPr>
          <a:xfrm>
            <a:off x="457200" y="2286000"/>
            <a:ext cx="8229600" cy="3840163"/>
          </a:xfrm>
        </p:spPr>
        <p:txBody>
          <a:bodyPr/>
          <a:lstStyle/>
          <a:p>
            <a:pPr marL="0" indent="0">
              <a:buNone/>
            </a:pPr>
            <a:r>
              <a:rPr lang="en-US" dirty="0" smtClean="0">
                <a:hlinkClick r:id="rId2"/>
              </a:rPr>
              <a:t>Rick </a:t>
            </a:r>
            <a:r>
              <a:rPr lang="en-US" dirty="0" err="1" smtClean="0">
                <a:hlinkClick r:id="rId2"/>
              </a:rPr>
              <a:t>Wallen</a:t>
            </a:r>
            <a:r>
              <a:rPr lang="en-US" dirty="0" smtClean="0">
                <a:hlinkClick r:id="rId2"/>
              </a:rPr>
              <a:t> - NPS</a:t>
            </a:r>
            <a:endParaRPr lang="en-US" dirty="0"/>
          </a:p>
        </p:txBody>
      </p:sp>
      <p:pic>
        <p:nvPicPr>
          <p:cNvPr id="5122" name="Picture 2" descr="C:\Users\jconant\Desktop\biso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 y="4259943"/>
            <a:ext cx="462643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conant\Desktop\bis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472" y="4495801"/>
            <a:ext cx="449252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conant\Desktop\bison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9580" y="1828800"/>
            <a:ext cx="4669646"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84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brucellosis?</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Brucellosis and Bison</a:t>
            </a:r>
            <a:endParaRPr lang="en-US" dirty="0"/>
          </a:p>
        </p:txBody>
      </p:sp>
      <p:pic>
        <p:nvPicPr>
          <p:cNvPr id="6147" name="Picture 3" descr="C:\Users\jconant\Desktop\bison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52" y="3048000"/>
            <a:ext cx="5008657" cy="32883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conant\Desktop\bison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109" y="1295400"/>
            <a:ext cx="3949634" cy="259688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conant\Desktop\bison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962400"/>
            <a:ext cx="16954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70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is Scarce</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Finding Space for an American Icon</a:t>
            </a:r>
            <a:endParaRPr lang="en-US" dirty="0"/>
          </a:p>
        </p:txBody>
      </p:sp>
      <p:pic>
        <p:nvPicPr>
          <p:cNvPr id="7170" name="Picture 2" descr="C:\Users\jconant\Desktop\biso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257" y="4583793"/>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conant\Desktop\bison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2130425"/>
            <a:ext cx="3257845" cy="24433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conant\Desktop\bison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416050"/>
            <a:ext cx="2209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jconant\Desktop\bison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4573808"/>
            <a:ext cx="3098800" cy="22914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jconant\Desktop\bison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3245" y="2250581"/>
            <a:ext cx="3204187" cy="448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06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Elk Managed Differently?</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Management of Elk</a:t>
            </a:r>
          </a:p>
          <a:p>
            <a:pPr marL="0" indent="0">
              <a:buNone/>
            </a:pPr>
            <a:r>
              <a:rPr lang="en-US" dirty="0" smtClean="0">
                <a:hlinkClick r:id="rId2"/>
              </a:rPr>
              <a:t> Population</a:t>
            </a:r>
            <a:endParaRPr lang="en-US" dirty="0"/>
          </a:p>
        </p:txBody>
      </p:sp>
      <p:pic>
        <p:nvPicPr>
          <p:cNvPr id="8194" name="Picture 2" descr="C:\Users\jconant\Desktop\el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9576733" cy="254793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conant\Desktop\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966" y="1371600"/>
            <a:ext cx="4508034" cy="33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329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Cattle Ranching:</a:t>
            </a:r>
            <a:br>
              <a:rPr lang="en-US" sz="6000" dirty="0" smtClean="0"/>
            </a:br>
            <a:r>
              <a:rPr lang="en-US" dirty="0" smtClean="0"/>
              <a:t> A Way of Life in Paradise Valley</a:t>
            </a:r>
            <a:endParaRPr lang="en-US" dirty="0"/>
          </a:p>
        </p:txBody>
      </p:sp>
      <p:sp>
        <p:nvSpPr>
          <p:cNvPr id="3" name="Content Placeholder 2"/>
          <p:cNvSpPr>
            <a:spLocks noGrp="1"/>
          </p:cNvSpPr>
          <p:nvPr>
            <p:ph sz="half" idx="1"/>
          </p:nvPr>
        </p:nvSpPr>
        <p:spPr>
          <a:xfrm>
            <a:off x="457200" y="1905000"/>
            <a:ext cx="4038600" cy="4221163"/>
          </a:xfrm>
        </p:spPr>
        <p:txBody>
          <a:bodyPr/>
          <a:lstStyle/>
          <a:p>
            <a:pPr marL="0" indent="0">
              <a:buNone/>
            </a:pPr>
            <a:r>
              <a:rPr lang="en-US" dirty="0" smtClean="0"/>
              <a:t>Summer Range Only	</a:t>
            </a:r>
            <a:endParaRPr lang="en-US" dirty="0"/>
          </a:p>
        </p:txBody>
      </p:sp>
      <p:sp>
        <p:nvSpPr>
          <p:cNvPr id="4" name="Content Placeholder 3"/>
          <p:cNvSpPr>
            <a:spLocks noGrp="1"/>
          </p:cNvSpPr>
          <p:nvPr>
            <p:ph sz="half" idx="2"/>
          </p:nvPr>
        </p:nvSpPr>
        <p:spPr>
          <a:xfrm>
            <a:off x="4648200" y="1905000"/>
            <a:ext cx="4038600" cy="4221163"/>
          </a:xfrm>
        </p:spPr>
        <p:txBody>
          <a:bodyPr/>
          <a:lstStyle/>
          <a:p>
            <a:pPr marL="0" indent="0">
              <a:buNone/>
            </a:pPr>
            <a:r>
              <a:rPr lang="en-US" dirty="0" smtClean="0"/>
              <a:t>Breeding Stock</a:t>
            </a:r>
          </a:p>
          <a:p>
            <a:pPr marL="0" indent="0">
              <a:buNone/>
            </a:pPr>
            <a:endParaRPr lang="en-US" dirty="0"/>
          </a:p>
        </p:txBody>
      </p:sp>
      <p:pic>
        <p:nvPicPr>
          <p:cNvPr id="2050" name="Picture 2" descr="C:\Users\jconant\Desktop\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93457"/>
            <a:ext cx="4680857" cy="296454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conant\Desktop\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986" y="3893457"/>
            <a:ext cx="5619750" cy="2997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conant\Desktop\3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05" y="2362200"/>
            <a:ext cx="2857501"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conant\Desktop\4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28575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57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dirty="0" smtClean="0"/>
              <a:t>Alternatives to slaughter? </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Rick </a:t>
            </a:r>
            <a:r>
              <a:rPr lang="en-US" dirty="0" err="1" smtClean="0">
                <a:hlinkClick r:id="rId2"/>
              </a:rPr>
              <a:t>Wallen</a:t>
            </a:r>
            <a:r>
              <a:rPr lang="en-US" dirty="0" smtClean="0">
                <a:hlinkClick r:id="rId2"/>
              </a:rPr>
              <a:t> - NPS</a:t>
            </a:r>
            <a:endParaRPr lang="en-US" dirty="0"/>
          </a:p>
        </p:txBody>
      </p:sp>
      <p:pic>
        <p:nvPicPr>
          <p:cNvPr id="9218" name="Picture 2" descr="C:\Users\jconant\Desktop\kil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1066799"/>
            <a:ext cx="4133851" cy="59055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jconant\Desktop\ki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4" y="3776663"/>
            <a:ext cx="46005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300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Recreation in GYE: Or why no golf courses!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solidFill>
                  <a:srgbClr val="FF0000"/>
                </a:solidFill>
              </a:rPr>
              <a:t>Mind if I play</a:t>
            </a:r>
          </a:p>
          <a:p>
            <a:pPr marL="0" indent="0">
              <a:buNone/>
            </a:pPr>
            <a:r>
              <a:rPr lang="en-US" dirty="0" smtClean="0">
                <a:solidFill>
                  <a:srgbClr val="FF0000"/>
                </a:solidFill>
              </a:rPr>
              <a:t>through, fella’s?</a:t>
            </a:r>
            <a:endParaRPr lang="en-US" dirty="0">
              <a:solidFill>
                <a:srgbClr val="FF0000"/>
              </a:solidFill>
            </a:endParaRPr>
          </a:p>
        </p:txBody>
      </p:sp>
      <p:pic>
        <p:nvPicPr>
          <p:cNvPr id="2050" name="Picture 2" descr="C:\Users\jconant\Desktop\imag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1135592"/>
            <a:ext cx="5705475"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427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Environment for Wolves: Natural &amp; Political</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C:\Users\jconant\Desktop\yellowstonewolfmap-feb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4501"/>
            <a:ext cx="4008438" cy="54834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conant\Desktop\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253" y="4116250"/>
            <a:ext cx="4874897" cy="2708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conant\Desktop\th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638" y="1258856"/>
            <a:ext cx="4373562" cy="285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69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Wolves – Balancing Yellowstone, but what about the rest of the GYE?</a:t>
            </a:r>
          </a:p>
        </p:txBody>
      </p:sp>
      <p:sp>
        <p:nvSpPr>
          <p:cNvPr id="4" name="Content Placeholder 3"/>
          <p:cNvSpPr>
            <a:spLocks noGrp="1"/>
          </p:cNvSpPr>
          <p:nvPr>
            <p:ph sz="half" idx="1"/>
          </p:nvPr>
        </p:nvSpPr>
        <p:spPr/>
        <p:txBody>
          <a:bodyPr>
            <a:normAutofit/>
          </a:bodyPr>
          <a:lstStyle/>
          <a:p>
            <a:endParaRPr lang="en-US"/>
          </a:p>
        </p:txBody>
      </p:sp>
      <p:sp>
        <p:nvSpPr>
          <p:cNvPr id="5" name="Content Placeholder 4"/>
          <p:cNvSpPr>
            <a:spLocks noGrp="1"/>
          </p:cNvSpPr>
          <p:nvPr>
            <p:ph sz="half" idx="2"/>
          </p:nvPr>
        </p:nvSpPr>
        <p:spPr>
          <a:xfrm>
            <a:off x="4648200" y="1600200"/>
            <a:ext cx="4038600" cy="4953000"/>
          </a:xfrm>
        </p:spPr>
        <p:txBody>
          <a:bodyPr>
            <a:normAutofit/>
          </a:bodyPr>
          <a:lstStyle/>
          <a:p>
            <a:r>
              <a:rPr lang="en-US" dirty="0" smtClean="0"/>
              <a:t>1920’s – extermination of Yellowstone’s gray wolf, the “apex” predator, triggers an ecosystem collapse known as a “trophic cascade”. </a:t>
            </a:r>
          </a:p>
          <a:p>
            <a:r>
              <a:rPr lang="en-US" dirty="0" smtClean="0"/>
              <a:t>1995 – thru use of ESA the gray wolf is reintroduced to the ecosystem.</a:t>
            </a:r>
            <a:endParaRPr lang="en-US" dirty="0"/>
          </a:p>
        </p:txBody>
      </p:sp>
      <p:pic>
        <p:nvPicPr>
          <p:cNvPr id="9219" name="Picture 3" descr="C:\Users\jconant\Desktop\wol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27" y="4283528"/>
            <a:ext cx="3810000" cy="244928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jconant\Desktop\wol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9074"/>
            <a:ext cx="4266957" cy="277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16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Wolves in YNP</a:t>
            </a:r>
            <a:br>
              <a:rPr lang="en-US" dirty="0" smtClean="0"/>
            </a:br>
            <a:r>
              <a:rPr lang="en-US" dirty="0" smtClean="0">
                <a:hlinkClick r:id="rId2"/>
              </a:rPr>
              <a:t>2013 wolf report</a:t>
            </a:r>
            <a:endParaRPr lang="en-US" dirty="0"/>
          </a:p>
        </p:txBody>
      </p:sp>
      <p:sp>
        <p:nvSpPr>
          <p:cNvPr id="3" name="Content Placeholder 2"/>
          <p:cNvSpPr>
            <a:spLocks noGrp="1"/>
          </p:cNvSpPr>
          <p:nvPr>
            <p:ph idx="1"/>
          </p:nvPr>
        </p:nvSpPr>
        <p:spPr/>
        <p:txBody>
          <a:bodyPr>
            <a:normAutofit/>
          </a:bodyPr>
          <a:lstStyle/>
          <a:p>
            <a:r>
              <a:rPr lang="en-US" dirty="0" smtClean="0"/>
              <a:t>Winter ’13-‘14  400-450 in GYE, 95 counted in 10 packs YNP (20% collared).</a:t>
            </a:r>
          </a:p>
          <a:p>
            <a:r>
              <a:rPr lang="en-US" dirty="0" smtClean="0"/>
              <a:t>Typical park home range 200-300 </a:t>
            </a:r>
            <a:r>
              <a:rPr lang="en-US" dirty="0" err="1" smtClean="0"/>
              <a:t>sq</a:t>
            </a:r>
            <a:r>
              <a:rPr lang="en-US" dirty="0" smtClean="0"/>
              <a:t> miles.</a:t>
            </a:r>
          </a:p>
          <a:p>
            <a:r>
              <a:rPr lang="en-US" dirty="0" smtClean="0"/>
              <a:t>Typical life-span 3-4 years in wild, but can live 10 or more.</a:t>
            </a:r>
          </a:p>
        </p:txBody>
      </p:sp>
      <p:pic>
        <p:nvPicPr>
          <p:cNvPr id="12290" name="Picture 2" descr="C:\Users\jconant\Desktop\wolf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3871658"/>
            <a:ext cx="4002314" cy="298634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jconant\Desktop\w p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07132"/>
            <a:ext cx="4114800" cy="245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233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Wolf Management</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As </a:t>
            </a:r>
            <a:r>
              <a:rPr lang="en-US" dirty="0"/>
              <a:t>a recovered population, wolves are now managed by </a:t>
            </a:r>
          </a:p>
          <a:p>
            <a:pPr marL="0" indent="0">
              <a:buNone/>
            </a:pPr>
            <a:r>
              <a:rPr lang="en-US" dirty="0"/>
              <a:t>the appropriate state, tribal, or federal agencies</a:t>
            </a:r>
            <a:r>
              <a:rPr lang="en-US" dirty="0" smtClean="0"/>
              <a:t>.</a:t>
            </a:r>
          </a:p>
          <a:p>
            <a:pPr marL="0" indent="0">
              <a:buNone/>
            </a:pPr>
            <a:endParaRPr lang="en-US" dirty="0"/>
          </a:p>
          <a:p>
            <a:pPr marL="0" indent="0">
              <a:buNone/>
            </a:pPr>
            <a:r>
              <a:rPr lang="en-US" dirty="0"/>
              <a:t>Within Yellowstone National Park, no hunting of wolves </a:t>
            </a:r>
          </a:p>
          <a:p>
            <a:pPr marL="0" indent="0">
              <a:buNone/>
            </a:pPr>
            <a:r>
              <a:rPr lang="en-US" dirty="0"/>
              <a:t>is allowed. Outside the park, regulated hunting is allowed </a:t>
            </a:r>
          </a:p>
          <a:p>
            <a:pPr marL="0" indent="0">
              <a:buNone/>
            </a:pPr>
            <a:r>
              <a:rPr lang="en-US" dirty="0"/>
              <a:t>and managed by the respective states where wolves occur. </a:t>
            </a:r>
            <a:endParaRPr lang="en-US" dirty="0" smtClean="0"/>
          </a:p>
          <a:p>
            <a:pPr marL="0" indent="0">
              <a:buNone/>
            </a:pPr>
            <a:endParaRPr lang="en-US" dirty="0"/>
          </a:p>
          <a:p>
            <a:pPr marL="0" indent="0">
              <a:buNone/>
            </a:pPr>
            <a:r>
              <a:rPr lang="en-US" dirty="0"/>
              <a:t>Because wolves do not recognize political boundaries, and </a:t>
            </a:r>
          </a:p>
          <a:p>
            <a:pPr marL="0" indent="0">
              <a:buNone/>
            </a:pPr>
            <a:r>
              <a:rPr lang="en-US" dirty="0"/>
              <a:t>often move between different jurisdictions, the harvest of </a:t>
            </a:r>
          </a:p>
          <a:p>
            <a:pPr marL="0" indent="0">
              <a:buNone/>
            </a:pPr>
            <a:r>
              <a:rPr lang="en-US" dirty="0"/>
              <a:t>some wolves that live within the park for most of the year, </a:t>
            </a:r>
          </a:p>
          <a:p>
            <a:pPr marL="0" indent="0">
              <a:buNone/>
            </a:pPr>
            <a:r>
              <a:rPr lang="en-US" dirty="0"/>
              <a:t>but at times move outside the park, occurs</a:t>
            </a:r>
          </a:p>
        </p:txBody>
      </p:sp>
    </p:spTree>
    <p:extLst>
      <p:ext uri="{BB962C8B-B14F-4D97-AF65-F5344CB8AC3E}">
        <p14:creationId xmlns:p14="http://schemas.microsoft.com/office/powerpoint/2010/main" val="3826457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conant\Desktop\wolf-illustration-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9" y="36286"/>
            <a:ext cx="9077281" cy="682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23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Yellowstone Before Reintroduction After 70 Year Absence (1926-1995)</a:t>
            </a:r>
            <a:endParaRPr lang="en-US" dirty="0"/>
          </a:p>
        </p:txBody>
      </p:sp>
      <p:sp>
        <p:nvSpPr>
          <p:cNvPr id="3" name="Content Placeholder 2"/>
          <p:cNvSpPr>
            <a:spLocks noGrp="1"/>
          </p:cNvSpPr>
          <p:nvPr>
            <p:ph idx="1"/>
          </p:nvPr>
        </p:nvSpPr>
        <p:spPr>
          <a:xfrm>
            <a:off x="381000" y="1905000"/>
            <a:ext cx="8229600" cy="4800600"/>
          </a:xfrm>
        </p:spPr>
        <p:txBody>
          <a:bodyPr>
            <a:normAutofit fontScale="92500" lnSpcReduction="10000"/>
          </a:bodyPr>
          <a:lstStyle/>
          <a:p>
            <a:r>
              <a:rPr lang="en-US" dirty="0" smtClean="0"/>
              <a:t>Elk over browse </a:t>
            </a:r>
            <a:r>
              <a:rPr lang="en-US" dirty="0" err="1" smtClean="0"/>
              <a:t>creeksides</a:t>
            </a:r>
            <a:r>
              <a:rPr lang="en-US" dirty="0" smtClean="0"/>
              <a:t> (willows, cottonwoods) which prevent erosion.</a:t>
            </a:r>
          </a:p>
          <a:p>
            <a:r>
              <a:rPr lang="en-US" dirty="0" smtClean="0"/>
              <a:t>Birds lose nesting space.</a:t>
            </a:r>
          </a:p>
          <a:p>
            <a:r>
              <a:rPr lang="en-US" dirty="0" smtClean="0"/>
              <a:t>Fish habitat suffers (streams become wider, shallower, and warmer (no shade)).</a:t>
            </a:r>
          </a:p>
          <a:p>
            <a:r>
              <a:rPr lang="en-US" dirty="0" smtClean="0"/>
              <a:t>Aspen in N valleys suffer as Elk eat all new sprouts.</a:t>
            </a:r>
          </a:p>
          <a:p>
            <a:r>
              <a:rPr lang="en-US" dirty="0" smtClean="0"/>
              <a:t>Coyote numbers rise and hence small mammal populations are reduced.</a:t>
            </a:r>
          </a:p>
          <a:p>
            <a:r>
              <a:rPr lang="en-US" dirty="0" smtClean="0"/>
              <a:t>Foxes, Badgers, and Raptor populations decline. </a:t>
            </a:r>
            <a:endParaRPr lang="en-US" dirty="0"/>
          </a:p>
        </p:txBody>
      </p:sp>
    </p:spTree>
    <p:extLst>
      <p:ext uri="{BB962C8B-B14F-4D97-AF65-F5344CB8AC3E}">
        <p14:creationId xmlns:p14="http://schemas.microsoft.com/office/powerpoint/2010/main" val="1649731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National Geographic, March 2010</a:t>
            </a:r>
            <a:endParaRPr lang="en-US" dirty="0"/>
          </a:p>
        </p:txBody>
      </p:sp>
      <p:sp>
        <p:nvSpPr>
          <p:cNvPr id="3" name="Content Placeholder 2"/>
          <p:cNvSpPr>
            <a:spLocks noGrp="1"/>
          </p:cNvSpPr>
          <p:nvPr>
            <p:ph idx="1"/>
          </p:nvPr>
        </p:nvSpPr>
        <p:spPr>
          <a:xfrm>
            <a:off x="457200" y="1600201"/>
            <a:ext cx="6604458" cy="3048000"/>
          </a:xfrm>
        </p:spPr>
        <p:txBody>
          <a:bodyPr>
            <a:normAutofit fontScale="92500" lnSpcReduction="20000"/>
          </a:bodyPr>
          <a:lstStyle/>
          <a:p>
            <a:pPr marL="0" indent="0" algn="ctr">
              <a:buNone/>
            </a:pPr>
            <a:r>
              <a:rPr lang="en-US" b="1" dirty="0">
                <a:solidFill>
                  <a:srgbClr val="FF0000"/>
                </a:solidFill>
              </a:rPr>
              <a:t>Wolf Wars</a:t>
            </a:r>
          </a:p>
          <a:p>
            <a:pPr marL="0" indent="0">
              <a:buNone/>
            </a:pPr>
            <a:r>
              <a:rPr lang="en-US" b="1" dirty="0"/>
              <a:t>Packs are making a comeback. That’s a thrill for wildlife lovers. But wolves are still wolves, killing cattle and elk. Many Westerners are angry. And so, the age-old fight over land and food has begun anew</a:t>
            </a:r>
            <a:r>
              <a:rPr lang="en-US" b="1" dirty="0" smtClean="0"/>
              <a:t>.</a:t>
            </a:r>
          </a:p>
          <a:p>
            <a:pPr marL="0" indent="0">
              <a:buNone/>
            </a:pPr>
            <a:endParaRPr lang="en-US" b="1" dirty="0"/>
          </a:p>
        </p:txBody>
      </p:sp>
      <p:pic>
        <p:nvPicPr>
          <p:cNvPr id="11267" name="Picture 3" descr="C:\Users\jconant\Desktop\wolf-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76124"/>
            <a:ext cx="6983413" cy="20666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jconant\Desktop\2010-09-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413" y="2438400"/>
            <a:ext cx="2176897" cy="317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25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YNP With Wolves (since 1995)</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Elk population cut in half.</a:t>
            </a:r>
          </a:p>
          <a:p>
            <a:r>
              <a:rPr lang="en-US" dirty="0" smtClean="0"/>
              <a:t>Fear of wolves keep elk from lingering </a:t>
            </a:r>
            <a:r>
              <a:rPr lang="en-US" dirty="0" err="1" smtClean="0"/>
              <a:t>creekside</a:t>
            </a:r>
            <a:r>
              <a:rPr lang="en-US" dirty="0"/>
              <a:t> </a:t>
            </a:r>
            <a:r>
              <a:rPr lang="en-US" dirty="0" smtClean="0"/>
              <a:t>where it is harder to escape.</a:t>
            </a:r>
          </a:p>
          <a:p>
            <a:r>
              <a:rPr lang="en-US" dirty="0" smtClean="0"/>
              <a:t>New Aspen groves have now reached 10’-15’.</a:t>
            </a:r>
          </a:p>
          <a:p>
            <a:r>
              <a:rPr lang="en-US" dirty="0" smtClean="0"/>
              <a:t>Coyote population down thru wolf predation.</a:t>
            </a:r>
          </a:p>
          <a:p>
            <a:r>
              <a:rPr lang="en-US" dirty="0" smtClean="0"/>
              <a:t>Stream banks are stabilizing restoring natural water flow.  Shade from overhanging returns.</a:t>
            </a:r>
          </a:p>
          <a:p>
            <a:r>
              <a:rPr lang="en-US" dirty="0" smtClean="0"/>
              <a:t>Beaver colonies are back which create ponds &amp; marshes which supports insect populations and the small animals that eat them.</a:t>
            </a:r>
          </a:p>
          <a:p>
            <a:r>
              <a:rPr lang="en-US" dirty="0" smtClean="0"/>
              <a:t>Wolf kills provide food for scavengers (birds, coyotes, even bears).</a:t>
            </a:r>
          </a:p>
          <a:p>
            <a:endParaRPr lang="en-US" dirty="0"/>
          </a:p>
        </p:txBody>
      </p:sp>
    </p:spTree>
    <p:extLst>
      <p:ext uri="{BB962C8B-B14F-4D97-AF65-F5344CB8AC3E}">
        <p14:creationId xmlns:p14="http://schemas.microsoft.com/office/powerpoint/2010/main" val="3384228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Brucellosis in YNP</a:t>
            </a:r>
            <a:endParaRPr lang="en-US" dirty="0"/>
          </a:p>
        </p:txBody>
      </p:sp>
      <p:sp>
        <p:nvSpPr>
          <p:cNvPr id="5" name="Content Placeholder 4"/>
          <p:cNvSpPr>
            <a:spLocks noGrp="1"/>
          </p:cNvSpPr>
          <p:nvPr>
            <p:ph idx="1"/>
          </p:nvPr>
        </p:nvSpPr>
        <p:spPr>
          <a:xfrm>
            <a:off x="304800" y="1524000"/>
            <a:ext cx="8610600" cy="4800600"/>
          </a:xfrm>
        </p:spPr>
        <p:txBody>
          <a:bodyPr/>
          <a:lstStyle/>
          <a:p>
            <a:pPr marL="0" indent="0">
              <a:buNone/>
            </a:pPr>
            <a:r>
              <a:rPr lang="en-US" dirty="0" smtClean="0"/>
              <a:t>* Bison probably contracted from cattle raised in park for visitors/employees in early 1900s.</a:t>
            </a:r>
          </a:p>
          <a:p>
            <a:pPr marL="0" indent="0">
              <a:buNone/>
            </a:pPr>
            <a:r>
              <a:rPr lang="en-US" dirty="0" smtClean="0"/>
              <a:t>* Spread by contact with infected tissues &amp; birth fluids shed in spring.</a:t>
            </a:r>
          </a:p>
          <a:p>
            <a:pPr marL="0" indent="0">
              <a:buNone/>
            </a:pPr>
            <a:r>
              <a:rPr lang="en-US" dirty="0" smtClean="0"/>
              <a:t>* Human form (undulant fever) can be nasty.</a:t>
            </a:r>
          </a:p>
          <a:p>
            <a:pPr marL="0" indent="0">
              <a:buNone/>
            </a:pPr>
            <a:endParaRPr lang="en-US" dirty="0"/>
          </a:p>
        </p:txBody>
      </p:sp>
      <p:pic>
        <p:nvPicPr>
          <p:cNvPr id="3074" name="Picture 2" descr="C:\Users\jconant\Desktop\2008_yellowstone_trip_-3097-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2652"/>
            <a:ext cx="6172200" cy="239855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conant\Desktop\2008_yellowstone_trip_-3072-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573" y="4868174"/>
            <a:ext cx="3010427" cy="200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82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Wolf Program</a:t>
            </a:r>
            <a:endParaRPr lang="en-US" sz="2200" dirty="0"/>
          </a:p>
        </p:txBody>
      </p:sp>
      <p:sp>
        <p:nvSpPr>
          <p:cNvPr id="3" name="Content Placeholder 2"/>
          <p:cNvSpPr>
            <a:spLocks noGrp="1"/>
          </p:cNvSpPr>
          <p:nvPr>
            <p:ph idx="1"/>
          </p:nvPr>
        </p:nvSpPr>
        <p:spPr>
          <a:xfrm>
            <a:off x="381000" y="1905000"/>
            <a:ext cx="8229600" cy="4525963"/>
          </a:xfrm>
        </p:spPr>
        <p:txBody>
          <a:bodyPr>
            <a:normAutofit fontScale="92500" lnSpcReduction="10000"/>
          </a:bodyPr>
          <a:lstStyle/>
          <a:p>
            <a:r>
              <a:rPr lang="en-US" dirty="0"/>
              <a:t>FWP obtained full authority to manage wolves in Montana upon the federal delisting of the Rocky Mountain gray wolf in May 2011. </a:t>
            </a:r>
            <a:endParaRPr lang="en-US" dirty="0" smtClean="0"/>
          </a:p>
          <a:p>
            <a:r>
              <a:rPr lang="en-US" dirty="0" smtClean="0"/>
              <a:t>FWP </a:t>
            </a:r>
            <a:r>
              <a:rPr lang="en-US" dirty="0"/>
              <a:t>is committed to </a:t>
            </a:r>
            <a:r>
              <a:rPr lang="en-US" dirty="0" smtClean="0"/>
              <a:t>responsibly </a:t>
            </a:r>
            <a:r>
              <a:rPr lang="en-US" dirty="0"/>
              <a:t>manage Montana’s wolf population while addressing conflicts with livestock and other wildlife populations.</a:t>
            </a:r>
          </a:p>
          <a:p>
            <a:r>
              <a:rPr lang="en-US" dirty="0"/>
              <a:t>FWP is further committed to allowing hunters</a:t>
            </a:r>
            <a:r>
              <a:rPr lang="en-US" dirty="0" smtClean="0"/>
              <a:t>, </a:t>
            </a:r>
            <a:r>
              <a:rPr lang="en-US" dirty="0"/>
              <a:t>to become even more involved in Montana’s approach to wolf management.</a:t>
            </a:r>
          </a:p>
          <a:p>
            <a:endParaRPr lang="en-US" dirty="0"/>
          </a:p>
        </p:txBody>
      </p:sp>
    </p:spTree>
    <p:extLst>
      <p:ext uri="{BB962C8B-B14F-4D97-AF65-F5344CB8AC3E}">
        <p14:creationId xmlns:p14="http://schemas.microsoft.com/office/powerpoint/2010/main" val="1874775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MT Fish, Wildlife &amp; </a:t>
            </a:r>
            <a:r>
              <a:rPr lang="en-US" dirty="0" smtClean="0"/>
              <a:t>Parks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F</a:t>
            </a:r>
            <a:r>
              <a:rPr lang="en-US" sz="2800" dirty="0" smtClean="0"/>
              <a:t>ocus is ensuring </a:t>
            </a:r>
            <a:r>
              <a:rPr lang="en-US" sz="2800" dirty="0"/>
              <a:t>that Montana’s conservation and management program keeps the wolf off the federal endangered species list while pursuing a wolf population </a:t>
            </a:r>
            <a:r>
              <a:rPr lang="en-US" sz="2800" dirty="0" smtClean="0"/>
              <a:t>low enough </a:t>
            </a:r>
            <a:r>
              <a:rPr lang="en-US" sz="2800" dirty="0"/>
              <a:t>to manage impacts on game populations and livestock.</a:t>
            </a:r>
          </a:p>
        </p:txBody>
      </p:sp>
      <p:pic>
        <p:nvPicPr>
          <p:cNvPr id="10243" name="Picture 3" descr="C:\Users\jconant\Desktop\wolf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01439"/>
            <a:ext cx="3962400" cy="29565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jconant\Desktop\wolof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44686"/>
            <a:ext cx="3192699" cy="315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81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 </a:t>
            </a:r>
            <a:r>
              <a:rPr lang="en-US" sz="3100" b="1" dirty="0"/>
              <a:t>DRAFT MONTANA PROTOCOL TO ADDRESS WOLF-LIVESTOCK CONFLICTS </a:t>
            </a:r>
            <a:endParaRPr lang="en-US" sz="3100" dirty="0"/>
          </a:p>
        </p:txBody>
      </p:sp>
      <p:sp>
        <p:nvSpPr>
          <p:cNvPr id="3" name="Content Placeholder 2"/>
          <p:cNvSpPr>
            <a:spLocks noGrp="1"/>
          </p:cNvSpPr>
          <p:nvPr>
            <p:ph idx="1"/>
          </p:nvPr>
        </p:nvSpPr>
        <p:spPr/>
        <p:txBody>
          <a:bodyPr>
            <a:normAutofit fontScale="55000" lnSpcReduction="20000"/>
          </a:bodyPr>
          <a:lstStyle/>
          <a:p>
            <a:endParaRPr lang="en-US" dirty="0"/>
          </a:p>
          <a:p>
            <a:r>
              <a:rPr lang="en-US" dirty="0"/>
              <a:t> </a:t>
            </a:r>
            <a:r>
              <a:rPr lang="en-US" i="1" dirty="0"/>
              <a:t>1. Maintain a viable and connected wolf population in Montana. </a:t>
            </a:r>
            <a:endParaRPr lang="en-US" dirty="0"/>
          </a:p>
          <a:p>
            <a:r>
              <a:rPr lang="en-US" i="1" dirty="0"/>
              <a:t>2. Maintain authority for State of Montana to manage wolves. </a:t>
            </a:r>
            <a:endParaRPr lang="en-US" dirty="0"/>
          </a:p>
          <a:p>
            <a:r>
              <a:rPr lang="en-US" i="1" dirty="0"/>
              <a:t>3. Maintain positive and effective working relationships with livestock producers, hunters, and other stakeholders. </a:t>
            </a:r>
            <a:endParaRPr lang="en-US" dirty="0"/>
          </a:p>
          <a:p>
            <a:r>
              <a:rPr lang="en-US" i="1" dirty="0"/>
              <a:t>4a. Reduce wolf impacts on livestock. </a:t>
            </a:r>
            <a:endParaRPr lang="en-US" dirty="0"/>
          </a:p>
          <a:p>
            <a:r>
              <a:rPr lang="en-US" i="1" dirty="0"/>
              <a:t>4b. Reduce wolf impacts on big game populations. </a:t>
            </a:r>
            <a:endParaRPr lang="en-US" dirty="0"/>
          </a:p>
          <a:p>
            <a:r>
              <a:rPr lang="en-US" i="1" dirty="0"/>
              <a:t>4c. Maintain sustainable hunter opportunity for wolves. </a:t>
            </a:r>
            <a:endParaRPr lang="en-US" dirty="0"/>
          </a:p>
          <a:p>
            <a:r>
              <a:rPr lang="en-US" i="1" dirty="0"/>
              <a:t>4d. Maintain sustainable hunter opportunity for ungulates. </a:t>
            </a:r>
            <a:endParaRPr lang="en-US" dirty="0"/>
          </a:p>
          <a:p>
            <a:r>
              <a:rPr lang="en-US" i="1" dirty="0"/>
              <a:t>5. Increase broad public acceptance of sustainable harvest and hunter opportunity as part of wolf conservation. </a:t>
            </a:r>
            <a:endParaRPr lang="en-US" dirty="0"/>
          </a:p>
          <a:p>
            <a:r>
              <a:rPr lang="en-US" i="1" dirty="0"/>
              <a:t>6. Enhance open and effective communication to better inform decisions </a:t>
            </a:r>
            <a:endParaRPr lang="en-US" dirty="0"/>
          </a:p>
          <a:p>
            <a:r>
              <a:rPr lang="en-US" i="1" dirty="0"/>
              <a:t>7. Learn and improve as we go. </a:t>
            </a:r>
            <a:endParaRPr lang="en-US" dirty="0" smtClean="0"/>
          </a:p>
          <a:p>
            <a:endParaRPr lang="en-US" dirty="0"/>
          </a:p>
          <a:p>
            <a:pPr marL="0" indent="0">
              <a:buNone/>
            </a:pPr>
            <a:r>
              <a:rPr lang="en-US" dirty="0" smtClean="0"/>
              <a:t>This </a:t>
            </a:r>
            <a:r>
              <a:rPr lang="en-US" dirty="0"/>
              <a:t>protocol will be assessed in not more than one year to determine its effect on overall effectiveness relative to livestock losses, agency response times and related costs, and the wolf population itself. </a:t>
            </a:r>
          </a:p>
        </p:txBody>
      </p:sp>
    </p:spTree>
    <p:extLst>
      <p:ext uri="{BB962C8B-B14F-4D97-AF65-F5344CB8AC3E}">
        <p14:creationId xmlns:p14="http://schemas.microsoft.com/office/powerpoint/2010/main" val="3720444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YNP  Wolf Project</a:t>
            </a:r>
            <a:endParaRPr lang="en-US" dirty="0"/>
          </a:p>
        </p:txBody>
      </p:sp>
      <p:sp>
        <p:nvSpPr>
          <p:cNvPr id="5" name="Content Placeholder 4"/>
          <p:cNvSpPr>
            <a:spLocks noGrp="1"/>
          </p:cNvSpPr>
          <p:nvPr>
            <p:ph idx="1"/>
          </p:nvPr>
        </p:nvSpPr>
        <p:spPr>
          <a:xfrm>
            <a:off x="457200" y="1371600"/>
            <a:ext cx="8229600" cy="4754563"/>
          </a:xfrm>
        </p:spPr>
        <p:txBody>
          <a:bodyPr/>
          <a:lstStyle/>
          <a:p>
            <a:r>
              <a:rPr lang="en-US" dirty="0" smtClean="0">
                <a:hlinkClick r:id="rId2"/>
              </a:rPr>
              <a:t>Why Reintroduce Wolves to YNP and GYE?</a:t>
            </a:r>
            <a:endParaRPr lang="en-US" dirty="0" smtClean="0"/>
          </a:p>
          <a:p>
            <a:endParaRPr lang="en-US" dirty="0"/>
          </a:p>
        </p:txBody>
      </p:sp>
      <p:pic>
        <p:nvPicPr>
          <p:cNvPr id="1026" name="Picture 2" descr="C:\Users\jconant\Desktop\wol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55836"/>
            <a:ext cx="3628212" cy="46985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conant\Desktop\wol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9" y="1905000"/>
            <a:ext cx="5387991" cy="3574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conant\Desktop\wolf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89" y="3958771"/>
            <a:ext cx="4956629" cy="323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90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Wolves in YNP</a:t>
            </a:r>
            <a:endParaRPr lang="en-US" dirty="0"/>
          </a:p>
        </p:txBody>
      </p:sp>
      <p:sp>
        <p:nvSpPr>
          <p:cNvPr id="5" name="Content Placeholder 4"/>
          <p:cNvSpPr>
            <a:spLocks noGrp="1"/>
          </p:cNvSpPr>
          <p:nvPr>
            <p:ph idx="1"/>
          </p:nvPr>
        </p:nvSpPr>
        <p:spPr/>
        <p:txBody>
          <a:bodyPr/>
          <a:lstStyle/>
          <a:p>
            <a:pPr marL="0" indent="0">
              <a:buNone/>
            </a:pPr>
            <a:r>
              <a:rPr lang="en-US" dirty="0" smtClean="0">
                <a:hlinkClick r:id="rId2"/>
              </a:rPr>
              <a:t>How do wolves benefit the GYE?</a:t>
            </a:r>
            <a:endParaRPr lang="en-US" dirty="0"/>
          </a:p>
        </p:txBody>
      </p:sp>
      <p:pic>
        <p:nvPicPr>
          <p:cNvPr id="2050" name="Picture 2" descr="C:\Users\jconant\Desktop\wol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9" y="3236687"/>
            <a:ext cx="4828419" cy="36213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conant\Desktop\wol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607" y="3236686"/>
            <a:ext cx="4380622" cy="362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216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Wolves &amp; Elk Population</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Wolves Affect Elk Population</a:t>
            </a:r>
            <a:endParaRPr lang="en-US" dirty="0"/>
          </a:p>
        </p:txBody>
      </p:sp>
      <p:pic>
        <p:nvPicPr>
          <p:cNvPr id="3074" name="Picture 2" descr="C:\Users\jconant\Desktop\el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46" y="3905250"/>
            <a:ext cx="58102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conant\Desktop\el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904" y="1371600"/>
            <a:ext cx="363109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conant\Desktop\wolf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642" y="3912508"/>
            <a:ext cx="3739244" cy="249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278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Wolf </a:t>
            </a:r>
            <a:r>
              <a:rPr lang="en-US" dirty="0" err="1" smtClean="0"/>
              <a:t>Mgt</a:t>
            </a:r>
            <a:r>
              <a:rPr lang="en-US" dirty="0" smtClean="0"/>
              <a:t> Challenges</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Predators Crossing Park</a:t>
            </a:r>
          </a:p>
          <a:p>
            <a:pPr marL="0" indent="0">
              <a:buNone/>
            </a:pPr>
            <a:r>
              <a:rPr lang="en-US" dirty="0" smtClean="0">
                <a:hlinkClick r:id="rId2"/>
              </a:rPr>
              <a:t> Boundaries</a:t>
            </a:r>
            <a:endParaRPr lang="en-US" dirty="0"/>
          </a:p>
        </p:txBody>
      </p:sp>
      <p:pic>
        <p:nvPicPr>
          <p:cNvPr id="4098" name="Picture 2" descr="C:\Users\jconant\Desktop\wol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1"/>
            <a:ext cx="5168123" cy="361768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conant\Desktop\wolf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608" y="1066800"/>
            <a:ext cx="3545135" cy="22098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conant\Desktop\wolf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1"/>
            <a:ext cx="4601925" cy="323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38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smtClean="0"/>
              <a:t>US Fish &amp; Wildlife Service</a:t>
            </a:r>
            <a:br>
              <a:rPr lang="en-US" dirty="0" smtClean="0"/>
            </a:br>
            <a:r>
              <a:rPr lang="en-US" sz="2700" dirty="0" smtClean="0">
                <a:hlinkClick r:id="rId2"/>
              </a:rPr>
              <a:t>Gray Wolves in the Northern Rocky </a:t>
            </a:r>
            <a:r>
              <a:rPr lang="en-US" sz="2700" dirty="0" err="1" smtClean="0">
                <a:hlinkClick r:id="rId2"/>
              </a:rPr>
              <a:t>Mtns</a:t>
            </a:r>
            <a:endParaRPr lang="en-US" sz="2700" dirty="0"/>
          </a:p>
        </p:txBody>
      </p:sp>
      <p:sp>
        <p:nvSpPr>
          <p:cNvPr id="3" name="Content Placeholder 2"/>
          <p:cNvSpPr>
            <a:spLocks noGrp="1"/>
          </p:cNvSpPr>
          <p:nvPr>
            <p:ph idx="1"/>
          </p:nvPr>
        </p:nvSpPr>
        <p:spPr>
          <a:xfrm>
            <a:off x="457200" y="1981200"/>
            <a:ext cx="8229600" cy="4144963"/>
          </a:xfrm>
        </p:spPr>
        <p:txBody>
          <a:bodyPr/>
          <a:lstStyle/>
          <a:p>
            <a:endParaRPr lang="en-US" dirty="0"/>
          </a:p>
        </p:txBody>
      </p:sp>
      <p:pic>
        <p:nvPicPr>
          <p:cNvPr id="1026" name="Picture 2" descr="C:\Users\jconant\Desktop\Fig1_NRM-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10092"/>
            <a:ext cx="5715000" cy="441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39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96253220"/>
              </p:ext>
            </p:extLst>
          </p:nvPr>
        </p:nvGraphicFramePr>
        <p:xfrm>
          <a:off x="-152400" y="0"/>
          <a:ext cx="9170894" cy="7086600"/>
        </p:xfrm>
        <a:graphic>
          <a:graphicData uri="http://schemas.openxmlformats.org/presentationml/2006/ole">
            <mc:AlternateContent xmlns:mc="http://schemas.openxmlformats.org/markup-compatibility/2006">
              <mc:Choice xmlns:v="urn:schemas-microsoft-com:vml" Requires="v">
                <p:oleObj spid="_x0000_s3077" name="Acrobat Document" r:id="rId3" imgW="7543665" imgH="5829194" progId="AcroExch.Document.11">
                  <p:embed/>
                </p:oleObj>
              </mc:Choice>
              <mc:Fallback>
                <p:oleObj name="Acrobat Document" r:id="rId3" imgW="7543665" imgH="5829194" progId="AcroExch.Document.11">
                  <p:embed/>
                  <p:pic>
                    <p:nvPicPr>
                      <p:cNvPr id="0" name=""/>
                      <p:cNvPicPr/>
                      <p:nvPr/>
                    </p:nvPicPr>
                    <p:blipFill>
                      <a:blip r:embed="rId4"/>
                      <a:stretch>
                        <a:fillRect/>
                      </a:stretch>
                    </p:blipFill>
                    <p:spPr>
                      <a:xfrm>
                        <a:off x="-152400" y="0"/>
                        <a:ext cx="9170894" cy="7086600"/>
                      </a:xfrm>
                      <a:prstGeom prst="rect">
                        <a:avLst/>
                      </a:prstGeom>
                    </p:spPr>
                  </p:pic>
                </p:oleObj>
              </mc:Fallback>
            </mc:AlternateContent>
          </a:graphicData>
        </a:graphic>
      </p:graphicFrame>
    </p:spTree>
    <p:extLst>
      <p:ext uri="{BB962C8B-B14F-4D97-AF65-F5344CB8AC3E}">
        <p14:creationId xmlns:p14="http://schemas.microsoft.com/office/powerpoint/2010/main" val="2761119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MT reports decrease in wolves, attacks on livestock</a:t>
            </a:r>
            <a:endParaRPr lang="en-US" dirty="0"/>
          </a:p>
        </p:txBody>
      </p:sp>
      <p:sp>
        <p:nvSpPr>
          <p:cNvPr id="3" name="Content Placeholder 2"/>
          <p:cNvSpPr>
            <a:spLocks noGrp="1"/>
          </p:cNvSpPr>
          <p:nvPr>
            <p:ph idx="1"/>
          </p:nvPr>
        </p:nvSpPr>
        <p:spPr/>
        <p:txBody>
          <a:bodyPr/>
          <a:lstStyle/>
          <a:p>
            <a:pPr marL="0" indent="0" algn="ctr">
              <a:buNone/>
            </a:pPr>
            <a:r>
              <a:rPr lang="en-US" dirty="0" smtClean="0"/>
              <a:t>The Spokesman-Review, April 9, 2015</a:t>
            </a:r>
            <a:endParaRPr lang="en-US" dirty="0"/>
          </a:p>
        </p:txBody>
      </p:sp>
      <p:pic>
        <p:nvPicPr>
          <p:cNvPr id="2050" name="Picture 2" descr="C:\Users\jconant\Desktop\rg19_Hunting_Wolves_t8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7715250" cy="5229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6289" y="2362200"/>
            <a:ext cx="2133600" cy="1200329"/>
          </a:xfrm>
          <a:prstGeom prst="rect">
            <a:avLst/>
          </a:prstGeom>
          <a:noFill/>
        </p:spPr>
        <p:txBody>
          <a:bodyPr wrap="square" rtlCol="0">
            <a:spAutoFit/>
          </a:bodyPr>
          <a:lstStyle/>
          <a:p>
            <a:r>
              <a:rPr lang="en-US" b="1" dirty="0" smtClean="0">
                <a:solidFill>
                  <a:srgbClr val="FF0000"/>
                </a:solidFill>
              </a:rPr>
              <a:t># 1 Most Commented Article of the Week w/ 50  comments posted.</a:t>
            </a:r>
            <a:endParaRPr lang="en-US" b="1" dirty="0">
              <a:solidFill>
                <a:srgbClr val="FF0000"/>
              </a:solidFill>
            </a:endParaRPr>
          </a:p>
        </p:txBody>
      </p:sp>
    </p:spTree>
    <p:extLst>
      <p:ext uri="{BB962C8B-B14F-4D97-AF65-F5344CB8AC3E}">
        <p14:creationId xmlns:p14="http://schemas.microsoft.com/office/powerpoint/2010/main" val="107670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Brucellosis </a:t>
            </a:r>
            <a:r>
              <a:rPr lang="en-US" dirty="0"/>
              <a:t>in YNP</a:t>
            </a:r>
          </a:p>
        </p:txBody>
      </p:sp>
      <p:sp>
        <p:nvSpPr>
          <p:cNvPr id="3" name="Content Placeholder 2"/>
          <p:cNvSpPr>
            <a:spLocks noGrp="1"/>
          </p:cNvSpPr>
          <p:nvPr>
            <p:ph idx="1"/>
          </p:nvPr>
        </p:nvSpPr>
        <p:spPr/>
        <p:txBody>
          <a:bodyPr/>
          <a:lstStyle/>
          <a:p>
            <a:pPr marL="0" indent="0">
              <a:buNone/>
            </a:pPr>
            <a:r>
              <a:rPr lang="en-US" dirty="0"/>
              <a:t>* Vaccine for cattle, RB51 is  not very effective.</a:t>
            </a:r>
          </a:p>
          <a:p>
            <a:pPr marL="0" indent="0">
              <a:buNone/>
            </a:pPr>
            <a:r>
              <a:rPr lang="en-US" dirty="0"/>
              <a:t>* Transmission mechanism is debated.</a:t>
            </a:r>
          </a:p>
          <a:p>
            <a:r>
              <a:rPr lang="en-US" dirty="0" smtClean="0"/>
              <a:t>Elk </a:t>
            </a:r>
            <a:r>
              <a:rPr lang="en-US" dirty="0"/>
              <a:t>and other </a:t>
            </a:r>
            <a:r>
              <a:rPr lang="en-US" dirty="0" err="1"/>
              <a:t>undulants</a:t>
            </a:r>
            <a:r>
              <a:rPr lang="en-US" dirty="0"/>
              <a:t> in YNP carry </a:t>
            </a:r>
            <a:endParaRPr lang="en-US" dirty="0" smtClean="0"/>
          </a:p>
          <a:p>
            <a:pPr marL="0" indent="0">
              <a:buNone/>
            </a:pPr>
            <a:r>
              <a:rPr lang="en-US" dirty="0" smtClean="0"/>
              <a:t>    brucellosis</a:t>
            </a:r>
            <a:r>
              <a:rPr lang="en-US" dirty="0"/>
              <a:t>.</a:t>
            </a:r>
          </a:p>
        </p:txBody>
      </p:sp>
      <p:pic>
        <p:nvPicPr>
          <p:cNvPr id="4098" name="Picture 2" descr="C:\Users\jconant\Desktop\2008_yellowstone_24_25_-1270-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0" y="3925387"/>
            <a:ext cx="5527820" cy="29326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conant\Desktop\2008_yellowstone_trip_-3327-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829" y="4073043"/>
            <a:ext cx="3490375" cy="278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7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MT Fish, Wildlife &amp; Parks Weekly Wolf Report</a:t>
            </a:r>
            <a:endParaRPr lang="en-US" dirty="0"/>
          </a:p>
        </p:txBody>
      </p:sp>
      <p:sp>
        <p:nvSpPr>
          <p:cNvPr id="3" name="Content Placeholder 2"/>
          <p:cNvSpPr>
            <a:spLocks noGrp="1"/>
          </p:cNvSpPr>
          <p:nvPr>
            <p:ph idx="1"/>
          </p:nvPr>
        </p:nvSpPr>
        <p:spPr>
          <a:xfrm>
            <a:off x="457200" y="1905000"/>
            <a:ext cx="8229600" cy="4648200"/>
          </a:xfrm>
        </p:spPr>
        <p:txBody>
          <a:bodyPr>
            <a:normAutofit fontScale="85000" lnSpcReduction="10000"/>
          </a:bodyPr>
          <a:lstStyle/>
          <a:p>
            <a:pPr marL="0" indent="0">
              <a:buNone/>
            </a:pPr>
            <a:r>
              <a:rPr lang="en-US" sz="3300" dirty="0" smtClean="0">
                <a:solidFill>
                  <a:srgbClr val="000000"/>
                </a:solidFill>
              </a:rPr>
              <a:t>Report lists “wolf-livestock conflicts” and “wolf capture, collaring, &amp; removal activities”.</a:t>
            </a:r>
            <a:endParaRPr lang="en-US" sz="3300" dirty="0">
              <a:solidFill>
                <a:srgbClr val="000000"/>
              </a:solidFill>
            </a:endParaRPr>
          </a:p>
          <a:p>
            <a:pPr marL="0" indent="0">
              <a:buNone/>
            </a:pPr>
            <a:r>
              <a:rPr lang="en-US" dirty="0">
                <a:solidFill>
                  <a:srgbClr val="000000"/>
                </a:solidFill>
              </a:rPr>
              <a:t>	</a:t>
            </a:r>
          </a:p>
          <a:p>
            <a:pPr marL="0" indent="0">
              <a:buNone/>
            </a:pPr>
            <a:r>
              <a:rPr lang="en-US" b="1" dirty="0">
                <a:solidFill>
                  <a:srgbClr val="000000"/>
                </a:solidFill>
              </a:rPr>
              <a:t>PROGRAM UPDATES: </a:t>
            </a:r>
            <a:r>
              <a:rPr lang="en-US" dirty="0">
                <a:solidFill>
                  <a:srgbClr val="000000"/>
                </a:solidFill>
              </a:rPr>
              <a:t>Weekly reports for 2015 will be shown in an additive, running tally fashion</a:t>
            </a:r>
            <a:r>
              <a:rPr lang="en-US" dirty="0" smtClean="0">
                <a:solidFill>
                  <a:srgbClr val="000000"/>
                </a:solidFill>
              </a:rPr>
              <a:t>.</a:t>
            </a:r>
          </a:p>
          <a:p>
            <a:pPr marL="0" indent="0">
              <a:buNone/>
            </a:pPr>
            <a:r>
              <a:rPr lang="en-US" dirty="0">
                <a:solidFill>
                  <a:srgbClr val="000000"/>
                </a:solidFill>
              </a:rPr>
              <a:t>	</a:t>
            </a:r>
          </a:p>
          <a:p>
            <a:pPr marL="0" indent="0">
              <a:buNone/>
            </a:pPr>
            <a:r>
              <a:rPr lang="en-US" b="1" dirty="0">
                <a:solidFill>
                  <a:srgbClr val="000000"/>
                </a:solidFill>
              </a:rPr>
              <a:t>Montana Annual Wolf Report can be found on the FWP website</a:t>
            </a:r>
            <a:r>
              <a:rPr lang="en-US" dirty="0">
                <a:solidFill>
                  <a:srgbClr val="000000"/>
                </a:solidFill>
              </a:rPr>
              <a:t>	</a:t>
            </a:r>
            <a:endParaRPr lang="en-US" dirty="0" smtClean="0">
              <a:solidFill>
                <a:srgbClr val="000000"/>
              </a:solidFill>
            </a:endParaRPr>
          </a:p>
          <a:p>
            <a:pPr marL="0" indent="0">
              <a:buNone/>
            </a:pPr>
            <a:endParaRPr lang="en-US" dirty="0">
              <a:solidFill>
                <a:srgbClr val="000000"/>
              </a:solidFill>
            </a:endParaRPr>
          </a:p>
          <a:p>
            <a:pPr marL="0" indent="0">
              <a:buNone/>
            </a:pPr>
            <a:r>
              <a:rPr lang="en-US" b="1" dirty="0">
                <a:solidFill>
                  <a:srgbClr val="0070C0"/>
                </a:solidFill>
              </a:rPr>
              <a:t>http://fwp.mt.gov/fishAndWildlife/management/wolf</a:t>
            </a:r>
            <a:r>
              <a:rPr lang="en-US" b="1" dirty="0" smtClean="0">
                <a:solidFill>
                  <a:srgbClr val="0070C0"/>
                </a:solidFill>
              </a:rPr>
              <a:t>/</a:t>
            </a:r>
          </a:p>
        </p:txBody>
      </p:sp>
    </p:spTree>
    <p:extLst>
      <p:ext uri="{BB962C8B-B14F-4D97-AF65-F5344CB8AC3E}">
        <p14:creationId xmlns:p14="http://schemas.microsoft.com/office/powerpoint/2010/main" val="1401602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Wolf Videos from </a:t>
            </a:r>
            <a:r>
              <a:rPr lang="en-US" dirty="0"/>
              <a:t>MT FWP</a:t>
            </a:r>
            <a:br>
              <a:rPr lang="en-US" dirty="0"/>
            </a:br>
            <a:r>
              <a:rPr lang="en-US" sz="2000" dirty="0">
                <a:solidFill>
                  <a:srgbClr val="0070C0"/>
                </a:solidFill>
              </a:rPr>
              <a:t>http://fwp.mt.gov/education/videoLibrary/videoSearch.html#</a:t>
            </a:r>
          </a:p>
        </p:txBody>
      </p:sp>
      <p:sp>
        <p:nvSpPr>
          <p:cNvPr id="5" name="Content Placeholder 4"/>
          <p:cNvSpPr>
            <a:spLocks noGrp="1"/>
          </p:cNvSpPr>
          <p:nvPr>
            <p:ph idx="1"/>
          </p:nvPr>
        </p:nvSpPr>
        <p:spPr>
          <a:xfrm>
            <a:off x="457200" y="1905000"/>
            <a:ext cx="8229600" cy="4419600"/>
          </a:xfrm>
        </p:spPr>
        <p:txBody>
          <a:bodyPr/>
          <a:lstStyle/>
          <a:p>
            <a:pPr marL="0" indent="0">
              <a:buNone/>
            </a:pPr>
            <a:r>
              <a:rPr lang="en-US" dirty="0">
                <a:hlinkClick r:id="rId2"/>
              </a:rPr>
              <a:t>W</a:t>
            </a:r>
            <a:r>
              <a:rPr lang="en-US" dirty="0" smtClean="0">
                <a:hlinkClick r:id="rId2"/>
              </a:rPr>
              <a:t>olf Monitors</a:t>
            </a:r>
            <a:endParaRPr lang="en-US" dirty="0" smtClean="0"/>
          </a:p>
          <a:p>
            <a:pPr marL="0" indent="0">
              <a:buNone/>
            </a:pPr>
            <a:endParaRPr lang="en-US" dirty="0"/>
          </a:p>
          <a:p>
            <a:pPr marL="0" indent="0">
              <a:buNone/>
            </a:pPr>
            <a:r>
              <a:rPr lang="en-US" dirty="0" smtClean="0">
                <a:hlinkClick r:id="rId3"/>
              </a:rPr>
              <a:t>The Real Wolf Man (Ed Bangs)</a:t>
            </a:r>
            <a:endParaRPr lang="en-US" dirty="0" smtClean="0"/>
          </a:p>
          <a:p>
            <a:pPr marL="0" indent="0">
              <a:buNone/>
            </a:pPr>
            <a:endParaRPr lang="en-US" dirty="0" smtClean="0"/>
          </a:p>
          <a:p>
            <a:pPr marL="0" indent="0">
              <a:buNone/>
            </a:pPr>
            <a:r>
              <a:rPr lang="en-US" dirty="0" smtClean="0">
                <a:hlinkClick r:id="rId4"/>
              </a:rPr>
              <a:t>Day to Day Wolf Work</a:t>
            </a:r>
            <a:endParaRPr lang="en-US" dirty="0">
              <a:hlinkClick r:id="rId4"/>
            </a:endParaRPr>
          </a:p>
          <a:p>
            <a:pPr marL="0" indent="0">
              <a:buNone/>
            </a:pPr>
            <a:endParaRPr lang="en-US" dirty="0" smtClean="0">
              <a:hlinkClick r:id="rId4"/>
            </a:endParaRPr>
          </a:p>
          <a:p>
            <a:pPr marL="0" indent="0">
              <a:buNone/>
            </a:pPr>
            <a:r>
              <a:rPr lang="en-US" dirty="0" smtClean="0">
                <a:hlinkClick r:id="rId5"/>
              </a:rPr>
              <a:t>Wolf Hunting Season</a:t>
            </a:r>
            <a:endParaRPr lang="en-US" dirty="0"/>
          </a:p>
        </p:txBody>
      </p:sp>
    </p:spTree>
    <p:extLst>
      <p:ext uri="{BB962C8B-B14F-4D97-AF65-F5344CB8AC3E}">
        <p14:creationId xmlns:p14="http://schemas.microsoft.com/office/powerpoint/2010/main" val="302418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Brucellosis History in YNP</a:t>
            </a:r>
            <a:endParaRPr lang="en-US" dirty="0"/>
          </a:p>
        </p:txBody>
      </p:sp>
      <p:sp>
        <p:nvSpPr>
          <p:cNvPr id="3" name="Content Placeholder 2"/>
          <p:cNvSpPr>
            <a:spLocks noGrp="1"/>
          </p:cNvSpPr>
          <p:nvPr>
            <p:ph idx="1"/>
          </p:nvPr>
        </p:nvSpPr>
        <p:spPr>
          <a:xfrm>
            <a:off x="228600" y="1600200"/>
            <a:ext cx="8763000" cy="4525963"/>
          </a:xfrm>
        </p:spPr>
        <p:txBody>
          <a:bodyPr>
            <a:normAutofit fontScale="92500" lnSpcReduction="10000"/>
          </a:bodyPr>
          <a:lstStyle/>
          <a:p>
            <a:pPr marL="0" indent="0">
              <a:buNone/>
            </a:pPr>
            <a:r>
              <a:rPr lang="en-US" sz="2800" dirty="0" smtClean="0"/>
              <a:t>* “Some” bison are now tolerated outside park until May 15.</a:t>
            </a:r>
          </a:p>
          <a:p>
            <a:pPr marL="0" indent="0">
              <a:buNone/>
            </a:pPr>
            <a:r>
              <a:rPr lang="en-US" sz="2800" dirty="0" smtClean="0"/>
              <a:t>* Cattle have been removed from N boundary.</a:t>
            </a:r>
          </a:p>
          <a:p>
            <a:pPr marL="0" indent="0">
              <a:buNone/>
            </a:pPr>
            <a:r>
              <a:rPr lang="en-US" sz="2800" dirty="0" smtClean="0"/>
              <a:t>* Brucellosis free status in MT 1985 &amp; public “hunts” kill 600   bison in 1989.  Hunts end 1990.</a:t>
            </a:r>
          </a:p>
          <a:p>
            <a:pPr marL="0" indent="0">
              <a:buNone/>
            </a:pPr>
            <a:r>
              <a:rPr lang="en-US" sz="2800" dirty="0" smtClean="0"/>
              <a:t>* 1995 MT files lawsuit against NPS, </a:t>
            </a:r>
            <a:r>
              <a:rPr lang="en-US" sz="2800" dirty="0" err="1" smtClean="0"/>
              <a:t>mgt</a:t>
            </a:r>
            <a:r>
              <a:rPr lang="en-US" sz="2800" dirty="0" smtClean="0"/>
              <a:t> plan begins 1996.</a:t>
            </a:r>
          </a:p>
          <a:p>
            <a:pPr marL="0" indent="0">
              <a:buNone/>
            </a:pPr>
            <a:r>
              <a:rPr lang="en-US" sz="2800" dirty="0" smtClean="0"/>
              <a:t>* 1997 unusually sever winter - &gt;1000 YNP bison killed.</a:t>
            </a:r>
          </a:p>
          <a:p>
            <a:pPr marL="0" indent="0">
              <a:buNone/>
            </a:pPr>
            <a:r>
              <a:rPr lang="en-US" sz="2800" dirty="0" smtClean="0"/>
              <a:t>* 1998 only 94 killed, Draft EIS released, 67,000 comments.</a:t>
            </a:r>
          </a:p>
          <a:p>
            <a:pPr marL="0" indent="0">
              <a:buNone/>
            </a:pPr>
            <a:r>
              <a:rPr lang="en-US" sz="2800" dirty="0" smtClean="0"/>
              <a:t>* 2000 Fed Judge orders mediation.  Final EIS</a:t>
            </a:r>
          </a:p>
          <a:p>
            <a:pPr marL="0" indent="0">
              <a:buNone/>
            </a:pPr>
            <a:r>
              <a:rPr lang="en-US" sz="2800" dirty="0" smtClean="0"/>
              <a:t>* 2005 FWP &amp; APHIS open quarantine facility.  Bison vaccinations.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7013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Brucellosis History in YNP</a:t>
            </a:r>
          </a:p>
        </p:txBody>
      </p:sp>
      <p:sp>
        <p:nvSpPr>
          <p:cNvPr id="3" name="Content Placeholder 2"/>
          <p:cNvSpPr>
            <a:spLocks noGrp="1"/>
          </p:cNvSpPr>
          <p:nvPr>
            <p:ph idx="1"/>
          </p:nvPr>
        </p:nvSpPr>
        <p:spPr/>
        <p:txBody>
          <a:bodyPr>
            <a:normAutofit lnSpcReduction="10000"/>
          </a:bodyPr>
          <a:lstStyle/>
          <a:p>
            <a:pPr marL="0" indent="0">
              <a:buNone/>
            </a:pPr>
            <a:r>
              <a:rPr lang="en-US" dirty="0" smtClean="0"/>
              <a:t>* 2006 1000 removed from YNP thru </a:t>
            </a:r>
            <a:r>
              <a:rPr lang="en-US" dirty="0" err="1" smtClean="0"/>
              <a:t>mgt</a:t>
            </a:r>
            <a:r>
              <a:rPr lang="en-US" dirty="0" smtClean="0"/>
              <a:t> action, quarantine, or hunting (Native Am only).</a:t>
            </a:r>
          </a:p>
          <a:p>
            <a:pPr marL="0" indent="0">
              <a:buNone/>
            </a:pPr>
            <a:r>
              <a:rPr lang="en-US" dirty="0" smtClean="0"/>
              <a:t>* 2008 Another sever winter, 2000 bison removed plus large “winter kill”.  Revision of </a:t>
            </a:r>
            <a:r>
              <a:rPr lang="en-US" dirty="0" err="1" smtClean="0"/>
              <a:t>Mgt</a:t>
            </a:r>
            <a:r>
              <a:rPr lang="en-US" dirty="0" smtClean="0"/>
              <a:t> Plan.  Some bison tolerated outside park until May 15</a:t>
            </a:r>
          </a:p>
          <a:p>
            <a:pPr marL="0" indent="0">
              <a:buNone/>
            </a:pPr>
            <a:r>
              <a:rPr lang="en-US" dirty="0" smtClean="0"/>
              <a:t>* Church of Universal Triumphant – Up to 100 “</a:t>
            </a:r>
            <a:r>
              <a:rPr lang="en-US" dirty="0" err="1" smtClean="0"/>
              <a:t>sero</a:t>
            </a:r>
            <a:r>
              <a:rPr lang="en-US" dirty="0" smtClean="0"/>
              <a:t>-negative” outside </a:t>
            </a:r>
            <a:r>
              <a:rPr lang="en-US" dirty="0"/>
              <a:t>N</a:t>
            </a:r>
            <a:r>
              <a:rPr lang="en-US" dirty="0" smtClean="0"/>
              <a:t> boundary plus up to 100 outside W. + Up to 100 “untested”.</a:t>
            </a:r>
            <a:endParaRPr lang="en-US" dirty="0"/>
          </a:p>
        </p:txBody>
      </p:sp>
    </p:spTree>
    <p:extLst>
      <p:ext uri="{BB962C8B-B14F-4D97-AF65-F5344CB8AC3E}">
        <p14:creationId xmlns:p14="http://schemas.microsoft.com/office/powerpoint/2010/main" val="90157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Debated Issues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800" b="1" dirty="0" smtClean="0"/>
              <a:t>Abundance</a:t>
            </a:r>
            <a:r>
              <a:rPr lang="en-US" sz="2800" dirty="0" smtClean="0"/>
              <a:t> – how many are enough?  How many can YNP “carry”?</a:t>
            </a:r>
          </a:p>
          <a:p>
            <a:pPr marL="0" indent="0">
              <a:buNone/>
            </a:pPr>
            <a:r>
              <a:rPr lang="en-US" sz="2800" b="1" dirty="0" smtClean="0"/>
              <a:t>Distribution</a:t>
            </a:r>
            <a:r>
              <a:rPr lang="en-US" sz="2800" dirty="0" smtClean="0"/>
              <a:t> – where tolerated outside park?</a:t>
            </a:r>
          </a:p>
          <a:p>
            <a:pPr marL="0" indent="0">
              <a:buNone/>
            </a:pPr>
            <a:r>
              <a:rPr lang="en-US" sz="2800" b="1" dirty="0" smtClean="0"/>
              <a:t>Brucellosis </a:t>
            </a:r>
            <a:r>
              <a:rPr lang="en-US" sz="2800" dirty="0" smtClean="0"/>
              <a:t>– what can be done to suppress and reduce transmission?</a:t>
            </a:r>
          </a:p>
          <a:p>
            <a:pPr marL="0" indent="0">
              <a:buNone/>
            </a:pPr>
            <a:r>
              <a:rPr lang="en-US" sz="2800" b="1" dirty="0" smtClean="0"/>
              <a:t>Genetics</a:t>
            </a:r>
            <a:r>
              <a:rPr lang="en-US" sz="2800" dirty="0" smtClean="0"/>
              <a:t> – preservation of genetic diversity and population substructure?</a:t>
            </a:r>
          </a:p>
          <a:p>
            <a:pPr marL="0" indent="0">
              <a:buNone/>
            </a:pPr>
            <a:r>
              <a:rPr lang="en-US" sz="2800" b="1" dirty="0" smtClean="0"/>
              <a:t>Habitat</a:t>
            </a:r>
            <a:r>
              <a:rPr lang="en-US" sz="2800" dirty="0" smtClean="0"/>
              <a:t> – human intervention? </a:t>
            </a:r>
          </a:p>
          <a:p>
            <a:pPr marL="0" indent="0">
              <a:buNone/>
            </a:pPr>
            <a:r>
              <a:rPr lang="en-US" sz="2800" b="1" dirty="0" smtClean="0"/>
              <a:t>Wildness</a:t>
            </a:r>
            <a:r>
              <a:rPr lang="en-US" sz="2800" dirty="0" smtClean="0"/>
              <a:t> – appropriate </a:t>
            </a:r>
            <a:r>
              <a:rPr lang="en-US" sz="2800" dirty="0" err="1" smtClean="0"/>
              <a:t>mgt</a:t>
            </a:r>
            <a:r>
              <a:rPr lang="en-US" sz="2800" dirty="0" smtClean="0"/>
              <a:t> practices: “preserve native species and ecological processes that sustain them”?</a:t>
            </a:r>
            <a:endParaRPr lang="en-US" sz="2800" dirty="0"/>
          </a:p>
        </p:txBody>
      </p:sp>
    </p:spTree>
    <p:extLst>
      <p:ext uri="{BB962C8B-B14F-4D97-AF65-F5344CB8AC3E}">
        <p14:creationId xmlns:p14="http://schemas.microsoft.com/office/powerpoint/2010/main" val="3821019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Jurisdictions &amp; Interests</a:t>
            </a:r>
            <a:endParaRPr lang="en-US" dirty="0"/>
          </a:p>
        </p:txBody>
      </p:sp>
      <p:sp>
        <p:nvSpPr>
          <p:cNvPr id="3" name="Content Placeholder 2"/>
          <p:cNvSpPr>
            <a:spLocks noGrp="1"/>
          </p:cNvSpPr>
          <p:nvPr>
            <p:ph idx="1"/>
          </p:nvPr>
        </p:nvSpPr>
        <p:spPr>
          <a:xfrm>
            <a:off x="533400" y="1676400"/>
            <a:ext cx="8229600" cy="5029200"/>
          </a:xfrm>
        </p:spPr>
        <p:txBody>
          <a:bodyPr/>
          <a:lstStyle/>
          <a:p>
            <a:pPr marL="0" indent="0">
              <a:buNone/>
            </a:pPr>
            <a:r>
              <a:rPr lang="en-US" sz="2800" dirty="0" smtClean="0"/>
              <a:t>Bison move between YNP (NPS)  &amp; MT (State &amp; NFS).  </a:t>
            </a:r>
            <a:endParaRPr lang="en-US" sz="2800" dirty="0"/>
          </a:p>
          <a:p>
            <a:pPr marL="0" indent="0">
              <a:buNone/>
            </a:pPr>
            <a:r>
              <a:rPr lang="en-US" sz="2800" dirty="0" smtClean="0"/>
              <a:t>Are Bison wildlife (Elk) or domestic (cattle)?</a:t>
            </a:r>
          </a:p>
          <a:p>
            <a:pPr marL="0" indent="0">
              <a:buNone/>
            </a:pPr>
            <a:r>
              <a:rPr lang="en-US" sz="2800" dirty="0" smtClean="0"/>
              <a:t>Court mediated agreements, not “science” or “Best Practice”.</a:t>
            </a:r>
          </a:p>
          <a:p>
            <a:pPr marL="0" indent="0">
              <a:buNone/>
            </a:pPr>
            <a:endParaRPr lang="en-US" dirty="0"/>
          </a:p>
        </p:txBody>
      </p:sp>
      <p:pic>
        <p:nvPicPr>
          <p:cNvPr id="2051" name="Picture 3" descr="C:\Users\jconant\Desktop\2013 02 09 Yellowstone - bison south of Beryl Spring IMG_89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215595"/>
            <a:ext cx="5076371" cy="349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66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3207</TotalTime>
  <Words>2300</Words>
  <Application>Microsoft Office PowerPoint</Application>
  <PresentationFormat>On-screen Show (4:3)</PresentationFormat>
  <Paragraphs>225</Paragraphs>
  <Slides>51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Acrobat Document</vt:lpstr>
      <vt:lpstr>Yellowstone Bison Genetically Pure Population</vt:lpstr>
      <vt:lpstr>YNP Bison</vt:lpstr>
      <vt:lpstr>Cattle Ranching:  A Way of Life in Paradise Valley</vt:lpstr>
      <vt:lpstr>Brucellosis in YNP</vt:lpstr>
      <vt:lpstr>Brucellosis in YNP</vt:lpstr>
      <vt:lpstr>Brucellosis History in YNP</vt:lpstr>
      <vt:lpstr>Brucellosis History in YNP</vt:lpstr>
      <vt:lpstr>Debated Issues</vt:lpstr>
      <vt:lpstr>Jurisdictions &amp; Interests</vt:lpstr>
      <vt:lpstr>IBMP</vt:lpstr>
      <vt:lpstr>IBMP Objectives</vt:lpstr>
      <vt:lpstr>IBMP Objectives</vt:lpstr>
      <vt:lpstr>IBMP</vt:lpstr>
      <vt:lpstr>Bison FAQs</vt:lpstr>
      <vt:lpstr>Bison FAQs</vt:lpstr>
      <vt:lpstr>PowerPoint Presentation</vt:lpstr>
      <vt:lpstr> BFC Vision, Mission, Values</vt:lpstr>
      <vt:lpstr>PowerPoint Presentation</vt:lpstr>
      <vt:lpstr>Where do Buffalo Really Roam?</vt:lpstr>
      <vt:lpstr>American Prairie Reserve</vt:lpstr>
      <vt:lpstr>Feasibility of quarantine procedures for YNP bison calves for conservation of brucellosis free bison\ J of Am Vet Medical Assoc</vt:lpstr>
      <vt:lpstr>Feasibility of quarantine procedures for YNP bison calves for conservation of brucellosis free bison</vt:lpstr>
      <vt:lpstr>Feasibility of quarantine procedures for YNP bison calves for conservation of brucellosis free bison</vt:lpstr>
      <vt:lpstr>Feasibility of quarantine procedures for YNP bison calves for conservation of brucellosis free bison</vt:lpstr>
      <vt:lpstr>Bottom Line of the Study</vt:lpstr>
      <vt:lpstr>Why do Bison leave YNP? Why is that a problem?</vt:lpstr>
      <vt:lpstr>What is brucellosis?</vt:lpstr>
      <vt:lpstr>Land is Scarce</vt:lpstr>
      <vt:lpstr>Why are Elk Managed Differently?</vt:lpstr>
      <vt:lpstr>Alternatives to slaughter? </vt:lpstr>
      <vt:lpstr>Recreation in GYE: Or why no golf courses!</vt:lpstr>
      <vt:lpstr>Environment for Wolves: Natural &amp; Political</vt:lpstr>
      <vt:lpstr>Wolves – Balancing Yellowstone, but what about the rest of the GYE?</vt:lpstr>
      <vt:lpstr>Wolves in YNP 2013 wolf report</vt:lpstr>
      <vt:lpstr>Current Wolf Management </vt:lpstr>
      <vt:lpstr>PowerPoint Presentation</vt:lpstr>
      <vt:lpstr>Yellowstone Before Reintroduction After 70 Year Absence (1926-1995)</vt:lpstr>
      <vt:lpstr>National Geographic, March 2010</vt:lpstr>
      <vt:lpstr>YNP With Wolves (since 1995)</vt:lpstr>
      <vt:lpstr>Wolf Program</vt:lpstr>
      <vt:lpstr>MT Fish, Wildlife &amp; Parks</vt:lpstr>
      <vt:lpstr> DRAFT MONTANA PROTOCOL TO ADDRESS WOLF-LIVESTOCK CONFLICTS </vt:lpstr>
      <vt:lpstr>YNP  Wolf Project</vt:lpstr>
      <vt:lpstr>Wolves in YNP</vt:lpstr>
      <vt:lpstr>Wolves &amp; Elk Population</vt:lpstr>
      <vt:lpstr>Wolf Mgt Challenges</vt:lpstr>
      <vt:lpstr>US Fish &amp; Wildlife Service Gray Wolves in the Northern Rocky Mtns</vt:lpstr>
      <vt:lpstr>PowerPoint Presentation</vt:lpstr>
      <vt:lpstr>MT reports decrease in wolves, attacks on livestock</vt:lpstr>
      <vt:lpstr>MT Fish, Wildlife &amp; Parks Weekly Wolf Report</vt:lpstr>
      <vt:lpstr>Wolf Videos from MT FWP http://fwp.mt.gov/education/videoLibrary/videoSearch.html#</vt:lpstr>
    </vt:vector>
  </TitlesOfParts>
  <Company>Indiana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YNP  Wolf Project</dc:title>
  <dc:creator>Windows User</dc:creator>
  <cp:lastModifiedBy>Windows User</cp:lastModifiedBy>
  <cp:revision>46</cp:revision>
  <cp:lastPrinted>2015-04-09T18:45:48Z</cp:lastPrinted>
  <dcterms:created xsi:type="dcterms:W3CDTF">2015-02-10T17:01:51Z</dcterms:created>
  <dcterms:modified xsi:type="dcterms:W3CDTF">2016-04-01T20:15:18Z</dcterms:modified>
</cp:coreProperties>
</file>