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2"/>
  </p:handoutMasterIdLst>
  <p:sldIdLst>
    <p:sldId id="350" r:id="rId2"/>
    <p:sldId id="348" r:id="rId3"/>
    <p:sldId id="349" r:id="rId4"/>
    <p:sldId id="343" r:id="rId5"/>
    <p:sldId id="345" r:id="rId6"/>
    <p:sldId id="346" r:id="rId7"/>
    <p:sldId id="347" r:id="rId8"/>
    <p:sldId id="344" r:id="rId9"/>
    <p:sldId id="351" r:id="rId10"/>
    <p:sldId id="342" r:id="rId11"/>
    <p:sldId id="297" r:id="rId12"/>
    <p:sldId id="316" r:id="rId13"/>
    <p:sldId id="327" r:id="rId14"/>
    <p:sldId id="300" r:id="rId15"/>
    <p:sldId id="334" r:id="rId16"/>
    <p:sldId id="304" r:id="rId17"/>
    <p:sldId id="335" r:id="rId18"/>
    <p:sldId id="308" r:id="rId19"/>
    <p:sldId id="352" r:id="rId20"/>
    <p:sldId id="337" r:id="rId21"/>
    <p:sldId id="314" r:id="rId22"/>
    <p:sldId id="353" r:id="rId23"/>
    <p:sldId id="313" r:id="rId24"/>
    <p:sldId id="354" r:id="rId25"/>
    <p:sldId id="312" r:id="rId26"/>
    <p:sldId id="311" r:id="rId27"/>
    <p:sldId id="341" r:id="rId28"/>
    <p:sldId id="329" r:id="rId29"/>
    <p:sldId id="340" r:id="rId30"/>
    <p:sldId id="339" r:id="rId31"/>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3" autoAdjust="0"/>
    <p:restoredTop sz="94660"/>
  </p:normalViewPr>
  <p:slideViewPr>
    <p:cSldViewPr>
      <p:cViewPr varScale="1">
        <p:scale>
          <a:sx n="67" d="100"/>
          <a:sy n="67" d="100"/>
        </p:scale>
        <p:origin x="-101" y="-10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891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891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DC0FB3-D6F7-4207-8824-A086C72605DA}" type="slidenum">
              <a:rPr lang="en-US"/>
              <a:pPr>
                <a:defRPr/>
              </a:pPr>
              <a:t>‹#›</a:t>
            </a:fld>
            <a:endParaRPr lang="en-US"/>
          </a:p>
        </p:txBody>
      </p:sp>
    </p:spTree>
    <p:extLst>
      <p:ext uri="{BB962C8B-B14F-4D97-AF65-F5344CB8AC3E}">
        <p14:creationId xmlns:p14="http://schemas.microsoft.com/office/powerpoint/2010/main" val="20649143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ACD8B6-4A7F-4EB7-874F-A2A0BE33C5B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F1D1D-E268-4FEE-9E0A-0995EF65F7C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6FA7D6-8080-424A-AC69-2823F0D1510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18C9683-2BBE-400C-8CAE-80FACD3517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1A7501A-6B79-4728-8004-031B5AFBF0E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BE0C7-E342-461B-AB34-F8F04999C7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294B34F-367B-4511-8B02-0778B9338DD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BDC244B-BDE6-4194-BAD0-E2A34217B3B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CD381BF-54CF-4D65-8AF3-4A866160B8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B6E292-ACA1-462F-804D-15C7544800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17F3EFF-C060-4561-988B-5329B481708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BD00AD3-62D6-4E4B-9548-0E497AF3BC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Public Choice Mechanisms:</a:t>
            </a:r>
            <a:br>
              <a:rPr lang="en-US" dirty="0" smtClean="0">
                <a:solidFill>
                  <a:srgbClr val="FF0000"/>
                </a:solidFill>
              </a:rPr>
            </a:br>
            <a:r>
              <a:rPr lang="en-US" dirty="0" smtClean="0">
                <a:solidFill>
                  <a:srgbClr val="FF0000"/>
                </a:solidFill>
              </a:rPr>
              <a:t>Conflicts in Yellowstone </a:t>
            </a:r>
            <a:endParaRPr lang="en-US" dirty="0">
              <a:solidFill>
                <a:srgbClr val="FF0000"/>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4191000"/>
            <a:ext cx="3946162" cy="2551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ts1.mm.bing.net/th?&amp;id=HN.608041879219736493&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16400"/>
            <a:ext cx="3781136" cy="24955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s1.mm.bing.net/th?&amp;id=HN.608033619995266953&amp;w=300&amp;h=300&amp;c=0&amp;pid=1.9&amp;rs=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00200"/>
            <a:ext cx="4076700" cy="27042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ts1.mm.bing.net/th?&amp;id=HN.608048643796108593&amp;w=300&amp;h=300&amp;c=0&amp;pid=1.9&amp;rs=0&amp;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64763"/>
            <a:ext cx="4314193" cy="241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615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Government Failure</a:t>
            </a:r>
            <a:endParaRPr lang="en-US" dirty="0"/>
          </a:p>
        </p:txBody>
      </p:sp>
      <p:sp>
        <p:nvSpPr>
          <p:cNvPr id="3" name="Content Placeholder 2"/>
          <p:cNvSpPr>
            <a:spLocks noGrp="1"/>
          </p:cNvSpPr>
          <p:nvPr>
            <p:ph idx="1"/>
          </p:nvPr>
        </p:nvSpPr>
        <p:spPr/>
        <p:txBody>
          <a:bodyPr/>
          <a:lstStyle/>
          <a:p>
            <a:pPr eaLnBrk="1" hangingPunct="1"/>
            <a:r>
              <a:rPr lang="en-US" sz="2800" dirty="0" smtClean="0"/>
              <a:t>However, while </a:t>
            </a:r>
            <a:r>
              <a:rPr lang="en-US" sz="2800" i="1" dirty="0" smtClean="0"/>
              <a:t>market failure</a:t>
            </a:r>
            <a:r>
              <a:rPr lang="en-US" sz="2800" dirty="0" smtClean="0"/>
              <a:t> has been widely studied, </a:t>
            </a:r>
            <a:r>
              <a:rPr lang="en-US" sz="2800" i="1" dirty="0" smtClean="0"/>
              <a:t>government failure</a:t>
            </a:r>
            <a:r>
              <a:rPr lang="en-US" sz="2800" dirty="0" smtClean="0"/>
              <a:t> has only recently come into common usage as the lenses of public choice theory and the new institutional economics have begun to explore the problems.</a:t>
            </a:r>
          </a:p>
          <a:p>
            <a:pPr eaLnBrk="1" hangingPunct="1">
              <a:buNone/>
            </a:pPr>
            <a:r>
              <a:rPr lang="en-US" sz="2800" dirty="0" smtClean="0"/>
              <a:t> </a:t>
            </a:r>
          </a:p>
          <a:p>
            <a:pPr eaLnBrk="1" hangingPunct="1"/>
            <a:r>
              <a:rPr lang="en-US" sz="2800" dirty="0" smtClean="0"/>
              <a:t>Just as a market failure is a problem which prevents the market from operating efficiently, a government failure is a systemic problem which prevents an efficient government solution to a problem. </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28600"/>
            <a:ext cx="8229600" cy="1143000"/>
          </a:xfrm>
        </p:spPr>
        <p:txBody>
          <a:bodyPr/>
          <a:lstStyle/>
          <a:p>
            <a:pPr eaLnBrk="1" hangingPunct="1"/>
            <a:r>
              <a:rPr lang="en-US" smtClean="0">
                <a:solidFill>
                  <a:srgbClr val="FF0000"/>
                </a:solidFill>
              </a:rPr>
              <a:t>Types of Market Failure</a:t>
            </a:r>
          </a:p>
        </p:txBody>
      </p:sp>
      <p:sp>
        <p:nvSpPr>
          <p:cNvPr id="3075" name="Content Placeholder 2"/>
          <p:cNvSpPr>
            <a:spLocks noGrp="1"/>
          </p:cNvSpPr>
          <p:nvPr>
            <p:ph idx="1"/>
          </p:nvPr>
        </p:nvSpPr>
        <p:spPr>
          <a:xfrm>
            <a:off x="457200" y="1905000"/>
            <a:ext cx="8229600" cy="4525963"/>
          </a:xfrm>
        </p:spPr>
        <p:txBody>
          <a:bodyPr/>
          <a:lstStyle/>
          <a:p>
            <a:pPr eaLnBrk="1" hangingPunct="1"/>
            <a:r>
              <a:rPr lang="en-US" dirty="0" smtClean="0"/>
              <a:t>Public Goods	</a:t>
            </a:r>
          </a:p>
          <a:p>
            <a:pPr eaLnBrk="1" hangingPunct="1"/>
            <a:r>
              <a:rPr lang="en-US" dirty="0" smtClean="0"/>
              <a:t>Externalities</a:t>
            </a:r>
          </a:p>
          <a:p>
            <a:pPr eaLnBrk="1" hangingPunct="1"/>
            <a:r>
              <a:rPr lang="en-US" dirty="0" smtClean="0"/>
              <a:t>Market Power	</a:t>
            </a:r>
            <a:r>
              <a:rPr lang="en-US" dirty="0"/>
              <a:t>H</a:t>
            </a:r>
            <a:r>
              <a:rPr lang="en-US" dirty="0" smtClean="0"/>
              <a:t>igh Transaction Costs</a:t>
            </a:r>
          </a:p>
          <a:p>
            <a:pPr eaLnBrk="1" hangingPunct="1"/>
            <a:r>
              <a:rPr lang="en-US" dirty="0" smtClean="0"/>
              <a:t>Agency Problems</a:t>
            </a:r>
          </a:p>
          <a:p>
            <a:pPr eaLnBrk="1" hangingPunct="1"/>
            <a:r>
              <a:rPr lang="en-US" dirty="0" smtClean="0"/>
              <a:t>High Transaction</a:t>
            </a:r>
          </a:p>
          <a:p>
            <a:pPr marL="0" indent="0" eaLnBrk="1" hangingPunct="1">
              <a:buNone/>
            </a:pPr>
            <a:r>
              <a:rPr lang="en-US" dirty="0"/>
              <a:t>	</a:t>
            </a:r>
            <a:r>
              <a:rPr lang="en-US" dirty="0" smtClean="0"/>
              <a:t>Costs</a:t>
            </a:r>
          </a:p>
          <a:p>
            <a:pPr eaLnBrk="1" hangingPunct="1"/>
            <a:r>
              <a:rPr lang="en-US" dirty="0" smtClean="0"/>
              <a:t>Information Asymmetry</a:t>
            </a:r>
          </a:p>
          <a:p>
            <a:pPr eaLnBrk="1" hangingPunct="1"/>
            <a:endParaRPr lang="en-US" dirty="0" smtClean="0"/>
          </a:p>
        </p:txBody>
      </p:sp>
      <p:pic>
        <p:nvPicPr>
          <p:cNvPr id="4098" name="Picture 2" descr="C:\Users\jconant\Desktop\95164_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7412" y="1814286"/>
            <a:ext cx="4886588" cy="34217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solidFill>
                  <a:srgbClr val="FF0000"/>
                </a:solidFill>
              </a:rPr>
              <a:t>Types of Government Failure</a:t>
            </a:r>
          </a:p>
        </p:txBody>
      </p:sp>
      <p:sp>
        <p:nvSpPr>
          <p:cNvPr id="4099" name="Content Placeholder 2"/>
          <p:cNvSpPr>
            <a:spLocks noGrp="1"/>
          </p:cNvSpPr>
          <p:nvPr>
            <p:ph sz="half" idx="1"/>
          </p:nvPr>
        </p:nvSpPr>
        <p:spPr/>
        <p:txBody>
          <a:bodyPr/>
          <a:lstStyle/>
          <a:p>
            <a:pPr eaLnBrk="1" hangingPunct="1"/>
            <a:r>
              <a:rPr lang="en-US" sz="2800" smtClean="0"/>
              <a:t>Log Rolling</a:t>
            </a:r>
          </a:p>
          <a:p>
            <a:pPr eaLnBrk="1" hangingPunct="1"/>
            <a:r>
              <a:rPr lang="en-US" sz="2800" smtClean="0"/>
              <a:t>Pork Barrel Spending</a:t>
            </a:r>
          </a:p>
          <a:p>
            <a:pPr eaLnBrk="1" hangingPunct="1"/>
            <a:r>
              <a:rPr lang="en-US" sz="2800" smtClean="0"/>
              <a:t>Special Interest Bias</a:t>
            </a:r>
          </a:p>
          <a:p>
            <a:pPr eaLnBrk="1" hangingPunct="1"/>
            <a:r>
              <a:rPr lang="en-US" sz="2800" smtClean="0"/>
              <a:t>Political Bias</a:t>
            </a:r>
          </a:p>
          <a:p>
            <a:pPr eaLnBrk="1" hangingPunct="1"/>
            <a:r>
              <a:rPr lang="en-US" sz="2800" smtClean="0"/>
              <a:t>Crowding Out</a:t>
            </a:r>
          </a:p>
          <a:p>
            <a:pPr eaLnBrk="1" hangingPunct="1"/>
            <a:r>
              <a:rPr lang="en-US" sz="2800" smtClean="0"/>
              <a:t>Regulatory Capture</a:t>
            </a:r>
          </a:p>
          <a:p>
            <a:pPr eaLnBrk="1" hangingPunct="1"/>
            <a:r>
              <a:rPr lang="en-US" sz="2800" smtClean="0"/>
              <a:t>Subsidies &amp; Taxes</a:t>
            </a:r>
          </a:p>
          <a:p>
            <a:pPr eaLnBrk="1" hangingPunct="1"/>
            <a:r>
              <a:rPr lang="en-US" sz="2800" smtClean="0"/>
              <a:t>Rent Seeking </a:t>
            </a:r>
          </a:p>
          <a:p>
            <a:pPr eaLnBrk="1" hangingPunct="1"/>
            <a:r>
              <a:rPr lang="en-US" sz="2800" smtClean="0"/>
              <a:t>Secondary Effects</a:t>
            </a:r>
          </a:p>
        </p:txBody>
      </p:sp>
      <p:sp>
        <p:nvSpPr>
          <p:cNvPr id="2" name="Content Placeholder 1"/>
          <p:cNvSpPr>
            <a:spLocks noGrp="1"/>
          </p:cNvSpPr>
          <p:nvPr>
            <p:ph sz="half" idx="2"/>
          </p:nvPr>
        </p:nvSpPr>
        <p:spPr/>
        <p:txBody>
          <a:bodyPr/>
          <a:lstStyle/>
          <a:p>
            <a:endParaRPr lang="en-US"/>
          </a:p>
        </p:txBody>
      </p:sp>
      <p:pic>
        <p:nvPicPr>
          <p:cNvPr id="5122" name="Picture 2" descr="C:\Users\jconant\Desktop\car6.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6741" y="1066800"/>
            <a:ext cx="3939116" cy="2954337"/>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jconant\Desktop\car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5077" y="4021137"/>
            <a:ext cx="3874623" cy="2996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solidFill>
                  <a:srgbClr val="FF0000"/>
                </a:solidFill>
              </a:rPr>
              <a:t>Logrolling</a:t>
            </a:r>
          </a:p>
        </p:txBody>
      </p:sp>
      <p:sp>
        <p:nvSpPr>
          <p:cNvPr id="13315" name="Content Placeholder 2"/>
          <p:cNvSpPr>
            <a:spLocks noGrp="1"/>
          </p:cNvSpPr>
          <p:nvPr>
            <p:ph sz="half" idx="1"/>
          </p:nvPr>
        </p:nvSpPr>
        <p:spPr>
          <a:xfrm>
            <a:off x="228600" y="1600200"/>
            <a:ext cx="3733800" cy="4525963"/>
          </a:xfrm>
        </p:spPr>
        <p:txBody>
          <a:bodyPr/>
          <a:lstStyle/>
          <a:p>
            <a:pPr marL="0" indent="0" eaLnBrk="1" hangingPunct="1">
              <a:buNone/>
            </a:pPr>
            <a:r>
              <a:rPr lang="en-US" dirty="0" smtClean="0"/>
              <a:t>Is the process by which legislators “trade” votes on bills that are most important to them and how expenditures that most people oppose get through the legislative process.  </a:t>
            </a:r>
          </a:p>
        </p:txBody>
      </p:sp>
      <p:sp>
        <p:nvSpPr>
          <p:cNvPr id="2" name="Content Placeholder 1"/>
          <p:cNvSpPr>
            <a:spLocks noGrp="1"/>
          </p:cNvSpPr>
          <p:nvPr>
            <p:ph sz="half" idx="2"/>
          </p:nvPr>
        </p:nvSpPr>
        <p:spPr>
          <a:xfrm>
            <a:off x="4741134" y="1676400"/>
            <a:ext cx="4038600" cy="4678363"/>
          </a:xfrm>
        </p:spPr>
        <p:txBody>
          <a:bodyPr/>
          <a:lstStyle/>
          <a:p>
            <a:pPr marL="0" indent="0">
              <a:buNone/>
            </a:pPr>
            <a:r>
              <a:rPr lang="en-US" dirty="0" smtClean="0"/>
              <a:t>“You vote for my project, and I’ll vote for yours.”</a:t>
            </a:r>
            <a:endParaRPr lang="en-US" dirty="0"/>
          </a:p>
        </p:txBody>
      </p:sp>
      <p:pic>
        <p:nvPicPr>
          <p:cNvPr id="6146" name="Picture 2" descr="C:\Users\jconant\Desktop\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6427" y="3505200"/>
            <a:ext cx="4613944"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solidFill>
                  <a:srgbClr val="FF0000"/>
                </a:solidFill>
              </a:rPr>
              <a:t>Pork Barrel Spending</a:t>
            </a:r>
          </a:p>
        </p:txBody>
      </p:sp>
      <p:sp>
        <p:nvSpPr>
          <p:cNvPr id="14339" name="Content Placeholder 2"/>
          <p:cNvSpPr>
            <a:spLocks noGrp="1"/>
          </p:cNvSpPr>
          <p:nvPr>
            <p:ph idx="1"/>
          </p:nvPr>
        </p:nvSpPr>
        <p:spPr/>
        <p:txBody>
          <a:bodyPr/>
          <a:lstStyle/>
          <a:p>
            <a:pPr eaLnBrk="1" hangingPunct="1"/>
            <a:r>
              <a:rPr lang="en-US" smtClean="0"/>
              <a:t>The tendency by legislators to encourage government spending in their own constituencies, whether or not it is efficient or even useful. Senior legislators, with greater status and ability to "bring home the bacon", may be reelected for this reason, even if their policy views are at odds with their constituency.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solidFill>
                  <a:srgbClr val="FF0000"/>
                </a:solidFill>
              </a:rPr>
              <a:t>Pork Barrel Politics</a:t>
            </a:r>
          </a:p>
        </p:txBody>
      </p:sp>
      <p:sp>
        <p:nvSpPr>
          <p:cNvPr id="2" name="Content Placeholder 1"/>
          <p:cNvSpPr>
            <a:spLocks noGrp="1"/>
          </p:cNvSpPr>
          <p:nvPr>
            <p:ph idx="1"/>
          </p:nvPr>
        </p:nvSpPr>
        <p:spPr/>
        <p:txBody>
          <a:bodyPr/>
          <a:lstStyle/>
          <a:p>
            <a:pPr marL="0" indent="0">
              <a:buNone/>
            </a:pPr>
            <a:endParaRPr lang="en-US" dirty="0"/>
          </a:p>
        </p:txBody>
      </p:sp>
      <p:pic>
        <p:nvPicPr>
          <p:cNvPr id="7171" name="Picture 3" descr="C:\Users\jconant\Desktop\pork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2438400"/>
            <a:ext cx="5754473" cy="42583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jconant\Desktop\pork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799" y="2209800"/>
            <a:ext cx="3202281" cy="141967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jconant\Desktop\por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0799" y="3886200"/>
            <a:ext cx="3490544" cy="25364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solidFill>
                  <a:srgbClr val="FF0000"/>
                </a:solidFill>
              </a:rPr>
              <a:t>Special Interest Bias</a:t>
            </a:r>
          </a:p>
        </p:txBody>
      </p:sp>
      <p:sp>
        <p:nvSpPr>
          <p:cNvPr id="15363" name="Content Placeholder 2"/>
          <p:cNvSpPr>
            <a:spLocks noGrp="1"/>
          </p:cNvSpPr>
          <p:nvPr>
            <p:ph idx="1"/>
          </p:nvPr>
        </p:nvSpPr>
        <p:spPr/>
        <p:txBody>
          <a:bodyPr/>
          <a:lstStyle/>
          <a:p>
            <a:pPr eaLnBrk="1" hangingPunct="1"/>
            <a:r>
              <a:rPr lang="en-US" smtClean="0"/>
              <a:t>Consumer voting is product independent, political voting is not.  Political choice is effectively limited to “democrat” or “republican”.  This provides a powerful incentive for a politician running for election to “purchase” as many special interest issues as needed to “win” election.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solidFill>
                  <a:srgbClr val="FF0000"/>
                </a:solidFill>
              </a:rPr>
              <a:t>Special Interest Group</a:t>
            </a:r>
          </a:p>
        </p:txBody>
      </p:sp>
      <p:sp>
        <p:nvSpPr>
          <p:cNvPr id="2" name="Content Placeholder 1"/>
          <p:cNvSpPr>
            <a:spLocks noGrp="1"/>
          </p:cNvSpPr>
          <p:nvPr>
            <p:ph idx="1"/>
          </p:nvPr>
        </p:nvSpPr>
        <p:spPr/>
        <p:txBody>
          <a:bodyPr/>
          <a:lstStyle/>
          <a:p>
            <a:endParaRPr lang="en-US" dirty="0"/>
          </a:p>
        </p:txBody>
      </p:sp>
      <p:pic>
        <p:nvPicPr>
          <p:cNvPr id="8194" name="Picture 2" descr="C:\Users\jconant\Desktop\gro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542748"/>
            <a:ext cx="3816350" cy="231525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conant\Desktop\spec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106" y="3924845"/>
            <a:ext cx="3948594" cy="269820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jconant\Desktop\car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174024"/>
            <a:ext cx="4397829" cy="3298371"/>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C:\Users\jconant\Desktop\ac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174024"/>
            <a:ext cx="3619500" cy="27508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solidFill>
                  <a:srgbClr val="FF0000"/>
                </a:solidFill>
              </a:rPr>
              <a:t>Political Bias</a:t>
            </a:r>
          </a:p>
        </p:txBody>
      </p:sp>
      <p:sp>
        <p:nvSpPr>
          <p:cNvPr id="16387" name="Content Placeholder 2"/>
          <p:cNvSpPr>
            <a:spLocks noGrp="1"/>
          </p:cNvSpPr>
          <p:nvPr>
            <p:ph idx="1"/>
          </p:nvPr>
        </p:nvSpPr>
        <p:spPr/>
        <p:txBody>
          <a:bodyPr/>
          <a:lstStyle/>
          <a:p>
            <a:pPr eaLnBrk="1" hangingPunct="1"/>
            <a:r>
              <a:rPr lang="en-US" smtClean="0"/>
              <a:t>The complexity of economic issues and the difficulty to tracking cause and effect over time leads to a political bias </a:t>
            </a:r>
            <a:r>
              <a:rPr lang="en-US" b="1" smtClean="0"/>
              <a:t>in favor of </a:t>
            </a:r>
            <a:r>
              <a:rPr lang="en-US" smtClean="0"/>
              <a:t>policies with short-term benefits, regardless of their costs, and </a:t>
            </a:r>
            <a:r>
              <a:rPr lang="en-US" b="1" smtClean="0"/>
              <a:t>against</a:t>
            </a:r>
            <a:r>
              <a:rPr lang="en-US" smtClean="0"/>
              <a:t> policies with short-term costs, regardless of their benefits.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0000"/>
                </a:solidFill>
              </a:rPr>
              <a:t>Separate cause &amp; effect</a:t>
            </a:r>
            <a:endParaRPr lang="en-US" dirty="0">
              <a:solidFill>
                <a:srgbClr val="FF0000"/>
              </a:solidFill>
            </a:endParaRPr>
          </a:p>
        </p:txBody>
      </p:sp>
      <p:sp>
        <p:nvSpPr>
          <p:cNvPr id="5" name="Content Placeholder 4"/>
          <p:cNvSpPr>
            <a:spLocks noGrp="1"/>
          </p:cNvSpPr>
          <p:nvPr>
            <p:ph sz="half" idx="1"/>
          </p:nvPr>
        </p:nvSpPr>
        <p:spPr/>
        <p:txBody>
          <a:bodyPr/>
          <a:lstStyle/>
          <a:p>
            <a:endParaRPr lang="en-US"/>
          </a:p>
        </p:txBody>
      </p:sp>
      <p:sp>
        <p:nvSpPr>
          <p:cNvPr id="6" name="Content Placeholder 5"/>
          <p:cNvSpPr>
            <a:spLocks noGrp="1"/>
          </p:cNvSpPr>
          <p:nvPr>
            <p:ph sz="half" idx="2"/>
          </p:nvPr>
        </p:nvSpPr>
        <p:spPr/>
        <p:txBody>
          <a:bodyPr/>
          <a:lstStyle/>
          <a:p>
            <a:endParaRPr lang="en-US"/>
          </a:p>
        </p:txBody>
      </p:sp>
      <p:pic>
        <p:nvPicPr>
          <p:cNvPr id="9219" name="Picture 3" descr="C:\Users\jconant\Desktop\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00" y="3048000"/>
            <a:ext cx="4660900" cy="34956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jconant\Desktop\s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371600"/>
            <a:ext cx="4262994"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804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0000"/>
                </a:solidFill>
              </a:rPr>
              <a:t>Public Choice: A Public Decision Making Process</a:t>
            </a:r>
            <a:endParaRPr lang="en-US" sz="4000" dirty="0">
              <a:solidFill>
                <a:srgbClr val="FF0000"/>
              </a:solidFill>
            </a:endParaRPr>
          </a:p>
        </p:txBody>
      </p:sp>
      <p:sp>
        <p:nvSpPr>
          <p:cNvPr id="3" name="Content Placeholder 2"/>
          <p:cNvSpPr>
            <a:spLocks noGrp="1"/>
          </p:cNvSpPr>
          <p:nvPr>
            <p:ph idx="1"/>
          </p:nvPr>
        </p:nvSpPr>
        <p:spPr>
          <a:xfrm>
            <a:off x="381000" y="1905000"/>
            <a:ext cx="8229600" cy="4144963"/>
          </a:xfrm>
        </p:spPr>
        <p:txBody>
          <a:bodyPr/>
          <a:lstStyle/>
          <a:p>
            <a:pPr marL="0" indent="0">
              <a:buNone/>
            </a:pPr>
            <a:r>
              <a:rPr lang="en-US" sz="2400" dirty="0"/>
              <a:t>The trade-off between tourism and environmental protection that shaped the historic landscape remains important for the politics of the Yellowstone region. </a:t>
            </a:r>
            <a:endParaRPr lang="en-US" sz="2400" dirty="0" smtClean="0"/>
          </a:p>
          <a:p>
            <a:pPr marL="0" indent="0">
              <a:buNone/>
            </a:pPr>
            <a:endParaRPr lang="en-US" sz="2400" dirty="0" smtClean="0"/>
          </a:p>
          <a:p>
            <a:pPr marL="0" indent="0">
              <a:buNone/>
            </a:pPr>
            <a:r>
              <a:rPr lang="en-US" sz="2400" dirty="0" smtClean="0"/>
              <a:t>The </a:t>
            </a:r>
            <a:r>
              <a:rPr lang="en-US" sz="2400" dirty="0"/>
              <a:t>debate over </a:t>
            </a:r>
            <a:r>
              <a:rPr lang="en-US" sz="2400" dirty="0" smtClean="0"/>
              <a:t>snowmobiles, bison, wolves, fire management or bio-prospecting  </a:t>
            </a:r>
            <a:r>
              <a:rPr lang="en-US" sz="2400" dirty="0"/>
              <a:t>in Yellowstone </a:t>
            </a:r>
            <a:r>
              <a:rPr lang="en-US" sz="2400" dirty="0" smtClean="0"/>
              <a:t>are just examples </a:t>
            </a:r>
            <a:r>
              <a:rPr lang="en-US" sz="2400" dirty="0"/>
              <a:t>of these trade-offs. </a:t>
            </a:r>
            <a:endParaRPr lang="en-US" sz="2400" dirty="0" smtClean="0"/>
          </a:p>
          <a:p>
            <a:pPr marL="0" indent="0">
              <a:buNone/>
            </a:pPr>
            <a:endParaRPr lang="en-US" sz="2400" dirty="0" smtClean="0"/>
          </a:p>
          <a:p>
            <a:pPr marL="0" indent="0">
              <a:buNone/>
            </a:pPr>
            <a:r>
              <a:rPr lang="en-US" sz="2400" dirty="0" smtClean="0"/>
              <a:t>For example, snowmobiles </a:t>
            </a:r>
            <a:r>
              <a:rPr lang="en-US" sz="2400" dirty="0"/>
              <a:t>and </a:t>
            </a:r>
            <a:r>
              <a:rPr lang="en-US" sz="2400" dirty="0" err="1"/>
              <a:t>snowcoaches</a:t>
            </a:r>
            <a:r>
              <a:rPr lang="en-US" sz="2400" dirty="0"/>
              <a:t> are popular among winter visitors. They are important for the economy of West Yellowstone, Montana. They are also noisy, affecting other visitors and some species of wildlife</a:t>
            </a:r>
            <a:r>
              <a:rPr lang="en-US" sz="2400" dirty="0" smtClean="0"/>
              <a:t>.</a:t>
            </a:r>
          </a:p>
          <a:p>
            <a:pPr marL="0" indent="0">
              <a:buNone/>
            </a:pPr>
            <a:endParaRPr lang="en-US" sz="2000" dirty="0" smtClean="0"/>
          </a:p>
          <a:p>
            <a:pPr marL="0" indent="0">
              <a:buNone/>
            </a:pPr>
            <a:endParaRPr lang="en-US" sz="1000" dirty="0"/>
          </a:p>
        </p:txBody>
      </p:sp>
    </p:spTree>
    <p:extLst>
      <p:ext uri="{BB962C8B-B14F-4D97-AF65-F5344CB8AC3E}">
        <p14:creationId xmlns:p14="http://schemas.microsoft.com/office/powerpoint/2010/main" val="2839557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304800"/>
            <a:ext cx="8229600" cy="1143000"/>
          </a:xfrm>
        </p:spPr>
        <p:txBody>
          <a:bodyPr/>
          <a:lstStyle/>
          <a:p>
            <a:r>
              <a:rPr lang="en-US" smtClean="0">
                <a:solidFill>
                  <a:srgbClr val="FF0000"/>
                </a:solidFill>
              </a:rPr>
              <a:t>Political Bias II</a:t>
            </a:r>
          </a:p>
        </p:txBody>
      </p:sp>
      <p:pic>
        <p:nvPicPr>
          <p:cNvPr id="9219" name="Content Placeholder 3" descr="debt.gif"/>
          <p:cNvPicPr>
            <a:picLocks noGrp="1" noChangeAspect="1"/>
          </p:cNvPicPr>
          <p:nvPr>
            <p:ph idx="1"/>
          </p:nvPr>
        </p:nvPicPr>
        <p:blipFill>
          <a:blip r:embed="rId2" cstate="print"/>
          <a:srcRect/>
          <a:stretch>
            <a:fillRect/>
          </a:stretch>
        </p:blipFill>
        <p:spPr>
          <a:xfrm>
            <a:off x="1143000" y="1524000"/>
            <a:ext cx="6710363" cy="45513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solidFill>
                  <a:srgbClr val="FF0000"/>
                </a:solidFill>
              </a:rPr>
              <a:t>Crowding out</a:t>
            </a:r>
          </a:p>
        </p:txBody>
      </p:sp>
      <p:sp>
        <p:nvSpPr>
          <p:cNvPr id="17411" name="Content Placeholder 2"/>
          <p:cNvSpPr>
            <a:spLocks noGrp="1"/>
          </p:cNvSpPr>
          <p:nvPr>
            <p:ph idx="1"/>
          </p:nvPr>
        </p:nvSpPr>
        <p:spPr/>
        <p:txBody>
          <a:bodyPr/>
          <a:lstStyle/>
          <a:p>
            <a:pPr eaLnBrk="1" hangingPunct="1"/>
            <a:r>
              <a:rPr lang="en-US" smtClean="0"/>
              <a:t>Crowding out occurs when the government expands its borrowing to finance increased expenditure or tax cuts, crowding out private sector investment by way of higher interest rates. Increased D for loanable funds increases interest rates, which reduces the quantity of private borrowing. In the same way, G spending crowds out private spending.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Most resources are in fact, exclusive and rival</a:t>
            </a:r>
            <a:r>
              <a:rPr lang="en-US" dirty="0" smtClean="0"/>
              <a:t>…</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descr="C:\Users\jconant\Desktop\crow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4" y="2362200"/>
            <a:ext cx="4050197"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jconant\Desktop\crow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8795" y="2209800"/>
            <a:ext cx="4566659"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19435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solidFill>
                  <a:srgbClr val="FF0000"/>
                </a:solidFill>
              </a:rPr>
              <a:t>Regulatory Capture</a:t>
            </a:r>
          </a:p>
        </p:txBody>
      </p:sp>
      <p:sp>
        <p:nvSpPr>
          <p:cNvPr id="18435" name="Content Placeholder 2"/>
          <p:cNvSpPr>
            <a:spLocks noGrp="1"/>
          </p:cNvSpPr>
          <p:nvPr>
            <p:ph idx="1"/>
          </p:nvPr>
        </p:nvSpPr>
        <p:spPr/>
        <p:txBody>
          <a:bodyPr/>
          <a:lstStyle/>
          <a:p>
            <a:pPr eaLnBrk="1" hangingPunct="1"/>
            <a:r>
              <a:rPr lang="en-US" smtClean="0"/>
              <a:t>The co-opting of regulatory agencies by members of or the regulated industry. Rent seeking behavior is one of the mechanisms which allow this to happen, poor institutional structures are another.  Regulatory Agency administrators are often recruited from the knowledgable administrators working in the industry.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Who Regulates the Regulators?</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11266" name="Picture 2" descr="C:\Users\jconant\Desktop\re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6443145" cy="547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936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solidFill>
                  <a:srgbClr val="FF0000"/>
                </a:solidFill>
              </a:rPr>
              <a:t>Taxes and Subsidies</a:t>
            </a:r>
          </a:p>
        </p:txBody>
      </p:sp>
      <p:sp>
        <p:nvSpPr>
          <p:cNvPr id="19459" name="Content Placeholder 2"/>
          <p:cNvSpPr>
            <a:spLocks noGrp="1"/>
          </p:cNvSpPr>
          <p:nvPr>
            <p:ph idx="1"/>
          </p:nvPr>
        </p:nvSpPr>
        <p:spPr/>
        <p:txBody>
          <a:bodyPr/>
          <a:lstStyle/>
          <a:p>
            <a:pPr eaLnBrk="1" hangingPunct="1">
              <a:buFontTx/>
              <a:buNone/>
            </a:pPr>
            <a:endParaRPr lang="en-US" smtClean="0"/>
          </a:p>
          <a:p>
            <a:pPr eaLnBrk="1" hangingPunct="1">
              <a:buFontTx/>
              <a:buNone/>
            </a:pPr>
            <a:r>
              <a:rPr lang="en-US" smtClean="0"/>
              <a:t>   Taxes and  government subsidies provided to particular businesses or industries distort relative prices and hence change resource allocation in inefficient ways, reducing overall economic welfare.</a:t>
            </a:r>
          </a:p>
          <a:p>
            <a:pPr eaLnBrk="1" hangingPunct="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8"/>
            <a:ext cx="8229600" cy="1325562"/>
          </a:xfrm>
        </p:spPr>
        <p:txBody>
          <a:bodyPr/>
          <a:lstStyle/>
          <a:p>
            <a:pPr eaLnBrk="1" hangingPunct="1"/>
            <a:r>
              <a:rPr lang="en-US" smtClean="0">
                <a:solidFill>
                  <a:srgbClr val="FF0000"/>
                </a:solidFill>
              </a:rPr>
              <a:t>Rent Seeking (vs Profit Seeking) Behavior</a:t>
            </a:r>
          </a:p>
        </p:txBody>
      </p:sp>
      <p:sp>
        <p:nvSpPr>
          <p:cNvPr id="20483" name="Content Placeholder 2"/>
          <p:cNvSpPr>
            <a:spLocks noGrp="1"/>
          </p:cNvSpPr>
          <p:nvPr>
            <p:ph idx="1"/>
          </p:nvPr>
        </p:nvSpPr>
        <p:spPr>
          <a:xfrm>
            <a:off x="457200" y="1828800"/>
            <a:ext cx="8229600" cy="4525963"/>
          </a:xfrm>
        </p:spPr>
        <p:txBody>
          <a:bodyPr/>
          <a:lstStyle/>
          <a:p>
            <a:pPr eaLnBrk="1" hangingPunct="1"/>
            <a:r>
              <a:rPr lang="en-US" sz="2800" smtClean="0"/>
              <a:t>The tendency by interest groups to lobby for laws and regulations that provide them a guaranteed benefit (rent). Legislators often try to change laws to ensure their continued incumbency, such as gerrymandering. Bureaucrats may seek to advance their power and budget authority at the expense of efficiency. Regulated entities may seek to obtain special provisions that reduce competition, increase subsidization, or both.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smtClean="0">
                <a:solidFill>
                  <a:srgbClr val="FF0000"/>
                </a:solidFill>
              </a:rPr>
              <a:t>Special Interest, Rent Seeking, Short-Term Bias</a:t>
            </a:r>
          </a:p>
        </p:txBody>
      </p:sp>
      <p:pic>
        <p:nvPicPr>
          <p:cNvPr id="10243" name="Content Placeholder 5" descr="econ200pic3.gif"/>
          <p:cNvPicPr>
            <a:picLocks noGrp="1" noChangeAspect="1"/>
          </p:cNvPicPr>
          <p:nvPr>
            <p:ph idx="1"/>
          </p:nvPr>
        </p:nvPicPr>
        <p:blipFill>
          <a:blip r:embed="rId2" cstate="print"/>
          <a:srcRect/>
          <a:stretch>
            <a:fillRect/>
          </a:stretch>
        </p:blipFill>
        <p:spPr>
          <a:xfrm>
            <a:off x="1714500" y="1719263"/>
            <a:ext cx="5715000" cy="428625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1401762"/>
          </a:xfrm>
        </p:spPr>
        <p:txBody>
          <a:bodyPr/>
          <a:lstStyle/>
          <a:p>
            <a:r>
              <a:rPr lang="en-US" smtClean="0">
                <a:solidFill>
                  <a:srgbClr val="FF0000"/>
                </a:solidFill>
              </a:rPr>
              <a:t>Economic Actions Always Have Secondary Effects</a:t>
            </a:r>
          </a:p>
        </p:txBody>
      </p:sp>
      <p:sp>
        <p:nvSpPr>
          <p:cNvPr id="21507" name="Content Placeholder 2"/>
          <p:cNvSpPr>
            <a:spLocks noGrp="1"/>
          </p:cNvSpPr>
          <p:nvPr>
            <p:ph idx="1"/>
          </p:nvPr>
        </p:nvSpPr>
        <p:spPr>
          <a:xfrm>
            <a:off x="457200" y="2057400"/>
            <a:ext cx="8229600" cy="4068763"/>
          </a:xfrm>
        </p:spPr>
        <p:txBody>
          <a:bodyPr/>
          <a:lstStyle/>
          <a:p>
            <a:r>
              <a:rPr lang="en-US" smtClean="0"/>
              <a:t>The economy is a system and as a system all of its markets are interconnected.  A policy in one market will have significant implications for other markets.  Unfortunately, the unintended secondary effects most often run counter to the intended effects, making policy less beneficial than expected.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solidFill>
                  <a:srgbClr val="FF0000"/>
                </a:solidFill>
              </a:rPr>
              <a:t>Secondary Effects</a:t>
            </a:r>
          </a:p>
        </p:txBody>
      </p:sp>
      <p:pic>
        <p:nvPicPr>
          <p:cNvPr id="12291" name="Content Placeholder 3" descr="05_cartoons_0604.jpg"/>
          <p:cNvPicPr>
            <a:picLocks noGrp="1" noChangeAspect="1"/>
          </p:cNvPicPr>
          <p:nvPr>
            <p:ph idx="1"/>
          </p:nvPr>
        </p:nvPicPr>
        <p:blipFill>
          <a:blip r:embed="rId2" cstate="print"/>
          <a:srcRect/>
          <a:stretch>
            <a:fillRect/>
          </a:stretch>
        </p:blipFill>
        <p:spPr>
          <a:xfrm>
            <a:off x="1371600" y="1676400"/>
            <a:ext cx="6402388" cy="423386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FF0000"/>
                </a:solidFill>
              </a:rPr>
              <a:t>Public Choice: A Public Decision Making Process</a:t>
            </a:r>
          </a:p>
        </p:txBody>
      </p:sp>
      <p:sp>
        <p:nvSpPr>
          <p:cNvPr id="3" name="Content Placeholder 2"/>
          <p:cNvSpPr>
            <a:spLocks noGrp="1"/>
          </p:cNvSpPr>
          <p:nvPr>
            <p:ph idx="1"/>
          </p:nvPr>
        </p:nvSpPr>
        <p:spPr>
          <a:xfrm>
            <a:off x="533400" y="1828800"/>
            <a:ext cx="8229600" cy="4525963"/>
          </a:xfrm>
        </p:spPr>
        <p:txBody>
          <a:bodyPr/>
          <a:lstStyle/>
          <a:p>
            <a:pPr marL="0" lvl="0" indent="0">
              <a:buNone/>
            </a:pPr>
            <a:r>
              <a:rPr lang="en-US" sz="2000" dirty="0">
                <a:solidFill>
                  <a:srgbClr val="000000"/>
                </a:solidFill>
              </a:rPr>
              <a:t>The political debates here involve differences in values as well as the economic interests of communities that depend on the park.</a:t>
            </a:r>
          </a:p>
          <a:p>
            <a:pPr marL="0" lvl="0" indent="0">
              <a:buNone/>
            </a:pPr>
            <a:endParaRPr lang="en-US" sz="2000" dirty="0">
              <a:solidFill>
                <a:srgbClr val="000000"/>
              </a:solidFill>
            </a:endParaRPr>
          </a:p>
          <a:p>
            <a:pPr marL="0" lvl="0" indent="0">
              <a:buNone/>
            </a:pPr>
            <a:r>
              <a:rPr lang="en-US" sz="2000" dirty="0">
                <a:solidFill>
                  <a:srgbClr val="000000"/>
                </a:solidFill>
              </a:rPr>
              <a:t>What we need to consider is: How does the American Society make these decisions.  What is the parallel to Profit or Utility Maximization?</a:t>
            </a:r>
          </a:p>
        </p:txBody>
      </p:sp>
      <p:pic>
        <p:nvPicPr>
          <p:cNvPr id="2050" name="Picture 2" descr="http://www.propertycounselors.com/yellow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86" y="3810000"/>
            <a:ext cx="4770998" cy="33952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1.mm.bing.net/th?&amp;id=HN.608018226836475796&amp;w=300&amp;h=300&amp;c=0&amp;pid=1.9&amp;rs=0&amp;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0176" y="3810000"/>
            <a:ext cx="4213824" cy="304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118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228600"/>
            <a:ext cx="8229600" cy="1143000"/>
          </a:xfrm>
        </p:spPr>
        <p:txBody>
          <a:bodyPr/>
          <a:lstStyle/>
          <a:p>
            <a:r>
              <a:rPr lang="en-US" smtClean="0">
                <a:solidFill>
                  <a:srgbClr val="FF0000"/>
                </a:solidFill>
              </a:rPr>
              <a:t>All of the Above…</a:t>
            </a:r>
          </a:p>
        </p:txBody>
      </p:sp>
      <p:pic>
        <p:nvPicPr>
          <p:cNvPr id="11267" name="Content Placeholder 3" descr="ec200pic15.gif"/>
          <p:cNvPicPr>
            <a:picLocks noGrp="1" noChangeAspect="1"/>
          </p:cNvPicPr>
          <p:nvPr>
            <p:ph idx="1"/>
          </p:nvPr>
        </p:nvPicPr>
        <p:blipFill>
          <a:blip r:embed="rId2" cstate="print"/>
          <a:srcRect/>
          <a:stretch>
            <a:fillRect/>
          </a:stretch>
        </p:blipFill>
        <p:spPr>
          <a:xfrm>
            <a:off x="1524000" y="1828800"/>
            <a:ext cx="5886450" cy="43449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Public Choice Theory</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Public Choice Theory applies the methods and theories of economics to the analysis of political behavior.</a:t>
            </a:r>
          </a:p>
          <a:p>
            <a:endParaRPr lang="en-US" dirty="0" smtClean="0"/>
          </a:p>
          <a:p>
            <a:r>
              <a:rPr lang="en-US" dirty="0" smtClean="0"/>
              <a:t>Modeling of the behavior of individuals in the public sector is assumed to be driven by the same goal of utility maximization as individuals in the private sector or as consumers.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Collective Choice Processes</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The individual becomes the fundamental unit of analysis. Public choice rejects the construction of organic decision-making units, such as “the people,” “the community,” or “society.” Groups do not make choices; only individuals do.</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Collective Choice Processes</a:t>
            </a:r>
            <a:endParaRPr lang="en-US" dirty="0"/>
          </a:p>
        </p:txBody>
      </p:sp>
      <p:sp>
        <p:nvSpPr>
          <p:cNvPr id="3" name="Content Placeholder 2"/>
          <p:cNvSpPr>
            <a:spLocks noGrp="1"/>
          </p:cNvSpPr>
          <p:nvPr>
            <p:ph idx="1"/>
          </p:nvPr>
        </p:nvSpPr>
        <p:spPr/>
        <p:txBody>
          <a:bodyPr/>
          <a:lstStyle/>
          <a:p>
            <a:r>
              <a:rPr lang="en-US" dirty="0" smtClean="0"/>
              <a:t>Public and private choice processes differ, not because the motivations of actors are different, but because of stark differences in the incentives and constraints that channel the pursuit of self-interest in the two settings.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FF0000"/>
                </a:solidFill>
              </a:rPr>
              <a:t>Key Conclusion of Public Choice Economics</a:t>
            </a:r>
            <a:endParaRPr lang="en-US" sz="3200" dirty="0">
              <a:solidFill>
                <a:srgbClr val="FF0000"/>
              </a:solidFill>
            </a:endParaRPr>
          </a:p>
        </p:txBody>
      </p:sp>
      <p:sp>
        <p:nvSpPr>
          <p:cNvPr id="3" name="Content Placeholder 2"/>
          <p:cNvSpPr>
            <a:spLocks noGrp="1"/>
          </p:cNvSpPr>
          <p:nvPr>
            <p:ph idx="1"/>
          </p:nvPr>
        </p:nvSpPr>
        <p:spPr/>
        <p:txBody>
          <a:bodyPr/>
          <a:lstStyle/>
          <a:p>
            <a:r>
              <a:rPr lang="en-US" dirty="0" smtClean="0"/>
              <a:t>One key conclusion of public choice is that changing the identities of the people who hold public office will not produce major changes in policy outcomes.</a:t>
            </a:r>
          </a:p>
          <a:p>
            <a:endParaRPr lang="en-US" dirty="0" smtClean="0"/>
          </a:p>
          <a:p>
            <a:r>
              <a:rPr lang="en-US" smtClean="0"/>
              <a:t>Institutional problems require institutional </a:t>
            </a:r>
            <a:r>
              <a:rPr lang="en-US" dirty="0" smtClean="0"/>
              <a:t>solutions.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pPr eaLnBrk="1" hangingPunct="1"/>
            <a:r>
              <a:rPr lang="en-US" b="1" dirty="0" smtClean="0">
                <a:solidFill>
                  <a:srgbClr val="FF0000"/>
                </a:solidFill>
              </a:rPr>
              <a:t>Government Failure</a:t>
            </a:r>
            <a:endParaRPr lang="en-US" dirty="0" smtClean="0">
              <a:solidFill>
                <a:srgbClr val="FF0000"/>
              </a:solidFill>
            </a:endParaRPr>
          </a:p>
        </p:txBody>
      </p:sp>
      <p:sp>
        <p:nvSpPr>
          <p:cNvPr id="2051" name="Content Placeholder 2"/>
          <p:cNvSpPr>
            <a:spLocks noGrp="1"/>
          </p:cNvSpPr>
          <p:nvPr>
            <p:ph idx="1"/>
          </p:nvPr>
        </p:nvSpPr>
        <p:spPr/>
        <p:txBody>
          <a:bodyPr/>
          <a:lstStyle/>
          <a:p>
            <a:pPr eaLnBrk="1" hangingPunct="1"/>
            <a:r>
              <a:rPr lang="en-US" sz="2800" b="1" dirty="0" smtClean="0"/>
              <a:t>Government failure</a:t>
            </a:r>
            <a:r>
              <a:rPr lang="en-US" sz="2800" dirty="0" smtClean="0"/>
              <a:t> is the public sector analogy to market failure and occurs when a government intervention causes a more </a:t>
            </a:r>
            <a:r>
              <a:rPr lang="en-US" sz="2800" i="1" dirty="0" smtClean="0"/>
              <a:t>inefficient allocation </a:t>
            </a:r>
            <a:r>
              <a:rPr lang="en-US" sz="2800" dirty="0" smtClean="0"/>
              <a:t>of goods and resources than would occur without that intervention. </a:t>
            </a:r>
          </a:p>
          <a:p>
            <a:pPr eaLnBrk="1" hangingPunct="1">
              <a:buNone/>
            </a:pPr>
            <a:endParaRPr lang="en-US" sz="2800" dirty="0" smtClean="0"/>
          </a:p>
          <a:p>
            <a:pPr eaLnBrk="1" hangingPunct="1"/>
            <a:r>
              <a:rPr lang="en-US" sz="2800" dirty="0" smtClean="0"/>
              <a:t>Likewise, the government's failure to intervene in a market failure that would result in a socially preferable mix of output is referred to as </a:t>
            </a:r>
            <a:r>
              <a:rPr lang="en-US" sz="2800" i="1" dirty="0" smtClean="0"/>
              <a:t>passive Government failure</a:t>
            </a:r>
            <a:r>
              <a:rPr lang="en-US" sz="2800" dirty="0" smtClean="0"/>
              <a:t> </a:t>
            </a:r>
          </a:p>
          <a:p>
            <a:pPr eaLnBrk="1" hangingPunct="1"/>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Fail: Market or Gov’t</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3074" name="Picture 2" descr="C:\Users\jconant\Desktop\wolf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81240"/>
            <a:ext cx="4038600" cy="43116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conant\Desktop\ca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808" y="4078689"/>
            <a:ext cx="3715657" cy="277931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jconant\Desktop\ca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676399"/>
            <a:ext cx="3952875" cy="2452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482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390</TotalTime>
  <Words>1025</Words>
  <Application>Microsoft Office PowerPoint</Application>
  <PresentationFormat>On-screen Show (4:3)</PresentationFormat>
  <Paragraphs>79</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Public Choice Mechanisms: Conflicts in Yellowstone </vt:lpstr>
      <vt:lpstr>Public Choice: A Public Decision Making Process</vt:lpstr>
      <vt:lpstr>Public Choice: A Public Decision Making Process</vt:lpstr>
      <vt:lpstr>Public Choice Theory</vt:lpstr>
      <vt:lpstr>Collective Choice Processes</vt:lpstr>
      <vt:lpstr>Collective Choice Processes</vt:lpstr>
      <vt:lpstr>Key Conclusion of Public Choice Economics</vt:lpstr>
      <vt:lpstr>Government Failure</vt:lpstr>
      <vt:lpstr>Fail: Market or Gov’t</vt:lpstr>
      <vt:lpstr>Government Failure</vt:lpstr>
      <vt:lpstr>Types of Market Failure</vt:lpstr>
      <vt:lpstr>Types of Government Failure</vt:lpstr>
      <vt:lpstr>Logrolling</vt:lpstr>
      <vt:lpstr>Pork Barrel Spending</vt:lpstr>
      <vt:lpstr>Pork Barrel Politics</vt:lpstr>
      <vt:lpstr>Special Interest Bias</vt:lpstr>
      <vt:lpstr>Special Interest Group</vt:lpstr>
      <vt:lpstr>Political Bias</vt:lpstr>
      <vt:lpstr>Separate cause &amp; effect</vt:lpstr>
      <vt:lpstr>Political Bias II</vt:lpstr>
      <vt:lpstr>Crowding out</vt:lpstr>
      <vt:lpstr>Most resources are in fact, exclusive and rival…</vt:lpstr>
      <vt:lpstr>Regulatory Capture</vt:lpstr>
      <vt:lpstr>Who Regulates the Regulators?</vt:lpstr>
      <vt:lpstr>Taxes and Subsidies</vt:lpstr>
      <vt:lpstr>Rent Seeking (vs Profit Seeking) Behavior</vt:lpstr>
      <vt:lpstr>Special Interest, Rent Seeking, Short-Term Bias</vt:lpstr>
      <vt:lpstr>Economic Actions Always Have Secondary Effects</vt:lpstr>
      <vt:lpstr>Secondary Effects</vt:lpstr>
      <vt:lpstr>All of the Above…</vt:lpstr>
    </vt:vector>
  </TitlesOfParts>
  <Company>Indiana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Illustrating Economic Concepts with Cartoons</dc:title>
  <dc:creator>Indiana State University</dc:creator>
  <cp:lastModifiedBy>Windows User</cp:lastModifiedBy>
  <cp:revision>31</cp:revision>
  <cp:lastPrinted>2015-02-10T21:03:20Z</cp:lastPrinted>
  <dcterms:created xsi:type="dcterms:W3CDTF">2007-11-08T15:33:29Z</dcterms:created>
  <dcterms:modified xsi:type="dcterms:W3CDTF">2016-04-01T20:13:45Z</dcterms:modified>
</cp:coreProperties>
</file>