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59"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30" d="100"/>
          <a:sy n="130" d="100"/>
        </p:scale>
        <p:origin x="-72" y="9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wireframeOverlay-Home.png"/>
          <p:cNvPicPr>
            <a:picLocks noChangeAspect="1"/>
          </p:cNvPicPr>
          <p:nvPr/>
        </p:nvPicPr>
        <p:blipFill>
          <a:blip r:embed="rId2" cstate="print"/>
          <a:srcRect t="-93973"/>
          <a:stretch>
            <a:fillRect/>
          </a:stretch>
        </p:blipFill>
        <p:spPr>
          <a:xfrm>
            <a:off x="179294" y="1183341"/>
            <a:ext cx="8787384" cy="5276725"/>
          </a:xfrm>
          <a:prstGeom prst="rect">
            <a:avLst/>
          </a:prstGeom>
          <a:gradFill>
            <a:gsLst>
              <a:gs pos="0">
                <a:schemeClr val="tx2"/>
              </a:gs>
              <a:gs pos="100000">
                <a:schemeClr val="bg2"/>
              </a:gs>
            </a:gsLst>
            <a:lin ang="5400000" scaled="0"/>
          </a:gradFill>
        </p:spPr>
      </p:pic>
      <p:sp>
        <p:nvSpPr>
          <p:cNvPr id="2" name="Title 1"/>
          <p:cNvSpPr>
            <a:spLocks noGrp="1"/>
          </p:cNvSpPr>
          <p:nvPr>
            <p:ph type="ctrTitle"/>
          </p:nvPr>
        </p:nvSpPr>
        <p:spPr>
          <a:xfrm>
            <a:off x="417513" y="2168338"/>
            <a:ext cx="8307387" cy="1619250"/>
          </a:xfrm>
        </p:spPr>
        <p:txBody>
          <a:bodyPr/>
          <a:lstStyle>
            <a:lvl1pPr algn="ctr">
              <a:defRPr sz="4800"/>
            </a:lvl1pPr>
          </a:lstStyle>
          <a:p>
            <a:r>
              <a:rPr lang="en-US" smtClean="0"/>
              <a:t>Click to edit Master title style</a:t>
            </a:r>
            <a:endParaRPr/>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pPr/>
              <a:t>10/21/2015</a:t>
            </a:fld>
            <a:endParaRPr lang="en-US"/>
          </a:p>
        </p:txBody>
      </p:sp>
      <p:sp>
        <p:nvSpPr>
          <p:cNvPr id="5" name="Footer Placeholder 4"/>
          <p:cNvSpPr>
            <a:spLocks noGrp="1"/>
          </p:cNvSpPr>
          <p:nvPr>
            <p:ph type="ftr" sz="quarter" idx="11"/>
          </p:nvPr>
        </p:nvSpPr>
        <p:spPr/>
        <p:txBody>
          <a:bodyPr/>
          <a:lstStyle/>
          <a:p>
            <a:endParaRPr lang="en-US"/>
          </a:p>
        </p:txBody>
      </p:sp>
      <p:pic>
        <p:nvPicPr>
          <p:cNvPr id="8" name="Picture 7" descr="DirectionalButtons-RightOnly.png"/>
          <p:cNvPicPr>
            <a:picLocks noChangeAspect="1"/>
          </p:cNvPicPr>
          <p:nvPr/>
        </p:nvPicPr>
        <p:blipFill>
          <a:blip r:embed="rId3" cstate="print"/>
          <a:stretch>
            <a:fillRect/>
          </a:stretch>
        </p:blipFill>
        <p:spPr>
          <a:xfrm>
            <a:off x="7822266" y="533400"/>
            <a:ext cx="752475" cy="352425"/>
          </a:xfrm>
          <a:prstGeom prst="rect">
            <a:avLst/>
          </a:prstGeom>
        </p:spPr>
      </p:pic>
      <p:sp>
        <p:nvSpPr>
          <p:cNvPr id="9" name="Slide Number Placeholder 5"/>
          <p:cNvSpPr>
            <a:spLocks noGrp="1"/>
          </p:cNvSpPr>
          <p:nvPr>
            <p:ph type="sldNum" sz="quarter" idx="12"/>
          </p:nvPr>
        </p:nvSpPr>
        <p:spPr>
          <a:xfrm>
            <a:off x="8382000" y="1219200"/>
            <a:ext cx="533400" cy="365125"/>
          </a:xfrm>
        </p:spPr>
        <p:txBody>
          <a:bodyPr/>
          <a:lstStyle/>
          <a:p>
            <a:fld id="{886BB73A-582F-4420-9A14-CB10A2B2E5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wireframeOverlay-Content.png"/>
          <p:cNvPicPr>
            <a:picLocks noChangeAspect="1"/>
          </p:cNvPicPr>
          <p:nvPr/>
        </p:nvPicPr>
        <p:blipFill>
          <a:blip r:embed="rId2" cstate="print"/>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416859" y="1466850"/>
            <a:ext cx="8308039" cy="1128432"/>
          </a:xfrm>
        </p:spPr>
        <p:txBody>
          <a:bodyPr vert="horz" lIns="91440" tIns="45720" rIns="91440" bIns="45720" rtlCol="0" anchor="b" anchorCtr="0">
            <a:no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007224" y="2623296"/>
            <a:ext cx="4717676" cy="38312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30213" y="2770187"/>
            <a:ext cx="3429093" cy="3576825"/>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pPr/>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cstate="print"/>
          <a:srcRect b="-123309"/>
          <a:stretch>
            <a:fillRect/>
          </a:stretch>
        </p:blipFill>
        <p:spPr>
          <a:xfrm>
            <a:off x="182880"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4313891" cy="1162050"/>
          </a:xfrm>
        </p:spPr>
        <p:txBody>
          <a:bodyPr anchor="b"/>
          <a:lstStyle>
            <a:lvl1pPr algn="l">
              <a:defRPr sz="2800" b="0">
                <a:solidFill>
                  <a:schemeClr val="bg1"/>
                </a:solidFill>
              </a:defRPr>
            </a:lvl1pPr>
          </a:lstStyle>
          <a:p>
            <a:r>
              <a:rPr lang="en-US" smtClean="0"/>
              <a:t>Click to edit Master title style</a:t>
            </a:r>
            <a:endParaRPr dirty="0"/>
          </a:p>
        </p:txBody>
      </p:sp>
      <p:sp>
        <p:nvSpPr>
          <p:cNvPr id="4" name="Text Placeholder 3"/>
          <p:cNvSpPr>
            <a:spLocks noGrp="1"/>
          </p:cNvSpPr>
          <p:nvPr>
            <p:ph type="body" sz="half" idx="2"/>
          </p:nvPr>
        </p:nvSpPr>
        <p:spPr>
          <a:xfrm>
            <a:off x="416859" y="2837329"/>
            <a:ext cx="4313891" cy="3415834"/>
          </a:xfrm>
        </p:spPr>
        <p:txBody>
          <a:bodyPr>
            <a:normAutofit/>
          </a:bodyPr>
          <a:lstStyle>
            <a:lvl1pPr marL="0" indent="0">
              <a:lnSpc>
                <a:spcPct val="110000"/>
              </a:lnSpc>
              <a:spcBef>
                <a:spcPts val="6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pPr/>
              <a:t>10/21/2015</a:t>
            </a:fld>
            <a:endParaRPr lang="en-US"/>
          </a:p>
        </p:txBody>
      </p:sp>
      <p:sp>
        <p:nvSpPr>
          <p:cNvPr id="6" name="Footer Placeholder 5"/>
          <p:cNvSpPr>
            <a:spLocks noGrp="1"/>
          </p:cNvSpPr>
          <p:nvPr>
            <p:ph type="ftr" sz="quarter" idx="11"/>
          </p:nvPr>
        </p:nvSpPr>
        <p:spPr/>
        <p:txBody>
          <a:bodyPr/>
          <a:lstStyle/>
          <a:p>
            <a:endParaRPr lang="en-US"/>
          </a:p>
        </p:txBody>
      </p:sp>
      <p:sp>
        <p:nvSpPr>
          <p:cNvPr id="11" name="Picture Placeholder 10"/>
          <p:cNvSpPr>
            <a:spLocks noGrp="1"/>
          </p:cNvSpPr>
          <p:nvPr>
            <p:ph type="pic" sz="quarter" idx="13"/>
          </p:nvPr>
        </p:nvSpPr>
        <p:spPr>
          <a:xfrm>
            <a:off x="5298140" y="1169894"/>
            <a:ext cx="3671047" cy="52760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182880" y="1169894"/>
            <a:ext cx="8787384" cy="2106706"/>
          </a:xfrm>
        </p:spPr>
        <p:txBody>
          <a:bodyPr/>
          <a:lstStyle>
            <a:lvl1pPr>
              <a:buNone/>
              <a:defRPr/>
            </a:lvl1pPr>
          </a:lstStyle>
          <a:p>
            <a:r>
              <a:rPr lang="en-US" smtClean="0"/>
              <a:t>Drag picture to placeholder or click icon to add</a:t>
            </a:r>
            <a:endParaRPr/>
          </a:p>
        </p:txBody>
      </p:sp>
      <p:sp>
        <p:nvSpPr>
          <p:cNvPr id="10" name="Rectangle 9"/>
          <p:cNvSpPr/>
          <p:nvPr/>
        </p:nvSpPr>
        <p:spPr>
          <a:xfrm>
            <a:off x="182880" y="3281082"/>
            <a:ext cx="8787384" cy="3174582"/>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859" y="3329268"/>
            <a:ext cx="8346141" cy="1014132"/>
          </a:xfrm>
        </p:spPr>
        <p:txBody>
          <a:bodyPr anchor="b"/>
          <a:lstStyle>
            <a:lvl1pPr algn="l">
              <a:defRPr sz="3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416859" y="4343399"/>
            <a:ext cx="8346141" cy="1909763"/>
          </a:xfrm>
        </p:spPr>
        <p:txBody>
          <a:bodyPr>
            <a:normAutofit/>
          </a:bodyPr>
          <a:lstStyle>
            <a:lvl1pPr marL="0" indent="0">
              <a:lnSpc>
                <a:spcPct val="110000"/>
              </a:lnSpc>
              <a:spcBef>
                <a:spcPts val="600"/>
              </a:spcBef>
              <a:buNone/>
              <a:defRPr sz="18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pPr/>
              <a:t>10/21/2015</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cstate="print"/>
          <a:srcRect b="-123309"/>
          <a:stretch>
            <a:fillRect/>
          </a:stretch>
        </p:blipFill>
        <p:spPr>
          <a:xfrm>
            <a:off x="3835212"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91000" y="1680882"/>
            <a:ext cx="4313891" cy="1162050"/>
          </a:xfrm>
        </p:spPr>
        <p:txBody>
          <a:bodyPr anchor="b"/>
          <a:lstStyle>
            <a:lvl1pPr algn="l">
              <a:defRPr sz="28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4191000" y="2837329"/>
            <a:ext cx="4313891" cy="3415834"/>
          </a:xfrm>
        </p:spPr>
        <p:txBody>
          <a:bodyPr>
            <a:normAutofit/>
          </a:bodyPr>
          <a:lstStyle>
            <a:lvl1pPr marL="0" indent="0">
              <a:lnSpc>
                <a:spcPct val="110000"/>
              </a:lnSpc>
              <a:spcBef>
                <a:spcPts val="6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pPr/>
              <a:t>10/21/2015</a:t>
            </a:fld>
            <a:endParaRPr lang="en-US"/>
          </a:p>
        </p:txBody>
      </p:sp>
      <p:sp>
        <p:nvSpPr>
          <p:cNvPr id="6" name="Footer Placeholder 5"/>
          <p:cNvSpPr>
            <a:spLocks noGrp="1"/>
          </p:cNvSpPr>
          <p:nvPr>
            <p:ph type="ftr" sz="quarter" idx="11"/>
          </p:nvPr>
        </p:nvSpPr>
        <p:spPr/>
        <p:txBody>
          <a:bodyPr/>
          <a:lstStyle/>
          <a:p>
            <a:endParaRPr lang="en-US"/>
          </a:p>
        </p:txBody>
      </p:sp>
      <p:sp>
        <p:nvSpPr>
          <p:cNvPr id="8" name="Picture Placeholder 10"/>
          <p:cNvSpPr>
            <a:spLocks noGrp="1"/>
          </p:cNvSpPr>
          <p:nvPr>
            <p:ph type="pic" sz="quarter" idx="14"/>
          </p:nvPr>
        </p:nvSpPr>
        <p:spPr>
          <a:xfrm>
            <a:off x="182880" y="1179576"/>
            <a:ext cx="3671047" cy="2205318"/>
          </a:xfrm>
        </p:spPr>
        <p:txBody>
          <a:bodyPr/>
          <a:lstStyle>
            <a:lvl1pPr>
              <a:buNone/>
              <a:defRPr/>
            </a:lvl1pPr>
          </a:lstStyle>
          <a:p>
            <a:r>
              <a:rPr lang="en-US" smtClean="0"/>
              <a:t>Drag picture to placeholder or click icon to add</a:t>
            </a:r>
            <a:endParaRPr/>
          </a:p>
        </p:txBody>
      </p:sp>
      <p:sp>
        <p:nvSpPr>
          <p:cNvPr id="10" name="Picture Placeholder 10"/>
          <p:cNvSpPr>
            <a:spLocks noGrp="1"/>
          </p:cNvSpPr>
          <p:nvPr>
            <p:ph type="pic" sz="quarter" idx="15"/>
          </p:nvPr>
        </p:nvSpPr>
        <p:spPr>
          <a:xfrm>
            <a:off x="2015983" y="3383280"/>
            <a:ext cx="1837944" cy="3072384"/>
          </a:xfrm>
        </p:spPr>
        <p:txBody>
          <a:bodyPr/>
          <a:lstStyle>
            <a:lvl1pPr>
              <a:buNone/>
              <a:defRPr/>
            </a:lvl1pPr>
          </a:lstStyle>
          <a:p>
            <a:r>
              <a:rPr lang="en-US" smtClean="0"/>
              <a:t>Drag picture to placeholder or click icon to add</a:t>
            </a:r>
            <a:endParaRPr/>
          </a:p>
        </p:txBody>
      </p:sp>
      <p:sp>
        <p:nvSpPr>
          <p:cNvPr id="12" name="Picture Placeholder 10"/>
          <p:cNvSpPr>
            <a:spLocks noGrp="1"/>
          </p:cNvSpPr>
          <p:nvPr>
            <p:ph type="pic" sz="quarter" idx="16"/>
          </p:nvPr>
        </p:nvSpPr>
        <p:spPr>
          <a:xfrm>
            <a:off x="182880" y="3383280"/>
            <a:ext cx="1837944" cy="3072384"/>
          </a:xfrm>
        </p:spPr>
        <p:txBody>
          <a:bodyPr/>
          <a:lstStyle>
            <a:lvl1pPr>
              <a:buNone/>
              <a:defRPr/>
            </a:lvl1pPr>
          </a:lstStyle>
          <a:p>
            <a:r>
              <a:rPr lang="en-US" smtClean="0"/>
              <a:t>Drag picture to placeholder or click icon to add</a:t>
            </a:r>
            <a:endParaRPr/>
          </a:p>
        </p:txBody>
      </p:sp>
      <p:sp>
        <p:nvSpPr>
          <p:cNvPr id="13" name="Slide Number Placeholder 5"/>
          <p:cNvSpPr>
            <a:spLocks noGrp="1"/>
          </p:cNvSpPr>
          <p:nvPr>
            <p:ph type="sldNum" sz="quarter" idx="12"/>
          </p:nvPr>
        </p:nvSpPr>
        <p:spPr>
          <a:xfrm>
            <a:off x="8382000" y="1219200"/>
            <a:ext cx="533400" cy="365125"/>
          </a:xfrm>
        </p:spPr>
        <p:txBody>
          <a:bodyPr/>
          <a:lstStyle/>
          <a:p>
            <a:fld id="{886BB73A-582F-4420-9A14-CB10A2B2E5E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cstate="print"/>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pPr/>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wireframeOverlay-VerticalTC.png"/>
          <p:cNvPicPr>
            <a:picLocks noChangeAspect="1"/>
          </p:cNvPicPr>
          <p:nvPr/>
        </p:nvPicPr>
        <p:blipFill>
          <a:blip r:embed="rId2" cstate="print"/>
          <a:srcRect t="-93650"/>
          <a:stretch>
            <a:fillRect/>
          </a:stretch>
        </p:blipFill>
        <p:spPr>
          <a:xfrm>
            <a:off x="7445188" y="1178128"/>
            <a:ext cx="1524000" cy="5275339"/>
          </a:xfrm>
          <a:prstGeom prst="rect">
            <a:avLst/>
          </a:prstGeom>
          <a:gradFill>
            <a:gsLst>
              <a:gs pos="0">
                <a:schemeClr val="tx2"/>
              </a:gs>
              <a:gs pos="100000">
                <a:schemeClr val="bg2"/>
              </a:gs>
            </a:gsLst>
            <a:lin ang="5400000" scaled="0"/>
          </a:gradFill>
        </p:spPr>
      </p:pic>
      <p:sp>
        <p:nvSpPr>
          <p:cNvPr id="2" name="Vertical Title 1"/>
          <p:cNvSpPr>
            <a:spLocks noGrp="1"/>
          </p:cNvSpPr>
          <p:nvPr>
            <p:ph type="title" orient="vert"/>
          </p:nvPr>
        </p:nvSpPr>
        <p:spPr>
          <a:xfrm>
            <a:off x="7440705" y="1398494"/>
            <a:ext cx="1447800" cy="484990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17513" y="1398494"/>
            <a:ext cx="6669087" cy="4849906"/>
          </a:xfrm>
        </p:spPr>
        <p:txBody>
          <a:bodyPr vert="eaVert"/>
          <a:lstStyle>
            <a:lvl5pPr>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pPr/>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Closi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38E4D-051A-41E1-86A4-E56916468FD0}" type="datetimeFigureOut">
              <a:rPr lang="en-US" smtClean="0"/>
              <a:pPr/>
              <a:t>10/21/2015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6BB73A-582F-4420-9A14-CB10A2B2E5E8}" type="slidenum">
              <a:rPr lang="en-US" smtClean="0"/>
              <a:pPr/>
              <a:t>‹#›</a:t>
            </a:fld>
            <a:endParaRPr lang="en-US"/>
          </a:p>
        </p:txBody>
      </p:sp>
      <p:sp>
        <p:nvSpPr>
          <p:cNvPr id="5" name="Rectangle 4"/>
          <p:cNvSpPr/>
          <p:nvPr/>
        </p:nvSpPr>
        <p:spPr>
          <a:xfrm>
            <a:off x="182880" y="1179576"/>
            <a:ext cx="8787384" cy="5276088"/>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Picture 5" descr="DirectionalButtons-LeftOnlyOnly.png"/>
          <p:cNvPicPr>
            <a:picLocks noChangeAspect="1"/>
          </p:cNvPicPr>
          <p:nvPr/>
        </p:nvPicPr>
        <p:blipFill>
          <a:blip r:embed="rId2" cstate="print"/>
          <a:stretch>
            <a:fillRect/>
          </a:stretch>
        </p:blipFill>
        <p:spPr>
          <a:xfrm>
            <a:off x="7837488" y="538163"/>
            <a:ext cx="752475" cy="3524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cstate="print"/>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415925" y="2756646"/>
            <a:ext cx="8308975" cy="3491753"/>
          </a:xfrm>
        </p:spPr>
        <p:txBody>
          <a:bodyPr>
            <a:normAutofit/>
          </a:bodyPr>
          <a:lstStyle>
            <a:lvl1pPr>
              <a:defRPr sz="2000"/>
            </a:lvl1pPr>
            <a:lvl2pPr>
              <a:defRPr sz="18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pPr/>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Alt.">
    <p:spTree>
      <p:nvGrpSpPr>
        <p:cNvPr id="1" name=""/>
        <p:cNvGrpSpPr/>
        <p:nvPr/>
      </p:nvGrpSpPr>
      <p:grpSpPr>
        <a:xfrm>
          <a:off x="0" y="0"/>
          <a:ext cx="0" cy="0"/>
          <a:chOff x="0" y="0"/>
          <a:chExt cx="0" cy="0"/>
        </a:xfrm>
      </p:grpSpPr>
      <p:pic>
        <p:nvPicPr>
          <p:cNvPr id="8" name="Picture 7" descr="wireframeOverlay-TCFull.png"/>
          <p:cNvPicPr>
            <a:picLocks noChangeAspect="1"/>
          </p:cNvPicPr>
          <p:nvPr/>
        </p:nvPicPr>
        <p:blipFill>
          <a:blip r:embed="rId2" cstate="print"/>
          <a:srcRect l="-198711"/>
          <a:stretch>
            <a:fillRect/>
          </a:stretch>
        </p:blipFill>
        <p:spPr>
          <a:xfrm>
            <a:off x="177999" y="1179576"/>
            <a:ext cx="8788373" cy="5276088"/>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buClrTx/>
              <a:defRPr>
                <a:solidFill>
                  <a:schemeClr val="bg1"/>
                </a:solidFill>
              </a:defRPr>
            </a:lvl1pPr>
            <a:lvl2pPr>
              <a:buClr>
                <a:schemeClr val="bg1">
                  <a:lumMod val="75000"/>
                </a:schemeClr>
              </a:buClr>
              <a:defRPr>
                <a:solidFill>
                  <a:schemeClr val="bg1"/>
                </a:solidFill>
              </a:defRPr>
            </a:lvl2pPr>
            <a:lvl3pPr>
              <a:buClrTx/>
              <a:defRPr>
                <a:solidFill>
                  <a:schemeClr val="bg1"/>
                </a:solidFill>
              </a:defRPr>
            </a:lvl3pPr>
            <a:lvl4pPr>
              <a:buClr>
                <a:schemeClr val="bg1">
                  <a:lumMod val="75000"/>
                </a:schemeClr>
              </a:buClr>
              <a:defRPr>
                <a:solidFill>
                  <a:schemeClr val="bg1"/>
                </a:solidFill>
              </a:defRPr>
            </a:lvl4pPr>
            <a:lvl5pPr>
              <a:buClrTx/>
              <a:defRPr>
                <a:solidFill>
                  <a:schemeClr val="bg1"/>
                </a:solidFill>
              </a:defRPr>
            </a:lvl5pPr>
            <a:lvl6pPr>
              <a:buClr>
                <a:schemeClr val="bg1">
                  <a:lumMod val="75000"/>
                </a:schemeClr>
              </a:buClr>
              <a:defRPr lang="en-US" sz="1800" kern="1200" dirty="0" smtClean="0">
                <a:solidFill>
                  <a:schemeClr val="bg1"/>
                </a:solidFill>
                <a:latin typeface="+mn-lt"/>
                <a:ea typeface="+mn-ea"/>
                <a:cs typeface="+mn-cs"/>
              </a:defRPr>
            </a:lvl6pPr>
            <a:lvl7pPr>
              <a:buClr>
                <a:schemeClr val="bg1"/>
              </a:buClr>
              <a:defRPr lang="en-US" sz="1800" kern="1200" dirty="0" smtClean="0">
                <a:solidFill>
                  <a:schemeClr val="bg1"/>
                </a:solidFill>
                <a:latin typeface="+mn-lt"/>
                <a:ea typeface="+mn-ea"/>
                <a:cs typeface="+mn-cs"/>
              </a:defRPr>
            </a:lvl7pPr>
            <a:lvl8pPr>
              <a:buClr>
                <a:schemeClr val="bg1">
                  <a:lumMod val="75000"/>
                </a:schemeClr>
              </a:buClr>
              <a:defRPr lang="en-US" sz="1800" kern="1200" dirty="0" smtClean="0">
                <a:solidFill>
                  <a:schemeClr val="bg1"/>
                </a:solidFill>
                <a:latin typeface="+mn-lt"/>
                <a:ea typeface="+mn-ea"/>
                <a:cs typeface="+mn-cs"/>
              </a:defRPr>
            </a:lvl8pPr>
            <a:lvl9pPr>
              <a:buClr>
                <a:schemeClr val="bg1"/>
              </a:buClr>
              <a:defRPr sz="1800" kern="1200" dirty="0">
                <a:solidFill>
                  <a:schemeClr val="bg1"/>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pPr/>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wireframeOverlay-SectionH.png"/>
          <p:cNvPicPr>
            <a:picLocks noChangeAspect="1"/>
          </p:cNvPicPr>
          <p:nvPr/>
        </p:nvPicPr>
        <p:blipFill>
          <a:blip r:embed="rId2" cstate="print"/>
          <a:srcRect r="-91875"/>
          <a:stretch>
            <a:fillRect/>
          </a:stretch>
        </p:blipFill>
        <p:spPr>
          <a:xfrm>
            <a:off x="182880" y="1179576"/>
            <a:ext cx="8785105" cy="5276088"/>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2133600" y="3429000"/>
            <a:ext cx="6591300" cy="1371600"/>
          </a:xfrm>
        </p:spPr>
        <p:txBody>
          <a:bodyPr anchor="b" anchorCtr="0"/>
          <a:lstStyle>
            <a:lvl1pPr algn="r">
              <a:defRPr sz="4800" b="0" cap="none" baseline="0"/>
            </a:lvl1pPr>
          </a:lstStyle>
          <a:p>
            <a:r>
              <a:rPr lang="en-US" smtClean="0"/>
              <a:t>Click to edit Master title style</a:t>
            </a:r>
            <a:endParaRPr dirty="0"/>
          </a:p>
        </p:txBody>
      </p:sp>
      <p:sp>
        <p:nvSpPr>
          <p:cNvPr id="3" name="Text Placeholder 2"/>
          <p:cNvSpPr>
            <a:spLocks noGrp="1"/>
          </p:cNvSpPr>
          <p:nvPr>
            <p:ph type="body" idx="1"/>
          </p:nvPr>
        </p:nvSpPr>
        <p:spPr>
          <a:xfrm>
            <a:off x="2133600" y="4800599"/>
            <a:ext cx="6591300" cy="1066801"/>
          </a:xfrm>
        </p:spPr>
        <p:txBody>
          <a:bodyPr anchor="t" anchorCtr="0">
            <a:normAutofit/>
          </a:bodyPr>
          <a:lstStyle>
            <a:lvl1pPr marL="0" indent="0" algn="r">
              <a:spcBef>
                <a:spcPts val="30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E38E4D-051A-41E1-86A4-E56916468FD0}" type="datetimeFigureOut">
              <a:rPr lang="en-US" smtClean="0"/>
              <a:pPr/>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wireframeOverlay-Content.png"/>
          <p:cNvPicPr>
            <a:picLocks noChangeAspect="1"/>
          </p:cNvPicPr>
          <p:nvPr/>
        </p:nvPicPr>
        <p:blipFill>
          <a:blip r:embed="rId2" cstate="print"/>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16859"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73214"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7CE38E4D-051A-41E1-86A4-E56916468FD0}" type="datetimeFigureOut">
              <a:rPr lang="en-US" smtClean="0"/>
              <a:pPr/>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wireframeOverlay-Content.png"/>
          <p:cNvPicPr>
            <a:picLocks noChangeAspect="1"/>
          </p:cNvPicPr>
          <p:nvPr/>
        </p:nvPicPr>
        <p:blipFill>
          <a:blip r:embed="rId2" cstate="print"/>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16859"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16859"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73752"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752"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CE38E4D-051A-41E1-86A4-E56916468FD0}" type="datetimeFigureOut">
              <a:rPr lang="en-US" smtClean="0"/>
              <a:pPr/>
              <a:t>10/21/2015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6BB73A-582F-4420-9A14-CB10A2B2E5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wireframeOverlay-Content.png"/>
          <p:cNvPicPr>
            <a:picLocks noChangeAspect="1"/>
          </p:cNvPicPr>
          <p:nvPr/>
        </p:nvPicPr>
        <p:blipFill>
          <a:blip r:embed="rId2" cstate="print"/>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CE38E4D-051A-41E1-86A4-E56916468FD0}" type="datetimeFigureOut">
              <a:rPr lang="en-US" smtClean="0"/>
              <a:pPr/>
              <a:t>10/21/2015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6BB73A-582F-4420-9A14-CB10A2B2E5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38E4D-051A-41E1-86A4-E56916468FD0}" type="datetimeFigureOut">
              <a:rPr lang="en-US" smtClean="0"/>
              <a:pPr/>
              <a:t>10/21/2015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6BB73A-582F-4420-9A14-CB10A2B2E5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wireframeOverlay-ContentCap.png"/>
          <p:cNvPicPr>
            <a:picLocks noChangeAspect="1"/>
          </p:cNvPicPr>
          <p:nvPr/>
        </p:nvPicPr>
        <p:blipFill>
          <a:blip r:embed="rId2" cstate="print"/>
          <a:srcRect b="-135871"/>
          <a:stretch>
            <a:fillRect/>
          </a:stretch>
        </p:blipFill>
        <p:spPr>
          <a:xfrm>
            <a:off x="182880" y="1179575"/>
            <a:ext cx="4228522" cy="5274037"/>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3697941" cy="1162050"/>
          </a:xfrm>
        </p:spPr>
        <p:txBody>
          <a:bodyPr anchor="b"/>
          <a:lstStyle>
            <a:lvl1pPr algn="l">
              <a:defRPr sz="28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612341" y="1600200"/>
            <a:ext cx="4101353" cy="4652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16859" y="2837329"/>
            <a:ext cx="3697941" cy="3415834"/>
          </a:xfrm>
        </p:spPr>
        <p:txBody>
          <a:bodyPr vert="horz" lIns="91440" tIns="45720" rIns="91440" bIns="45720" rtlCol="0">
            <a:normAutofit/>
          </a:bodyPr>
          <a:lstStyle>
            <a:lvl1pPr marL="0" indent="0">
              <a:spcBef>
                <a:spcPts val="600"/>
              </a:spcBef>
              <a:buNone/>
              <a:defRPr sz="1600" kern="1200">
                <a:solidFill>
                  <a:schemeClr val="bg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tx1">
                  <a:lumMod val="50000"/>
                  <a:lumOff val="50000"/>
                </a:schemeClr>
              </a:buClr>
              <a:buSzPct val="7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pPr/>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5925" y="1456765"/>
            <a:ext cx="8308975"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15925" y="2770188"/>
            <a:ext cx="8308975" cy="34782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450105" y="6454588"/>
            <a:ext cx="2398059" cy="228600"/>
          </a:xfrm>
          <a:prstGeom prst="rect">
            <a:avLst/>
          </a:prstGeom>
        </p:spPr>
        <p:txBody>
          <a:bodyPr vert="horz" lIns="91440" tIns="45720" rIns="91440" bIns="45720" rtlCol="0" anchor="ctr"/>
          <a:lstStyle>
            <a:lvl1pPr algn="r">
              <a:defRPr sz="1000">
                <a:solidFill>
                  <a:schemeClr val="tx1">
                    <a:lumMod val="75000"/>
                    <a:lumOff val="25000"/>
                  </a:schemeClr>
                </a:solidFill>
              </a:defRPr>
            </a:lvl1pPr>
          </a:lstStyle>
          <a:p>
            <a:fld id="{7CE38E4D-051A-41E1-86A4-E56916468FD0}" type="datetimeFigureOut">
              <a:rPr lang="en-US" smtClean="0"/>
              <a:pPr/>
              <a:t>10/21/2015</a:t>
            </a:fld>
            <a:endParaRPr lang="en-US"/>
          </a:p>
        </p:txBody>
      </p:sp>
      <p:sp>
        <p:nvSpPr>
          <p:cNvPr id="5" name="Footer Placeholder 4"/>
          <p:cNvSpPr>
            <a:spLocks noGrp="1"/>
          </p:cNvSpPr>
          <p:nvPr>
            <p:ph type="ftr" sz="quarter" idx="3"/>
          </p:nvPr>
        </p:nvSpPr>
        <p:spPr>
          <a:xfrm>
            <a:off x="259976" y="6454588"/>
            <a:ext cx="3657600" cy="228600"/>
          </a:xfrm>
          <a:prstGeom prst="rect">
            <a:avLst/>
          </a:prstGeom>
        </p:spPr>
        <p:txBody>
          <a:bodyPr vert="horz" lIns="91440" tIns="45720" rIns="91440" bIns="45720" rtlCol="0" anchor="ctr"/>
          <a:lstStyle>
            <a:lvl1pPr algn="l">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8382000" y="1219200"/>
            <a:ext cx="533400" cy="365125"/>
          </a:xfrm>
          <a:prstGeom prst="rect">
            <a:avLst/>
          </a:prstGeom>
        </p:spPr>
        <p:txBody>
          <a:bodyPr vert="horz" lIns="91440" tIns="45720" rIns="91440" bIns="45720" rtlCol="0" anchor="ctr"/>
          <a:lstStyle>
            <a:lvl1pPr algn="r">
              <a:defRPr sz="1200">
                <a:solidFill>
                  <a:schemeClr val="bg1"/>
                </a:solidFill>
              </a:defRPr>
            </a:lvl1pPr>
          </a:lstStyle>
          <a:p>
            <a:fld id="{886BB73A-582F-4420-9A14-CB10A2B2E5E8}" type="slidenum">
              <a:rPr lang="en-US" smtClean="0"/>
              <a:pPr/>
              <a:t>‹#›</a:t>
            </a:fld>
            <a:endParaRPr lang="en-US"/>
          </a:p>
        </p:txBody>
      </p:sp>
      <p:pic>
        <p:nvPicPr>
          <p:cNvPr id="7" name="Picture 6" descr="HomeButton.png">
            <a:hlinkClick r:id="" action="ppaction://hlinkshowjump?jump=firstslide"/>
          </p:cNvPr>
          <p:cNvPicPr>
            <a:picLocks noChangeAspect="1"/>
          </p:cNvPicPr>
          <p:nvPr/>
        </p:nvPicPr>
        <p:blipFill>
          <a:blip r:embed="rId18" cstate="print"/>
          <a:stretch>
            <a:fillRect/>
          </a:stretch>
        </p:blipFill>
        <p:spPr>
          <a:xfrm>
            <a:off x="552450" y="526116"/>
            <a:ext cx="457200" cy="352425"/>
          </a:xfrm>
          <a:prstGeom prst="rect">
            <a:avLst/>
          </a:prstGeom>
        </p:spPr>
      </p:pic>
      <p:pic>
        <p:nvPicPr>
          <p:cNvPr id="10" name="Picture 9" descr="DirectionalButtons-Full.png"/>
          <p:cNvPicPr>
            <a:picLocks noChangeAspect="1"/>
          </p:cNvPicPr>
          <p:nvPr/>
        </p:nvPicPr>
        <p:blipFill>
          <a:blip r:embed="rId19" cstate="print"/>
          <a:stretch>
            <a:fillRect/>
          </a:stretch>
        </p:blipFill>
        <p:spPr>
          <a:xfrm>
            <a:off x="7826188" y="526116"/>
            <a:ext cx="752475" cy="352425"/>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spcBef>
          <a:spcPts val="2000"/>
        </a:spcBef>
        <a:buClr>
          <a:schemeClr val="tx1">
            <a:lumMod val="50000"/>
            <a:lumOff val="50000"/>
          </a:schemeClr>
        </a:buClr>
        <a:buSzPct val="70000"/>
        <a:buFont typeface="Wingdings" pitchFamily="2" charset="2"/>
        <a:buChar char="l"/>
        <a:defRPr sz="20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30388"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7400"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Tips on How to Create a Successful Sabbatical Application</a:t>
            </a:r>
            <a:endParaRPr lang="en-US" dirty="0"/>
          </a:p>
        </p:txBody>
      </p:sp>
      <p:sp>
        <p:nvSpPr>
          <p:cNvPr id="3" name="Subtitle 2"/>
          <p:cNvSpPr>
            <a:spLocks noGrp="1"/>
          </p:cNvSpPr>
          <p:nvPr>
            <p:ph type="subTitle" idx="1"/>
          </p:nvPr>
        </p:nvSpPr>
        <p:spPr/>
        <p:txBody>
          <a:bodyPr/>
          <a:lstStyle/>
          <a:p>
            <a:r>
              <a:rPr lang="en-US" dirty="0" smtClean="0"/>
              <a:t>Compiled by Faculty Panelists</a:t>
            </a:r>
          </a:p>
          <a:p>
            <a:r>
              <a:rPr lang="en-US" dirty="0" smtClean="0"/>
              <a:t>October 1, 2012</a:t>
            </a:r>
            <a:endParaRPr lang="en-US" dirty="0"/>
          </a:p>
        </p:txBody>
      </p:sp>
    </p:spTree>
    <p:extLst>
      <p:ext uri="{BB962C8B-B14F-4D97-AF65-F5344CB8AC3E}">
        <p14:creationId xmlns:p14="http://schemas.microsoft.com/office/powerpoint/2010/main" val="1565986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Betty Phillips – Language, Literature &amp; Linguistics</a:t>
            </a:r>
            <a:endParaRPr lang="en-US" dirty="0"/>
          </a:p>
        </p:txBody>
      </p:sp>
      <p:sp>
        <p:nvSpPr>
          <p:cNvPr id="3" name="Content Placeholder 2"/>
          <p:cNvSpPr>
            <a:spLocks noGrp="1"/>
          </p:cNvSpPr>
          <p:nvPr>
            <p:ph idx="1"/>
          </p:nvPr>
        </p:nvSpPr>
        <p:spPr/>
        <p:txBody>
          <a:bodyPr>
            <a:normAutofit fontScale="70000" lnSpcReduction="20000"/>
          </a:bodyPr>
          <a:lstStyle/>
          <a:p>
            <a:pPr marL="457200" indent="-457200">
              <a:spcBef>
                <a:spcPts val="600"/>
              </a:spcBef>
              <a:buFont typeface="+mj-lt"/>
              <a:buAutoNum type="arabicPeriod"/>
            </a:pPr>
            <a:r>
              <a:rPr lang="en-US" dirty="0" smtClean="0"/>
              <a:t>Decide what you want to do given the time available.  </a:t>
            </a:r>
          </a:p>
          <a:p>
            <a:pPr marL="457200" indent="-457200">
              <a:spcBef>
                <a:spcPts val="600"/>
              </a:spcBef>
              <a:buFont typeface="+mj-lt"/>
              <a:buAutoNum type="arabicPeriod"/>
            </a:pPr>
            <a:r>
              <a:rPr lang="en-US" dirty="0" smtClean="0"/>
              <a:t>Be reasonable about what you can actually accomplish in the one semester/one year.</a:t>
            </a:r>
          </a:p>
          <a:p>
            <a:pPr marL="457200" indent="-457200">
              <a:spcBef>
                <a:spcPts val="600"/>
              </a:spcBef>
              <a:buFont typeface="+mj-lt"/>
              <a:buAutoNum type="arabicPeriod"/>
            </a:pPr>
            <a:r>
              <a:rPr lang="en-US" dirty="0" smtClean="0"/>
              <a:t>Start planning early.  It is not unusual to start planning several years ahead.  </a:t>
            </a:r>
          </a:p>
          <a:p>
            <a:pPr marL="457200" indent="-457200">
              <a:spcBef>
                <a:spcPts val="600"/>
              </a:spcBef>
              <a:buFont typeface="+mj-lt"/>
              <a:buAutoNum type="arabicPeriod"/>
            </a:pPr>
            <a:r>
              <a:rPr lang="en-US" dirty="0" smtClean="0"/>
              <a:t>Prepare early and carefully.  Get started on your projects so that you can show that you are not starting from scratch.  For example, give conference papers that you want to develop further during your sabbatical, obtain a book contract or expression of interest, or obtain approvals necessary for doing your project(s).</a:t>
            </a:r>
          </a:p>
          <a:p>
            <a:pPr marL="457200" indent="-457200">
              <a:spcBef>
                <a:spcPts val="600"/>
              </a:spcBef>
              <a:buFont typeface="+mj-lt"/>
              <a:buAutoNum type="arabicPeriod"/>
            </a:pPr>
            <a:r>
              <a:rPr lang="en-US" dirty="0" smtClean="0"/>
              <a:t>Focus your writing on Clarity and Audience.  You need to remember the reader and their needs.  They're not specialists in your field and they don't know the terminology or what's cutting edge.  You have to tell them.  And you have to tell them in words they will understand. </a:t>
            </a:r>
          </a:p>
          <a:p>
            <a:pPr marL="457200" indent="-457200">
              <a:spcBef>
                <a:spcPts val="600"/>
              </a:spcBef>
              <a:buFont typeface="+mj-lt"/>
              <a:buAutoNum type="arabicPeriod"/>
            </a:pPr>
            <a:r>
              <a:rPr lang="en-US" dirty="0" smtClean="0"/>
              <a:t>Use numbers or bullets for separating out the parts of your proposal.  White space is a good thing; it helps the reader notice and follow your key points.</a:t>
            </a:r>
          </a:p>
          <a:p>
            <a:pPr marL="457200" indent="-457200">
              <a:spcBef>
                <a:spcPts val="600"/>
              </a:spcBef>
              <a:buFont typeface="+mj-lt"/>
              <a:buAutoNum type="arabicPeriod"/>
            </a:pPr>
            <a:r>
              <a:rPr lang="en-US" dirty="0" smtClean="0"/>
              <a:t>Tie what you want to do with what you've done in the past, so that you can show a record of success.  Don't hesitate to boast about what you have accomplished.  For example, if you've written a book, include a favorable review.  If you have a book chapter, provide the URL of the book or include a book review that mentions your contribution favorably.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Anne Foster - History</a:t>
            </a:r>
            <a:endParaRPr lang="en-US" dirty="0"/>
          </a:p>
        </p:txBody>
      </p:sp>
      <p:sp>
        <p:nvSpPr>
          <p:cNvPr id="5" name="Content Placeholder 4"/>
          <p:cNvSpPr>
            <a:spLocks noGrp="1"/>
          </p:cNvSpPr>
          <p:nvPr>
            <p:ph idx="1"/>
          </p:nvPr>
        </p:nvSpPr>
        <p:spPr/>
        <p:txBody>
          <a:bodyPr>
            <a:normAutofit fontScale="70000" lnSpcReduction="20000"/>
          </a:bodyPr>
          <a:lstStyle/>
          <a:p>
            <a:pPr marL="457200" indent="-457200">
              <a:buFont typeface="+mj-lt"/>
              <a:buAutoNum type="arabicPeriod"/>
            </a:pPr>
            <a:r>
              <a:rPr lang="en-US" dirty="0" smtClean="0"/>
              <a:t>We </a:t>
            </a:r>
            <a:r>
              <a:rPr lang="en-US" dirty="0"/>
              <a:t>may or may not feel we *need* a sabbatical after 12 semesters, and we may or may not believe we are *owed* a sabbatical, but </a:t>
            </a:r>
            <a:r>
              <a:rPr lang="en-US" b="1" dirty="0"/>
              <a:t>the reality is that we are not guaranteed one</a:t>
            </a:r>
            <a:r>
              <a:rPr lang="en-US" dirty="0"/>
              <a:t>.  Take the application process seriously.  Prepare carefully.  Think about what it will mean to your program, department, college, and ISU as a whole for you to be gone a semester or a year.  Proactively solve as many of the problems your absence will cause as you can. This is especially important for people in leadership positions such as committee chairs, advisors to students, and program or department chairs</a:t>
            </a:r>
            <a:r>
              <a:rPr lang="en-US" dirty="0" smtClean="0"/>
              <a:t>.</a:t>
            </a:r>
          </a:p>
          <a:p>
            <a:pPr marL="457200" indent="-457200">
              <a:buFont typeface="+mj-lt"/>
              <a:buAutoNum type="arabicPeriod"/>
            </a:pPr>
            <a:r>
              <a:rPr lang="en-US" b="1" dirty="0" smtClean="0"/>
              <a:t>Submit </a:t>
            </a:r>
            <a:r>
              <a:rPr lang="en-US" b="1" dirty="0"/>
              <a:t>only when you are really ready to make use of the time you are granted to produce something that the university values.</a:t>
            </a:r>
            <a:r>
              <a:rPr lang="en-US" dirty="0"/>
              <a:t>  It may be tempting to apply as soon as you are eligible, and people may even advise you to do that so that you don’t *lose* semesters or years.  Since your new 12 semester clock begins from when you take your sabbatical (unless asked by the administration to delay a granted sabbatical), it is tempting to apply as soon as you are eligible.  But, if you are not ready to use the time productively, and are granted a sabbatical, you probably will not succeed in accomplishing all you should (or all you promise) which means two negative things.  First, if an associate professor, you will still have to accomplish whatever you promised in order to get promoted (likely).  Second, your subsequent sabbatical applications will meet with more skepticism.  You also will likely find it frustrating to have time off from teaching and service which you can’t wisely use.</a:t>
            </a:r>
          </a:p>
          <a:p>
            <a:pPr marL="457200" indent="-457200">
              <a:buFont typeface="+mj-lt"/>
              <a:buAutoNum type="arabicPeriod"/>
            </a:pPr>
            <a:endParaRPr lang="en-US" dirty="0"/>
          </a:p>
          <a:p>
            <a:endParaRPr lang="en-US" dirty="0"/>
          </a:p>
        </p:txBody>
      </p:sp>
    </p:spTree>
    <p:extLst>
      <p:ext uri="{BB962C8B-B14F-4D97-AF65-F5344CB8AC3E}">
        <p14:creationId xmlns:p14="http://schemas.microsoft.com/office/powerpoint/2010/main" val="1874185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Anne Foster - continued</a:t>
            </a:r>
            <a:endParaRPr lang="en-US" dirty="0"/>
          </a:p>
        </p:txBody>
      </p:sp>
      <p:sp>
        <p:nvSpPr>
          <p:cNvPr id="3" name="Content Placeholder 2"/>
          <p:cNvSpPr>
            <a:spLocks noGrp="1"/>
          </p:cNvSpPr>
          <p:nvPr>
            <p:ph idx="1"/>
          </p:nvPr>
        </p:nvSpPr>
        <p:spPr/>
        <p:txBody>
          <a:bodyPr>
            <a:normAutofit fontScale="70000" lnSpcReduction="20000"/>
          </a:bodyPr>
          <a:lstStyle/>
          <a:p>
            <a:pPr marL="457200" indent="-457200">
              <a:buFont typeface="+mj-lt"/>
              <a:buAutoNum type="arabicPeriod" startAt="3"/>
            </a:pPr>
            <a:r>
              <a:rPr lang="en-US" dirty="0" smtClean="0"/>
              <a:t>Sabbatical </a:t>
            </a:r>
            <a:r>
              <a:rPr lang="en-US" dirty="0"/>
              <a:t>applications are like grant applications: </a:t>
            </a:r>
            <a:r>
              <a:rPr lang="en-US" b="1" dirty="0"/>
              <a:t>You are most likely to succeed in getting the grant/sabbatical when you have already finished at least a third of your project. </a:t>
            </a:r>
            <a:r>
              <a:rPr lang="en-US" dirty="0"/>
              <a:t>Having a substantial part of the project finished suggests to funders (and the administration is funding your sabbatical at some level) that you are likely to complete the project successfully.  They then can be confident that the institution’s resources are being used wisely.  Having already completed part also shows you are personally invested in this project, and will carry it through</a:t>
            </a:r>
            <a:r>
              <a:rPr lang="en-US" dirty="0" smtClean="0"/>
              <a:t>.</a:t>
            </a:r>
          </a:p>
          <a:p>
            <a:pPr marL="457200" indent="-457200">
              <a:buFont typeface="+mj-lt"/>
              <a:buAutoNum type="arabicPeriod" startAt="3"/>
            </a:pPr>
            <a:r>
              <a:rPr lang="en-US" dirty="0" smtClean="0"/>
              <a:t> Sabbatical </a:t>
            </a:r>
            <a:r>
              <a:rPr lang="en-US" dirty="0"/>
              <a:t>applications are like grant applications, only more so: </a:t>
            </a:r>
            <a:r>
              <a:rPr lang="en-US" b="1" dirty="0"/>
              <a:t>Your primary audience is ignorant of your topic and almost assuredly your entire field of study. </a:t>
            </a:r>
            <a:r>
              <a:rPr lang="en-US" dirty="0"/>
              <a:t>You have to imagine an intelligent but uninformed audience.  Explain everything, especially what makes your project an important contribution to the field.  Have a friend who is in a different discipline read it</a:t>
            </a:r>
            <a:r>
              <a:rPr lang="en-US" dirty="0" smtClean="0"/>
              <a:t>.</a:t>
            </a:r>
          </a:p>
          <a:p>
            <a:pPr marL="457200" indent="-457200">
              <a:buFont typeface="+mj-lt"/>
              <a:buAutoNum type="arabicPeriod" startAt="3"/>
            </a:pPr>
            <a:r>
              <a:rPr lang="en-US" dirty="0" smtClean="0"/>
              <a:t> </a:t>
            </a:r>
            <a:r>
              <a:rPr lang="en-US" b="1" dirty="0" smtClean="0"/>
              <a:t>Explain </a:t>
            </a:r>
            <a:r>
              <a:rPr lang="en-US" b="1" dirty="0"/>
              <a:t>how what you produce will benefit ISU. </a:t>
            </a:r>
            <a:r>
              <a:rPr lang="en-US" dirty="0"/>
              <a:t>ISU will be paying you to not teach or do service.  Why is it worth it to the university to do that?   This part of your application is critical, and should be plainly stated, easily found, and tied to things the university, college, and/or department value.</a:t>
            </a:r>
          </a:p>
        </p:txBody>
      </p:sp>
    </p:spTree>
    <p:extLst>
      <p:ext uri="{BB962C8B-B14F-4D97-AF65-F5344CB8AC3E}">
        <p14:creationId xmlns:p14="http://schemas.microsoft.com/office/powerpoint/2010/main" val="1903399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Joyce Young – Marketing &amp; Operations</a:t>
            </a:r>
            <a:endParaRPr lang="en-US" dirty="0"/>
          </a:p>
        </p:txBody>
      </p:sp>
      <p:sp>
        <p:nvSpPr>
          <p:cNvPr id="3" name="Content Placeholder 2"/>
          <p:cNvSpPr>
            <a:spLocks noGrp="1"/>
          </p:cNvSpPr>
          <p:nvPr>
            <p:ph idx="1"/>
          </p:nvPr>
        </p:nvSpPr>
        <p:spPr/>
        <p:txBody>
          <a:bodyPr>
            <a:normAutofit fontScale="85000" lnSpcReduction="20000"/>
          </a:bodyPr>
          <a:lstStyle/>
          <a:p>
            <a:pPr marL="457200" indent="-457200">
              <a:buFont typeface="+mj-lt"/>
              <a:buAutoNum type="arabicPeriod"/>
            </a:pPr>
            <a:r>
              <a:rPr lang="en-US" dirty="0"/>
              <a:t>Standards Vary by College – talk to your </a:t>
            </a:r>
            <a:r>
              <a:rPr lang="en-US" dirty="0" smtClean="0"/>
              <a:t>Dean</a:t>
            </a:r>
            <a:endParaRPr lang="en-US" dirty="0"/>
          </a:p>
          <a:p>
            <a:pPr marL="457200" indent="-457200">
              <a:buFont typeface="+mj-lt"/>
              <a:buAutoNum type="arabicPeriod"/>
            </a:pPr>
            <a:r>
              <a:rPr lang="en-US" dirty="0"/>
              <a:t>Standards Vary by Department – talk to your Chair, former review committee members, colleagues, seek copies of successful </a:t>
            </a:r>
            <a:r>
              <a:rPr lang="en-US" dirty="0" smtClean="0"/>
              <a:t>proposals</a:t>
            </a:r>
            <a:endParaRPr lang="en-US" dirty="0"/>
          </a:p>
          <a:p>
            <a:pPr marL="457200" indent="-457200">
              <a:buFont typeface="+mj-lt"/>
              <a:buAutoNum type="arabicPeriod"/>
            </a:pPr>
            <a:r>
              <a:rPr lang="en-US" dirty="0"/>
              <a:t>Other Suggestions:</a:t>
            </a:r>
          </a:p>
          <a:p>
            <a:pPr lvl="1"/>
            <a:r>
              <a:rPr lang="en-US" dirty="0"/>
              <a:t>If related to curriculum development, obtain prior letter of support from </a:t>
            </a:r>
            <a:r>
              <a:rPr lang="en-US" dirty="0" smtClean="0"/>
              <a:t>dept. </a:t>
            </a:r>
            <a:r>
              <a:rPr lang="en-US" dirty="0"/>
              <a:t>chair and program faculty to attach to application, show that your colleagues see the value/need in your proposed work and that it will be welcomed into the program when completed.</a:t>
            </a:r>
          </a:p>
          <a:p>
            <a:pPr lvl="1"/>
            <a:r>
              <a:rPr lang="en-US" dirty="0"/>
              <a:t>If dependent on third party participation, obtain prior commitments prior to turning in application.  Documentation of such commitments shows that the project most likely will be completed.</a:t>
            </a:r>
          </a:p>
          <a:p>
            <a:pPr lvl="1"/>
            <a:r>
              <a:rPr lang="en-US" dirty="0"/>
              <a:t>Goals &amp; Outcomes are doable. Past performance is a future indicator of success.  It is difficult to obtain a second sabbatical if you fail to produce on your first sabbatical.</a:t>
            </a:r>
          </a:p>
          <a:p>
            <a:pPr lvl="1"/>
            <a:r>
              <a:rPr lang="en-US" dirty="0"/>
              <a:t>Follow the instructions given on the application form.</a:t>
            </a:r>
          </a:p>
        </p:txBody>
      </p:sp>
    </p:spTree>
    <p:extLst>
      <p:ext uri="{BB962C8B-B14F-4D97-AF65-F5344CB8AC3E}">
        <p14:creationId xmlns:p14="http://schemas.microsoft.com/office/powerpoint/2010/main" val="1353476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Bassou</a:t>
            </a:r>
            <a:r>
              <a:rPr lang="en-US" dirty="0" smtClean="0"/>
              <a:t> El Mansour – HRD &amp; Performance Technologies</a:t>
            </a:r>
            <a:endParaRPr lang="en-US" dirty="0"/>
          </a:p>
        </p:txBody>
      </p:sp>
      <p:sp>
        <p:nvSpPr>
          <p:cNvPr id="3" name="Content Placeholder 2"/>
          <p:cNvSpPr>
            <a:spLocks noGrp="1"/>
          </p:cNvSpPr>
          <p:nvPr>
            <p:ph idx="1"/>
          </p:nvPr>
        </p:nvSpPr>
        <p:spPr/>
        <p:txBody>
          <a:bodyPr>
            <a:normAutofit fontScale="85000" lnSpcReduction="20000"/>
          </a:bodyPr>
          <a:lstStyle/>
          <a:p>
            <a:pPr marL="457200" indent="-457200">
              <a:buFont typeface="+mj-lt"/>
              <a:buAutoNum type="arabicPeriod"/>
            </a:pPr>
            <a:r>
              <a:rPr lang="en-US" dirty="0" smtClean="0"/>
              <a:t>Keep </a:t>
            </a:r>
            <a:r>
              <a:rPr lang="en-US" dirty="0"/>
              <a:t>in mind the university's goals</a:t>
            </a:r>
          </a:p>
          <a:p>
            <a:pPr marL="457200" indent="-457200">
              <a:buFont typeface="+mj-lt"/>
              <a:buAutoNum type="arabicPeriod"/>
            </a:pPr>
            <a:r>
              <a:rPr lang="en-US" dirty="0" smtClean="0"/>
              <a:t>Include </a:t>
            </a:r>
            <a:r>
              <a:rPr lang="en-US" dirty="0"/>
              <a:t>one project that you may realize for your department/students </a:t>
            </a:r>
          </a:p>
          <a:p>
            <a:pPr marL="457200" indent="-457200">
              <a:buFont typeface="+mj-lt"/>
              <a:buAutoNum type="arabicPeriod"/>
            </a:pPr>
            <a:r>
              <a:rPr lang="en-US" dirty="0" smtClean="0"/>
              <a:t>Show </a:t>
            </a:r>
            <a:r>
              <a:rPr lang="en-US" dirty="0"/>
              <a:t>that the sabbatical leave will be an opportunity for your to devote more time to activities that you have been pursuing during your professional career</a:t>
            </a:r>
          </a:p>
          <a:p>
            <a:pPr marL="457200" indent="-457200">
              <a:buFont typeface="+mj-lt"/>
              <a:buAutoNum type="arabicPeriod"/>
            </a:pPr>
            <a:r>
              <a:rPr lang="en-US" dirty="0" smtClean="0"/>
              <a:t>Discuss </a:t>
            </a:r>
            <a:r>
              <a:rPr lang="en-US" dirty="0"/>
              <a:t>your application with other colleagues</a:t>
            </a:r>
          </a:p>
          <a:p>
            <a:pPr marL="457200" indent="-457200">
              <a:buFont typeface="+mj-lt"/>
              <a:buAutoNum type="arabicPeriod"/>
            </a:pPr>
            <a:r>
              <a:rPr lang="en-US" dirty="0" smtClean="0"/>
              <a:t>Make </a:t>
            </a:r>
            <a:r>
              <a:rPr lang="en-US" dirty="0"/>
              <a:t>sure your courses and other university obligations are covered  without extra budget allocation</a:t>
            </a:r>
            <a:r>
              <a:rPr lang="en-US" dirty="0" smtClean="0"/>
              <a:t>. (A </a:t>
            </a:r>
            <a:r>
              <a:rPr lang="en-US" dirty="0"/>
              <a:t>good discussion with the chair will help)</a:t>
            </a:r>
          </a:p>
          <a:p>
            <a:pPr marL="457200" indent="-457200">
              <a:buFont typeface="+mj-lt"/>
              <a:buAutoNum type="arabicPeriod"/>
            </a:pPr>
            <a:r>
              <a:rPr lang="en-US" dirty="0" smtClean="0"/>
              <a:t>Remember </a:t>
            </a:r>
            <a:r>
              <a:rPr lang="en-US" dirty="0"/>
              <a:t>that you have the opportunity to clarify and make changes to your application based on your committee's review, the chair, and the dean before the final submission.</a:t>
            </a:r>
          </a:p>
        </p:txBody>
      </p:sp>
    </p:spTree>
    <p:extLst>
      <p:ext uri="{BB962C8B-B14F-4D97-AF65-F5344CB8AC3E}">
        <p14:creationId xmlns:p14="http://schemas.microsoft.com/office/powerpoint/2010/main" val="59282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Susan </a:t>
            </a:r>
            <a:r>
              <a:rPr lang="en-US" dirty="0" err="1" smtClean="0"/>
              <a:t>Latta</a:t>
            </a:r>
            <a:r>
              <a:rPr lang="en-US" dirty="0" smtClean="0"/>
              <a:t> - English</a:t>
            </a:r>
            <a:endParaRPr lang="en-US" dirty="0"/>
          </a:p>
        </p:txBody>
      </p:sp>
      <p:sp>
        <p:nvSpPr>
          <p:cNvPr id="3" name="Content Placeholder 2"/>
          <p:cNvSpPr>
            <a:spLocks noGrp="1"/>
          </p:cNvSpPr>
          <p:nvPr>
            <p:ph idx="1"/>
          </p:nvPr>
        </p:nvSpPr>
        <p:spPr>
          <a:xfrm>
            <a:off x="310147" y="2679032"/>
            <a:ext cx="8414753" cy="3759200"/>
          </a:xfrm>
        </p:spPr>
        <p:txBody>
          <a:bodyPr>
            <a:noAutofit/>
          </a:bodyPr>
          <a:lstStyle/>
          <a:p>
            <a:pPr marL="341313">
              <a:spcBef>
                <a:spcPts val="0"/>
              </a:spcBef>
              <a:buNone/>
            </a:pPr>
            <a:r>
              <a:rPr lang="en-US" sz="1100" dirty="0" smtClean="0"/>
              <a:t>Project: Textbook Consisting of Application and Content Chapters </a:t>
            </a:r>
          </a:p>
          <a:p>
            <a:pPr marL="341313">
              <a:spcBef>
                <a:spcPts val="0"/>
              </a:spcBef>
              <a:buFont typeface="+mj-lt"/>
              <a:buAutoNum type="arabicPeriod"/>
            </a:pPr>
            <a:r>
              <a:rPr lang="en-US" sz="1100" dirty="0" smtClean="0"/>
              <a:t>Timing of application</a:t>
            </a:r>
          </a:p>
          <a:p>
            <a:pPr marL="569913" lvl="2">
              <a:spcBef>
                <a:spcPts val="0"/>
              </a:spcBef>
            </a:pPr>
            <a:r>
              <a:rPr lang="en-US" sz="1100" dirty="0" smtClean="0"/>
              <a:t>Didn’t immediately apply after tenure</a:t>
            </a:r>
          </a:p>
          <a:p>
            <a:pPr marL="569913" lvl="2">
              <a:spcBef>
                <a:spcPts val="0"/>
              </a:spcBef>
            </a:pPr>
            <a:r>
              <a:rPr lang="en-US" sz="1100" dirty="0" smtClean="0"/>
              <a:t>Was developing handouts from class into application book chapters that I field tested</a:t>
            </a:r>
          </a:p>
          <a:p>
            <a:pPr marL="798513" lvl="4">
              <a:spcBef>
                <a:spcPts val="0"/>
              </a:spcBef>
            </a:pPr>
            <a:r>
              <a:rPr lang="en-US" sz="1100" dirty="0" smtClean="0"/>
              <a:t>Did not apply until nearly all the application chapters done and tested (one half of the book)</a:t>
            </a:r>
          </a:p>
          <a:p>
            <a:pPr marL="798513" lvl="4">
              <a:spcBef>
                <a:spcPts val="0"/>
              </a:spcBef>
            </a:pPr>
            <a:r>
              <a:rPr lang="en-US" sz="1100" dirty="0" smtClean="0"/>
              <a:t>Demonstrated that I was serious about the project</a:t>
            </a:r>
          </a:p>
          <a:p>
            <a:pPr marL="798513" lvl="4">
              <a:spcBef>
                <a:spcPts val="0"/>
              </a:spcBef>
            </a:pPr>
            <a:r>
              <a:rPr lang="en-US" sz="1100" dirty="0" smtClean="0"/>
              <a:t>Demonstrated that I had a good chance to actually complete it</a:t>
            </a:r>
          </a:p>
          <a:p>
            <a:pPr marL="341313">
              <a:spcBef>
                <a:spcPts val="0"/>
              </a:spcBef>
              <a:buFont typeface="+mj-lt"/>
              <a:buAutoNum type="arabicPeriod"/>
            </a:pPr>
            <a:r>
              <a:rPr lang="en-US" sz="1100" dirty="0" smtClean="0"/>
              <a:t>Relation of Project to Scholarship</a:t>
            </a:r>
          </a:p>
          <a:p>
            <a:pPr marL="569913" lvl="2">
              <a:spcBef>
                <a:spcPts val="0"/>
              </a:spcBef>
            </a:pPr>
            <a:r>
              <a:rPr lang="en-US" sz="1100" dirty="0" smtClean="0"/>
              <a:t>Had to change my pedagogy to fit student needs here</a:t>
            </a:r>
          </a:p>
          <a:p>
            <a:pPr marL="569913" lvl="2">
              <a:spcBef>
                <a:spcPts val="0"/>
              </a:spcBef>
            </a:pPr>
            <a:r>
              <a:rPr lang="en-US" sz="1100" dirty="0" smtClean="0"/>
              <a:t>Led to a change in the curriculum of classes</a:t>
            </a:r>
          </a:p>
          <a:p>
            <a:pPr marL="569913" lvl="2">
              <a:spcBef>
                <a:spcPts val="0"/>
              </a:spcBef>
            </a:pPr>
            <a:r>
              <a:rPr lang="en-US" sz="1100" dirty="0" smtClean="0"/>
              <a:t>Read extensively in the literature to determine best practices supported by research</a:t>
            </a:r>
          </a:p>
          <a:p>
            <a:pPr marL="569913" lvl="2">
              <a:spcBef>
                <a:spcPts val="0"/>
              </a:spcBef>
            </a:pPr>
            <a:r>
              <a:rPr lang="en-US" sz="1100" dirty="0" smtClean="0"/>
              <a:t>Research led to pre-tenure publications</a:t>
            </a:r>
          </a:p>
          <a:p>
            <a:pPr marL="341313">
              <a:spcBef>
                <a:spcPts val="0"/>
              </a:spcBef>
              <a:buFont typeface="+mj-lt"/>
              <a:buAutoNum type="arabicPeriod"/>
            </a:pPr>
            <a:r>
              <a:rPr lang="en-US" sz="1100" dirty="0" smtClean="0"/>
              <a:t>Benefit of Project to Others</a:t>
            </a:r>
          </a:p>
          <a:p>
            <a:pPr marL="569913" lvl="2">
              <a:spcBef>
                <a:spcPts val="0"/>
              </a:spcBef>
            </a:pPr>
            <a:r>
              <a:rPr lang="en-US" sz="1100" dirty="0" smtClean="0"/>
              <a:t>Not just my needs and interests—how will it benefit students? How will it enhance not only my reputation but also that of the department and university? Will it have a wider national or global audience? How will it benefit the field?</a:t>
            </a:r>
          </a:p>
          <a:p>
            <a:pPr marL="341313">
              <a:spcBef>
                <a:spcPts val="0"/>
              </a:spcBef>
              <a:buFont typeface="+mj-lt"/>
              <a:buAutoNum type="arabicPeriod"/>
            </a:pPr>
            <a:r>
              <a:rPr lang="en-US" sz="1100" dirty="0" smtClean="0"/>
              <a:t>Audience from a Business Perspective</a:t>
            </a:r>
          </a:p>
          <a:p>
            <a:pPr marL="569913" lvl="2">
              <a:spcBef>
                <a:spcPts val="0"/>
              </a:spcBef>
            </a:pPr>
            <a:r>
              <a:rPr lang="en-US" sz="1100" dirty="0" smtClean="0"/>
              <a:t>Envision readers as investors in a business—if they invest in you, how are you going to make good on that investment? How will they profit? What kind of return will they get?</a:t>
            </a:r>
          </a:p>
          <a:p>
            <a:pPr marL="569913" lvl="2">
              <a:spcBef>
                <a:spcPts val="0"/>
              </a:spcBef>
            </a:pPr>
            <a:r>
              <a:rPr lang="en-US" sz="1100" dirty="0" smtClean="0"/>
              <a:t>Build credibility appeal—are you going to follow through on what you propose?</a:t>
            </a:r>
          </a:p>
          <a:p>
            <a:pPr marL="798513" lvl="4">
              <a:spcBef>
                <a:spcPts val="0"/>
              </a:spcBef>
            </a:pPr>
            <a:r>
              <a:rPr lang="en-US" sz="1100" dirty="0" smtClean="0"/>
              <a:t>Demonstrate your work ethic</a:t>
            </a:r>
          </a:p>
          <a:p>
            <a:pPr marL="798513" lvl="4">
              <a:spcBef>
                <a:spcPts val="0"/>
              </a:spcBef>
            </a:pPr>
            <a:r>
              <a:rPr lang="en-US" sz="1100" dirty="0" smtClean="0"/>
              <a:t>Demonstrate you’ve thought this project through</a:t>
            </a:r>
          </a:p>
          <a:p>
            <a:pPr marL="798513" lvl="4">
              <a:spcBef>
                <a:spcPts val="0"/>
              </a:spcBef>
            </a:pPr>
            <a:r>
              <a:rPr lang="en-US" sz="1100" dirty="0" smtClean="0"/>
              <a:t>Demonstrate that you’re passionate and committed to this project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Expo">
      <a:majorFont>
        <a:latin typeface="Calibri"/>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Expo.thmx</Template>
  <TotalTime>30</TotalTime>
  <Words>1187</Words>
  <Application>Microsoft Office PowerPoint</Application>
  <PresentationFormat>On-screen Show (4:3)</PresentationFormat>
  <Paragraphs>54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Expo</vt:lpstr>
      <vt:lpstr>Tips on How to Create a Successful Sabbatical Application</vt:lpstr>
      <vt:lpstr>Betty Phillips – Language, Literature &amp; Linguistics</vt:lpstr>
      <vt:lpstr>Anne Foster - History</vt:lpstr>
      <vt:lpstr>Anne Foster - continued</vt:lpstr>
      <vt:lpstr>Joyce Young – Marketing &amp; Operations</vt:lpstr>
      <vt:lpstr>Bassou El Mansour – HRD &amp; Performance Technologies</vt:lpstr>
      <vt:lpstr>Susan Latta - English</vt:lpstr>
    </vt:vector>
  </TitlesOfParts>
  <Company>isu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on How to Create a Successful Sabbatical Application</dc:title>
  <dc:creator>Susan Powers</dc:creator>
  <cp:lastModifiedBy>Windows User</cp:lastModifiedBy>
  <cp:revision>6</cp:revision>
  <dcterms:created xsi:type="dcterms:W3CDTF">2012-10-02T18:20:07Z</dcterms:created>
  <dcterms:modified xsi:type="dcterms:W3CDTF">2015-10-21T19:36:32Z</dcterms:modified>
</cp:coreProperties>
</file>