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handoutMasterIdLst>
    <p:handoutMasterId r:id="rId22"/>
  </p:handoutMasterIdLst>
  <p:sldIdLst>
    <p:sldId id="282" r:id="rId2"/>
    <p:sldId id="258" r:id="rId3"/>
    <p:sldId id="260" r:id="rId4"/>
    <p:sldId id="269" r:id="rId5"/>
    <p:sldId id="261" r:id="rId6"/>
    <p:sldId id="262" r:id="rId7"/>
    <p:sldId id="263" r:id="rId8"/>
    <p:sldId id="264" r:id="rId9"/>
    <p:sldId id="275" r:id="rId10"/>
    <p:sldId id="284" r:id="rId11"/>
    <p:sldId id="266" r:id="rId12"/>
    <p:sldId id="267" r:id="rId13"/>
    <p:sldId id="268" r:id="rId14"/>
    <p:sldId id="277" r:id="rId15"/>
    <p:sldId id="270" r:id="rId16"/>
    <p:sldId id="271" r:id="rId17"/>
    <p:sldId id="272" r:id="rId18"/>
    <p:sldId id="278" r:id="rId19"/>
    <p:sldId id="280"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00" autoAdjust="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7B503AF-90D1-414C-9D88-41C49DBFAD6D}" type="datetimeFigureOut">
              <a:rPr lang="en-US" smtClean="0"/>
              <a:t>1/7/2021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ACEC739-91F0-437E-8E53-179875046A6C}" type="slidenum">
              <a:rPr lang="en-US" smtClean="0"/>
              <a:t>‹#›</a:t>
            </a:fld>
            <a:endParaRPr lang="en-US"/>
          </a:p>
        </p:txBody>
      </p:sp>
    </p:spTree>
    <p:extLst>
      <p:ext uri="{BB962C8B-B14F-4D97-AF65-F5344CB8AC3E}">
        <p14:creationId xmlns:p14="http://schemas.microsoft.com/office/powerpoint/2010/main" val="37155432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D44E6F7-A386-480C-9CEA-32C826707E75}" type="datetimeFigureOut">
              <a:rPr lang="en-US" smtClean="0"/>
              <a:t>1/7/2021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BB61E1C-E8B3-4A85-B817-6B7594C84AA3}" type="slidenum">
              <a:rPr lang="en-US" smtClean="0"/>
              <a:t>‹#›</a:t>
            </a:fld>
            <a:endParaRPr lang="en-US" dirty="0"/>
          </a:p>
        </p:txBody>
      </p:sp>
    </p:spTree>
    <p:extLst>
      <p:ext uri="{BB962C8B-B14F-4D97-AF65-F5344CB8AC3E}">
        <p14:creationId xmlns:p14="http://schemas.microsoft.com/office/powerpoint/2010/main" val="347665688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99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058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492255-4FC3-495C-A408-DC20A421B8D3}" type="datetime1">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16163E-2009-4B12-BB7C-3BCEDB953BDD}" type="slidenum">
              <a:rPr lang="en-US" smtClean="0"/>
              <a:t>‹#›</a:t>
            </a:fld>
            <a:endParaRPr lang="en-US" dirty="0"/>
          </a:p>
        </p:txBody>
      </p:sp>
    </p:spTree>
    <p:extLst>
      <p:ext uri="{BB962C8B-B14F-4D97-AF65-F5344CB8AC3E}">
        <p14:creationId xmlns:p14="http://schemas.microsoft.com/office/powerpoint/2010/main" val="1328540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F8CBD-AC1F-4DAE-A530-E47BCBDA385C}" type="datetime1">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16163E-2009-4B12-BB7C-3BCEDB953BDD}" type="slidenum">
              <a:rPr lang="en-US" smtClean="0"/>
              <a:t>‹#›</a:t>
            </a:fld>
            <a:endParaRPr lang="en-US" dirty="0"/>
          </a:p>
        </p:txBody>
      </p:sp>
    </p:spTree>
    <p:extLst>
      <p:ext uri="{BB962C8B-B14F-4D97-AF65-F5344CB8AC3E}">
        <p14:creationId xmlns:p14="http://schemas.microsoft.com/office/powerpoint/2010/main" val="173686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2A47CC-A82D-4716-9D37-F59BEB9077A0}" type="datetime1">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16163E-2009-4B12-BB7C-3BCEDB953BDD}" type="slidenum">
              <a:rPr lang="en-US" smtClean="0"/>
              <a:t>‹#›</a:t>
            </a:fld>
            <a:endParaRPr lang="en-US" dirty="0"/>
          </a:p>
        </p:txBody>
      </p:sp>
    </p:spTree>
    <p:extLst>
      <p:ext uri="{BB962C8B-B14F-4D97-AF65-F5344CB8AC3E}">
        <p14:creationId xmlns:p14="http://schemas.microsoft.com/office/powerpoint/2010/main" val="115845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219B65-5A63-4711-BF56-CAFF7651AC6F}" type="datetime1">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16163E-2009-4B12-BB7C-3BCEDB953BDD}" type="slidenum">
              <a:rPr lang="en-US" smtClean="0"/>
              <a:t>‹#›</a:t>
            </a:fld>
            <a:endParaRPr lang="en-US" dirty="0"/>
          </a:p>
        </p:txBody>
      </p:sp>
    </p:spTree>
    <p:extLst>
      <p:ext uri="{BB962C8B-B14F-4D97-AF65-F5344CB8AC3E}">
        <p14:creationId xmlns:p14="http://schemas.microsoft.com/office/powerpoint/2010/main" val="134815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00587A-49EE-4FFF-BCDB-8ACE44A47FCB}" type="datetime1">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16163E-2009-4B12-BB7C-3BCEDB953BDD}" type="slidenum">
              <a:rPr lang="en-US" smtClean="0"/>
              <a:t>‹#›</a:t>
            </a:fld>
            <a:endParaRPr lang="en-US" dirty="0"/>
          </a:p>
        </p:txBody>
      </p:sp>
    </p:spTree>
    <p:extLst>
      <p:ext uri="{BB962C8B-B14F-4D97-AF65-F5344CB8AC3E}">
        <p14:creationId xmlns:p14="http://schemas.microsoft.com/office/powerpoint/2010/main" val="224828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67B2C4-F531-4F7F-910C-18F91A3D5D33}" type="datetime1">
              <a:rPr lang="en-US" smtClean="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16163E-2009-4B12-BB7C-3BCEDB953BDD}" type="slidenum">
              <a:rPr lang="en-US" smtClean="0"/>
              <a:t>‹#›</a:t>
            </a:fld>
            <a:endParaRPr lang="en-US" dirty="0"/>
          </a:p>
        </p:txBody>
      </p:sp>
    </p:spTree>
    <p:extLst>
      <p:ext uri="{BB962C8B-B14F-4D97-AF65-F5344CB8AC3E}">
        <p14:creationId xmlns:p14="http://schemas.microsoft.com/office/powerpoint/2010/main" val="209824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66158E-F3DE-4DE4-A027-42373BF1F722}" type="datetime1">
              <a:rPr lang="en-US" smtClean="0"/>
              <a:t>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16163E-2009-4B12-BB7C-3BCEDB953BDD}" type="slidenum">
              <a:rPr lang="en-US" smtClean="0"/>
              <a:t>‹#›</a:t>
            </a:fld>
            <a:endParaRPr lang="en-US" dirty="0"/>
          </a:p>
        </p:txBody>
      </p:sp>
    </p:spTree>
    <p:extLst>
      <p:ext uri="{BB962C8B-B14F-4D97-AF65-F5344CB8AC3E}">
        <p14:creationId xmlns:p14="http://schemas.microsoft.com/office/powerpoint/2010/main" val="215597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5B0854-3DCB-453D-A787-253ED72FD371}" type="datetime1">
              <a:rPr lang="en-US" smtClean="0"/>
              <a:t>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16163E-2009-4B12-BB7C-3BCEDB953BDD}" type="slidenum">
              <a:rPr lang="en-US" smtClean="0"/>
              <a:t>‹#›</a:t>
            </a:fld>
            <a:endParaRPr lang="en-US" dirty="0"/>
          </a:p>
        </p:txBody>
      </p:sp>
    </p:spTree>
    <p:extLst>
      <p:ext uri="{BB962C8B-B14F-4D97-AF65-F5344CB8AC3E}">
        <p14:creationId xmlns:p14="http://schemas.microsoft.com/office/powerpoint/2010/main" val="225987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62402-25E1-4365-9415-B2C7D4B7CBAB}" type="datetime1">
              <a:rPr lang="en-US" smtClean="0"/>
              <a:t>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6163E-2009-4B12-BB7C-3BCEDB953BDD}" type="slidenum">
              <a:rPr lang="en-US" smtClean="0"/>
              <a:t>‹#›</a:t>
            </a:fld>
            <a:endParaRPr lang="en-US" dirty="0"/>
          </a:p>
        </p:txBody>
      </p:sp>
    </p:spTree>
    <p:extLst>
      <p:ext uri="{BB962C8B-B14F-4D97-AF65-F5344CB8AC3E}">
        <p14:creationId xmlns:p14="http://schemas.microsoft.com/office/powerpoint/2010/main" val="1695028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B71BD-F800-49F1-BA0E-1533A4888C4D}" type="datetime1">
              <a:rPr lang="en-US" smtClean="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16163E-2009-4B12-BB7C-3BCEDB953BDD}" type="slidenum">
              <a:rPr lang="en-US" smtClean="0"/>
              <a:t>‹#›</a:t>
            </a:fld>
            <a:endParaRPr lang="en-US" dirty="0"/>
          </a:p>
        </p:txBody>
      </p:sp>
    </p:spTree>
    <p:extLst>
      <p:ext uri="{BB962C8B-B14F-4D97-AF65-F5344CB8AC3E}">
        <p14:creationId xmlns:p14="http://schemas.microsoft.com/office/powerpoint/2010/main" val="2600815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F6B0F-AB49-491B-A754-35C948054CF3}" type="datetime1">
              <a:rPr lang="en-US" smtClean="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16163E-2009-4B12-BB7C-3BCEDB953BDD}" type="slidenum">
              <a:rPr lang="en-US" smtClean="0"/>
              <a:t>‹#›</a:t>
            </a:fld>
            <a:endParaRPr lang="en-US" dirty="0"/>
          </a:p>
        </p:txBody>
      </p:sp>
    </p:spTree>
    <p:extLst>
      <p:ext uri="{BB962C8B-B14F-4D97-AF65-F5344CB8AC3E}">
        <p14:creationId xmlns:p14="http://schemas.microsoft.com/office/powerpoint/2010/main" val="130890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6BCD9-0726-463D-B927-589D252E7F75}" type="datetime1">
              <a:rPr lang="en-US" smtClean="0"/>
              <a:t>1/7/2021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6163E-2009-4B12-BB7C-3BCEDB953BDD}" type="slidenum">
              <a:rPr lang="en-US" smtClean="0"/>
              <a:t>‹#›</a:t>
            </a:fld>
            <a:endParaRPr lang="en-US" dirty="0"/>
          </a:p>
        </p:txBody>
      </p:sp>
    </p:spTree>
    <p:extLst>
      <p:ext uri="{BB962C8B-B14F-4D97-AF65-F5344CB8AC3E}">
        <p14:creationId xmlns:p14="http://schemas.microsoft.com/office/powerpoint/2010/main" val="2003718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mailto:donna.scarbrough@indstate.edu" TargetMode="External"/><Relationship Id="rId2" Type="http://schemas.openxmlformats.org/officeDocument/2006/relationships/hyperlink" Target="mailto:barbara.tschida@indstate.edu" TargetMode="Externa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484"/>
            <a:ext cx="8229600" cy="1143000"/>
          </a:xfrm>
        </p:spPr>
        <p:txBody>
          <a:bodyPr>
            <a:normAutofit/>
          </a:bodyPr>
          <a:lstStyle/>
          <a:p>
            <a:r>
              <a:rPr lang="en-US" sz="3200" dirty="0"/>
              <a:t>CARDHOLDER QUICK REFERENCE GUIDE</a:t>
            </a:r>
            <a:br>
              <a:rPr lang="en-US" sz="3200" dirty="0"/>
            </a:br>
            <a:r>
              <a:rPr lang="en-US" sz="3200" dirty="0"/>
              <a:t>FOR SDG2</a:t>
            </a:r>
          </a:p>
        </p:txBody>
      </p:sp>
      <p:pic>
        <p:nvPicPr>
          <p:cNvPr id="3" name="Picture 2"/>
          <p:cNvPicPr>
            <a:picLocks noChangeAspect="1"/>
          </p:cNvPicPr>
          <p:nvPr/>
        </p:nvPicPr>
        <p:blipFill>
          <a:blip r:embed="rId2"/>
          <a:stretch>
            <a:fillRect/>
          </a:stretch>
        </p:blipFill>
        <p:spPr>
          <a:xfrm>
            <a:off x="457200" y="1417638"/>
            <a:ext cx="8229600" cy="4773612"/>
          </a:xfrm>
          <a:prstGeom prst="rect">
            <a:avLst/>
          </a:prstGeom>
        </p:spPr>
      </p:pic>
    </p:spTree>
    <p:extLst>
      <p:ext uri="{BB962C8B-B14F-4D97-AF65-F5344CB8AC3E}">
        <p14:creationId xmlns:p14="http://schemas.microsoft.com/office/powerpoint/2010/main" val="3315027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152400"/>
            <a:ext cx="5181600" cy="1524000"/>
          </a:xfrm>
        </p:spPr>
        <p:txBody>
          <a:bodyPr>
            <a:normAutofit fontScale="90000"/>
          </a:bodyPr>
          <a:lstStyle/>
          <a:p>
            <a:pPr algn="l"/>
            <a:r>
              <a:rPr lang="en-US" sz="2000" dirty="0" smtClean="0"/>
              <a:t>CARDHOLDER QUICK REFERENCE GUIDE FOR SDG2</a:t>
            </a:r>
            <a:br>
              <a:rPr lang="en-US" sz="2000" dirty="0" smtClean="0"/>
            </a:br>
            <a:r>
              <a:rPr lang="en-US" sz="1800" dirty="0" smtClean="0"/>
              <a:t>         </a:t>
            </a:r>
            <a:r>
              <a:rPr lang="en-US" sz="1800" b="1" dirty="0" smtClean="0"/>
              <a:t>“Scheduling Expense Report with tax (v2)”</a:t>
            </a:r>
            <a:br>
              <a:rPr lang="en-US" sz="1800" b="1" dirty="0" smtClean="0"/>
            </a:br>
            <a:r>
              <a:rPr lang="en-US" sz="1600" b="1" dirty="0" smtClean="0"/>
              <a:t/>
            </a:r>
            <a:br>
              <a:rPr lang="en-US" sz="1600" b="1" dirty="0" smtClean="0"/>
            </a:br>
            <a:r>
              <a:rPr lang="en-US" sz="1600" b="1" dirty="0" smtClean="0"/>
              <a:t/>
            </a:r>
            <a:br>
              <a:rPr lang="en-US" sz="1600" b="1" dirty="0" smtClean="0"/>
            </a:br>
            <a:r>
              <a:rPr lang="en-US" sz="1600" b="1" dirty="0" smtClean="0"/>
              <a:t>         </a:t>
            </a:r>
            <a:r>
              <a:rPr lang="en-US" sz="2000" b="1" dirty="0" smtClean="0"/>
              <a:t>- </a:t>
            </a:r>
            <a:r>
              <a:rPr lang="en-US" sz="2000" dirty="0" smtClean="0"/>
              <a:t>Click on “Report Tab” at the top of the screen</a:t>
            </a:r>
            <a:br>
              <a:rPr lang="en-US" sz="2000" dirty="0" smtClean="0"/>
            </a:br>
            <a:r>
              <a:rPr lang="en-US" sz="2000" dirty="0" smtClean="0"/>
              <a:t>       - Click on “Run”</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7" y="381000"/>
            <a:ext cx="3557954" cy="13447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4600"/>
            <a:ext cx="9144000" cy="3657600"/>
          </a:xfrm>
          <a:prstGeom prst="rect">
            <a:avLst/>
          </a:prstGeom>
        </p:spPr>
      </p:pic>
      <p:sp>
        <p:nvSpPr>
          <p:cNvPr id="6" name="Rectangle 5"/>
          <p:cNvSpPr/>
          <p:nvPr/>
        </p:nvSpPr>
        <p:spPr>
          <a:xfrm>
            <a:off x="838200" y="1801996"/>
            <a:ext cx="7239000" cy="712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 “Expense Reports” from the Report Selection.</a:t>
            </a:r>
          </a:p>
          <a:p>
            <a:pPr algn="ctr"/>
            <a:r>
              <a:rPr lang="en-US" dirty="0" smtClean="0"/>
              <a:t>-Click on “Expense Report with tax (v2)”:</a:t>
            </a:r>
            <a:endParaRPr lang="en-US" dirty="0"/>
          </a:p>
        </p:txBody>
      </p:sp>
      <p:sp>
        <p:nvSpPr>
          <p:cNvPr id="7" name="Rounded Rectangle 6"/>
          <p:cNvSpPr/>
          <p:nvPr/>
        </p:nvSpPr>
        <p:spPr>
          <a:xfrm>
            <a:off x="3276600" y="61722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Clicking on the “star” in front of expense report w/tax (2) </a:t>
            </a:r>
            <a:r>
              <a:rPr lang="en-US" sz="1200" dirty="0" err="1" smtClean="0"/>
              <a:t>sves</a:t>
            </a:r>
            <a:r>
              <a:rPr lang="en-US" sz="1200" dirty="0" smtClean="0"/>
              <a:t> the report to your favorites (on the right)</a:t>
            </a:r>
            <a:endParaRPr lang="en-US" sz="1200" dirty="0"/>
          </a:p>
        </p:txBody>
      </p:sp>
      <p:cxnSp>
        <p:nvCxnSpPr>
          <p:cNvPr id="9" name="Straight Arrow Connector 8"/>
          <p:cNvCxnSpPr/>
          <p:nvPr/>
        </p:nvCxnSpPr>
        <p:spPr>
          <a:xfrm flipH="1" flipV="1">
            <a:off x="3276600" y="658996"/>
            <a:ext cx="2362200" cy="564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352800" y="1528649"/>
            <a:ext cx="1981200" cy="81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600200" y="1981200"/>
            <a:ext cx="1981200" cy="3733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752600" y="2286000"/>
            <a:ext cx="3048000" cy="3733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09600" y="6096000"/>
            <a:ext cx="28956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791200" y="4876800"/>
            <a:ext cx="91440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680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008313" cy="1524000"/>
          </a:xfrm>
        </p:spPr>
        <p:txBody>
          <a:bodyPr>
            <a:noAutofit/>
          </a:bodyPr>
          <a:lstStyle/>
          <a:p>
            <a:r>
              <a:rPr lang="en-US" sz="1400" b="0" dirty="0"/>
              <a:t>CARDHOLDER QUICK REFERENCE GUIDE FOR SDG2</a:t>
            </a:r>
            <a:r>
              <a:rPr lang="en-US" sz="1400" dirty="0"/>
              <a:t/>
            </a:r>
            <a:br>
              <a:rPr lang="en-US" sz="1400" dirty="0"/>
            </a:br>
            <a:r>
              <a:rPr lang="en-US" sz="1600" dirty="0" smtClean="0"/>
              <a:t>“Scheduling Expense Reports (cont’d)”</a:t>
            </a:r>
            <a:br>
              <a:rPr lang="en-US" sz="1600" dirty="0" smtClean="0"/>
            </a:br>
            <a:endParaRPr lang="en-US" sz="1600" dirty="0"/>
          </a:p>
        </p:txBody>
      </p:sp>
      <p:sp>
        <p:nvSpPr>
          <p:cNvPr id="3" name="Content Placeholder 2"/>
          <p:cNvSpPr>
            <a:spLocks noGrp="1"/>
          </p:cNvSpPr>
          <p:nvPr>
            <p:ph idx="1"/>
          </p:nvPr>
        </p:nvSpPr>
        <p:spPr>
          <a:xfrm>
            <a:off x="3200400" y="228600"/>
            <a:ext cx="5492750" cy="1371600"/>
          </a:xfrm>
        </p:spPr>
        <p:txBody>
          <a:bodyPr>
            <a:normAutofit fontScale="92500" lnSpcReduction="10000"/>
          </a:bodyPr>
          <a:lstStyle/>
          <a:p>
            <a:r>
              <a:rPr lang="en-US" sz="1800" dirty="0" smtClean="0"/>
              <a:t>After you have clicked on Expense Report you will see the following screen.  You will not make any changes to options 3, 4, or 7.</a:t>
            </a:r>
          </a:p>
          <a:p>
            <a:r>
              <a:rPr lang="en-US" sz="1800" dirty="0" smtClean="0"/>
              <a:t>From here you will click on option 5-Criteria </a:t>
            </a:r>
          </a:p>
          <a:p>
            <a:pPr marL="0" indent="0">
              <a:buNone/>
            </a:pPr>
            <a:r>
              <a:rPr lang="en-US" sz="1500" dirty="0" smtClean="0"/>
              <a:t>       (see next slide)</a:t>
            </a:r>
            <a:endParaRPr lang="en-US" sz="1500" dirty="0"/>
          </a:p>
        </p:txBody>
      </p:sp>
      <p:sp>
        <p:nvSpPr>
          <p:cNvPr id="4" name="Text Placeholder 3"/>
          <p:cNvSpPr>
            <a:spLocks noGrp="1"/>
          </p:cNvSpPr>
          <p:nvPr>
            <p:ph type="body" sz="half" idx="2"/>
          </p:nvPr>
        </p:nvSpPr>
        <p:spPr>
          <a:xfrm>
            <a:off x="457200" y="3810000"/>
            <a:ext cx="7353300" cy="380999"/>
          </a:xfrm>
        </p:spPr>
        <p:txBody>
          <a:bodyPr>
            <a:normAutofit/>
          </a:bodyPr>
          <a:lstStyle/>
          <a:p>
            <a:pPr algn="ctr"/>
            <a:r>
              <a:rPr lang="en-US" b="1" dirty="0" smtClean="0"/>
              <a:t>DO NOT MAKE ANY CHANGES TO THESE TWO (2) SCREENS </a:t>
            </a:r>
            <a:endParaRPr lang="en-US" b="1" dirty="0"/>
          </a:p>
        </p:txBody>
      </p:sp>
      <p:cxnSp>
        <p:nvCxnSpPr>
          <p:cNvPr id="8" name="Straight Arrow Connector 7"/>
          <p:cNvCxnSpPr/>
          <p:nvPr/>
        </p:nvCxnSpPr>
        <p:spPr>
          <a:xfrm flipH="1">
            <a:off x="7772400" y="5638800"/>
            <a:ext cx="76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00199"/>
            <a:ext cx="7543799" cy="5024839"/>
          </a:xfrm>
          <a:prstGeom prst="rect">
            <a:avLst/>
          </a:prstGeom>
        </p:spPr>
      </p:pic>
      <p:sp>
        <p:nvSpPr>
          <p:cNvPr id="5" name="TextBox 4"/>
          <p:cNvSpPr txBox="1"/>
          <p:nvPr/>
        </p:nvSpPr>
        <p:spPr>
          <a:xfrm>
            <a:off x="8693150" y="228600"/>
            <a:ext cx="717154" cy="369332"/>
          </a:xfrm>
          <a:prstGeom prst="rect">
            <a:avLst/>
          </a:prstGeom>
          <a:noFill/>
        </p:spPr>
        <p:txBody>
          <a:bodyPr wrap="square" rtlCol="0">
            <a:spAutoFit/>
          </a:bodyPr>
          <a:lstStyle/>
          <a:p>
            <a:r>
              <a:rPr lang="en-US" dirty="0" smtClean="0"/>
              <a:t>11</a:t>
            </a:r>
            <a:endParaRPr lang="en-US" dirty="0"/>
          </a:p>
        </p:txBody>
      </p:sp>
    </p:spTree>
    <p:extLst>
      <p:ext uri="{BB962C8B-B14F-4D97-AF65-F5344CB8AC3E}">
        <p14:creationId xmlns:p14="http://schemas.microsoft.com/office/powerpoint/2010/main" val="2376588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87" y="304800"/>
            <a:ext cx="3008313" cy="1371600"/>
          </a:xfrm>
        </p:spPr>
        <p:txBody>
          <a:bodyPr>
            <a:noAutofit/>
          </a:bodyPr>
          <a:lstStyle/>
          <a:p>
            <a:r>
              <a:rPr lang="en-US" sz="1400" b="0" dirty="0" smtClean="0"/>
              <a:t>CARDHOLDER </a:t>
            </a:r>
            <a:r>
              <a:rPr lang="en-US" sz="1400" b="0" dirty="0"/>
              <a:t>QUICK REFERENCE GUIDE FOR </a:t>
            </a:r>
            <a:r>
              <a:rPr lang="en-US" sz="1400" b="0" dirty="0" smtClean="0"/>
              <a:t>SDG2</a:t>
            </a:r>
            <a:br>
              <a:rPr lang="en-US" sz="1400" b="0" dirty="0" smtClean="0"/>
            </a:br>
            <a:r>
              <a:rPr lang="en-US" sz="1400" dirty="0" smtClean="0"/>
              <a:t>“Scheduling Expense Reports (cont’d)”</a:t>
            </a:r>
            <a:endParaRPr lang="en-US" sz="1400" dirty="0"/>
          </a:p>
        </p:txBody>
      </p:sp>
      <p:sp>
        <p:nvSpPr>
          <p:cNvPr id="3" name="Content Placeholder 2"/>
          <p:cNvSpPr>
            <a:spLocks noGrp="1"/>
          </p:cNvSpPr>
          <p:nvPr>
            <p:ph idx="1"/>
          </p:nvPr>
        </p:nvSpPr>
        <p:spPr>
          <a:xfrm>
            <a:off x="3429000" y="304800"/>
            <a:ext cx="5111750" cy="1676400"/>
          </a:xfrm>
        </p:spPr>
        <p:txBody>
          <a:bodyPr>
            <a:noAutofit/>
          </a:bodyPr>
          <a:lstStyle/>
          <a:p>
            <a:pPr>
              <a:buFont typeface="Wingdings" panose="05000000000000000000" pitchFamily="2" charset="2"/>
              <a:buChar char="v"/>
            </a:pPr>
            <a:r>
              <a:rPr lang="en-US" sz="1600" dirty="0" smtClean="0"/>
              <a:t>Option 5 (Criteria) </a:t>
            </a:r>
          </a:p>
          <a:p>
            <a:pPr lvl="1">
              <a:buFont typeface="Arial" panose="020B0604020202020204" pitchFamily="34" charset="0"/>
              <a:buChar char="•"/>
            </a:pPr>
            <a:r>
              <a:rPr lang="en-US" sz="1600" dirty="0" smtClean="0"/>
              <a:t>ALWAYS click on the box in front of  “include split transactions”</a:t>
            </a:r>
          </a:p>
          <a:p>
            <a:pPr lvl="1">
              <a:buFont typeface="Arial" panose="020B0604020202020204" pitchFamily="34" charset="0"/>
              <a:buChar char="•"/>
            </a:pPr>
            <a:r>
              <a:rPr lang="en-US" sz="1600" dirty="0" smtClean="0"/>
              <a:t>Report Notes:  This is where you would enter a name of your choice for the report.  (</a:t>
            </a:r>
            <a:r>
              <a:rPr lang="en-US" sz="1400" dirty="0" smtClean="0"/>
              <a:t>could be billing cycle month or cardholder name)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 y="2286000"/>
            <a:ext cx="9144000" cy="3433821"/>
          </a:xfrm>
          <a:prstGeom prst="rect">
            <a:avLst/>
          </a:prstGeom>
        </p:spPr>
      </p:pic>
      <p:cxnSp>
        <p:nvCxnSpPr>
          <p:cNvPr id="9" name="Straight Arrow Connector 8"/>
          <p:cNvCxnSpPr/>
          <p:nvPr/>
        </p:nvCxnSpPr>
        <p:spPr>
          <a:xfrm>
            <a:off x="7543800" y="914400"/>
            <a:ext cx="228600" cy="3733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48200" y="1371600"/>
            <a:ext cx="3276600" cy="2209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686800" y="152400"/>
            <a:ext cx="799704" cy="369332"/>
          </a:xfrm>
          <a:prstGeom prst="rect">
            <a:avLst/>
          </a:prstGeom>
          <a:noFill/>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val="2435198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685800"/>
          </a:xfrm>
        </p:spPr>
        <p:txBody>
          <a:bodyPr>
            <a:normAutofit fontScale="90000"/>
          </a:bodyPr>
          <a:lstStyle/>
          <a:p>
            <a:r>
              <a:rPr lang="en-US" sz="1400" b="0" dirty="0" smtClean="0"/>
              <a:t>CARDHOLDER QUICK REFERENCE GUIDE FOR SDG2</a:t>
            </a:r>
            <a:r>
              <a:rPr lang="en-US" sz="1400" dirty="0" smtClean="0"/>
              <a:t/>
            </a:r>
            <a:br>
              <a:rPr lang="en-US" sz="1400" dirty="0" smtClean="0"/>
            </a:br>
            <a:r>
              <a:rPr lang="en-US" sz="1400" dirty="0" smtClean="0"/>
              <a:t>“Scheduling Expense Reports (cont’d)”</a:t>
            </a:r>
            <a:endParaRPr lang="en-US" sz="1400" dirty="0"/>
          </a:p>
        </p:txBody>
      </p:sp>
      <p:sp>
        <p:nvSpPr>
          <p:cNvPr id="3" name="Content Placeholder 2"/>
          <p:cNvSpPr>
            <a:spLocks noGrp="1"/>
          </p:cNvSpPr>
          <p:nvPr>
            <p:ph idx="1"/>
          </p:nvPr>
        </p:nvSpPr>
        <p:spPr>
          <a:xfrm>
            <a:off x="3575050" y="273050"/>
            <a:ext cx="5111750" cy="2241550"/>
          </a:xfrm>
        </p:spPr>
        <p:txBody>
          <a:bodyPr>
            <a:normAutofit/>
          </a:bodyPr>
          <a:lstStyle/>
          <a:p>
            <a:pPr>
              <a:buFont typeface="Wingdings" panose="05000000000000000000" pitchFamily="2" charset="2"/>
              <a:buChar char="v"/>
            </a:pPr>
            <a:r>
              <a:rPr lang="en-US" sz="1400" b="1" dirty="0" smtClean="0"/>
              <a:t>Option 6 (Frequency: Reporting Cycle)</a:t>
            </a:r>
          </a:p>
          <a:p>
            <a:r>
              <a:rPr lang="en-US" sz="1400" dirty="0" smtClean="0"/>
              <a:t>Click on the radial button next to “Reporting Cycle”. </a:t>
            </a:r>
          </a:p>
          <a:p>
            <a:r>
              <a:rPr lang="en-US" sz="1400" dirty="0" smtClean="0"/>
              <a:t>Select the Reporting Cycle for the appropriate reporting period (such as “Nov 17 (10/16/2017 – 11/15/2017).                                   </a:t>
            </a:r>
          </a:p>
          <a:p>
            <a:pPr marL="0" indent="0">
              <a:buNone/>
            </a:pPr>
            <a:endParaRPr lang="en-US" sz="1400" b="1" dirty="0" smtClean="0"/>
          </a:p>
          <a:p>
            <a:pPr>
              <a:buFont typeface="Wingdings" panose="05000000000000000000" pitchFamily="2" charset="2"/>
              <a:buChar char="v"/>
            </a:pPr>
            <a:r>
              <a:rPr lang="en-US" sz="1400" b="1" dirty="0" smtClean="0"/>
              <a:t>Option 7 (Delivery Options and Notification)</a:t>
            </a:r>
          </a:p>
          <a:p>
            <a:r>
              <a:rPr lang="en-US" sz="1400" dirty="0" smtClean="0"/>
              <a:t>Click “</a:t>
            </a:r>
            <a:r>
              <a:rPr lang="en-US" sz="1400" dirty="0"/>
              <a:t>S</a:t>
            </a:r>
            <a:r>
              <a:rPr lang="en-US" sz="1400" dirty="0" smtClean="0"/>
              <a:t>ubmit Request” to process your report</a:t>
            </a:r>
            <a:endParaRPr lang="en-US" sz="1400" dirty="0"/>
          </a:p>
        </p:txBody>
      </p:sp>
      <p:sp>
        <p:nvSpPr>
          <p:cNvPr id="4" name="Text Placeholder 3"/>
          <p:cNvSpPr>
            <a:spLocks noGrp="1"/>
          </p:cNvSpPr>
          <p:nvPr>
            <p:ph type="body" sz="half" idx="2"/>
          </p:nvPr>
        </p:nvSpPr>
        <p:spPr>
          <a:xfrm>
            <a:off x="457200" y="1066800"/>
            <a:ext cx="3008313" cy="1066799"/>
          </a:xfrm>
        </p:spPr>
        <p:txBody>
          <a:bodyPr>
            <a:normAutofit/>
          </a:bodyPr>
          <a:lstStyle/>
          <a:p>
            <a:r>
              <a:rPr lang="en-US" dirty="0" smtClean="0"/>
              <a:t>Hint</a:t>
            </a:r>
            <a:r>
              <a:rPr lang="en-US" dirty="0"/>
              <a:t>: Use “Reporting Cycle” for completed cycles</a:t>
            </a:r>
            <a:r>
              <a:rPr lang="en-US" dirty="0" smtClean="0"/>
              <a:t>.</a:t>
            </a:r>
          </a:p>
          <a:p>
            <a:r>
              <a:rPr lang="en-US" dirty="0" smtClean="0"/>
              <a:t>Use “run Once” only when running a report in the middle of the cycle.</a:t>
            </a:r>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362201"/>
            <a:ext cx="6686550" cy="27432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5334003"/>
            <a:ext cx="4267200" cy="1390650"/>
          </a:xfrm>
          <a:prstGeom prst="rect">
            <a:avLst/>
          </a:prstGeom>
        </p:spPr>
      </p:pic>
      <p:cxnSp>
        <p:nvCxnSpPr>
          <p:cNvPr id="14" name="Straight Arrow Connector 13"/>
          <p:cNvCxnSpPr/>
          <p:nvPr/>
        </p:nvCxnSpPr>
        <p:spPr>
          <a:xfrm flipH="1">
            <a:off x="3886200" y="1981200"/>
            <a:ext cx="1066800" cy="403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181600" y="990600"/>
            <a:ext cx="609600" cy="228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524000" y="762000"/>
            <a:ext cx="5334000" cy="388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686801" y="273050"/>
            <a:ext cx="723504" cy="369332"/>
          </a:xfrm>
          <a:prstGeom prst="rect">
            <a:avLst/>
          </a:prstGeom>
          <a:noFill/>
        </p:spPr>
        <p:txBody>
          <a:bodyPr wrap="square" rtlCol="0">
            <a:spAutoFit/>
          </a:bodyPr>
          <a:lstStyle/>
          <a:p>
            <a:r>
              <a:rPr lang="en-US" dirty="0" smtClean="0"/>
              <a:t>13</a:t>
            </a:r>
            <a:endParaRPr lang="en-US" dirty="0"/>
          </a:p>
        </p:txBody>
      </p:sp>
    </p:spTree>
    <p:extLst>
      <p:ext uri="{BB962C8B-B14F-4D97-AF65-F5344CB8AC3E}">
        <p14:creationId xmlns:p14="http://schemas.microsoft.com/office/powerpoint/2010/main" val="3375697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574508"/>
            <a:ext cx="2362200" cy="1143000"/>
          </a:xfrm>
        </p:spPr>
        <p:txBody>
          <a:bodyPr>
            <a:normAutofit/>
          </a:bodyPr>
          <a:lstStyle/>
          <a:p>
            <a:r>
              <a:rPr lang="en-US" sz="1400" dirty="0"/>
              <a:t>CARDHOLDER QUICK REFERENCE GUIDE FOR SDG2</a:t>
            </a:r>
            <a:br>
              <a:rPr lang="en-US" sz="1400" dirty="0"/>
            </a:br>
            <a:r>
              <a:rPr lang="en-US" sz="1400" dirty="0"/>
              <a:t>“Scheduling Expense Reports (cont’d)”</a:t>
            </a:r>
          </a:p>
        </p:txBody>
      </p:sp>
      <p:sp>
        <p:nvSpPr>
          <p:cNvPr id="12" name="TextBox 11"/>
          <p:cNvSpPr txBox="1"/>
          <p:nvPr/>
        </p:nvSpPr>
        <p:spPr>
          <a:xfrm>
            <a:off x="3657600" y="191901"/>
            <a:ext cx="5029200" cy="2185214"/>
          </a:xfrm>
          <a:prstGeom prst="rect">
            <a:avLst/>
          </a:prstGeom>
          <a:noFill/>
        </p:spPr>
        <p:txBody>
          <a:bodyPr wrap="square" rtlCol="0">
            <a:spAutoFit/>
          </a:bodyPr>
          <a:lstStyle/>
          <a:p>
            <a:pPr marL="285750" indent="-285750">
              <a:buFont typeface="Wingdings" panose="05000000000000000000" pitchFamily="2" charset="2"/>
              <a:buChar char="v"/>
            </a:pPr>
            <a:r>
              <a:rPr lang="en-US" sz="1400" b="1" dirty="0" smtClean="0"/>
              <a:t>Printing your Expense Report</a:t>
            </a:r>
          </a:p>
          <a:p>
            <a:endParaRPr lang="en-US" sz="1400" b="1" dirty="0" smtClean="0"/>
          </a:p>
          <a:p>
            <a:r>
              <a:rPr lang="en-US" sz="1400" dirty="0" smtClean="0"/>
              <a:t>After submitting your report, you will come to the “Dashboard” page. </a:t>
            </a:r>
            <a:r>
              <a:rPr lang="en-US" sz="1200" dirty="0" smtClean="0"/>
              <a:t>(located under the reports tab)</a:t>
            </a:r>
          </a:p>
          <a:p>
            <a:endParaRPr lang="en-US" sz="1200" dirty="0" smtClean="0"/>
          </a:p>
          <a:p>
            <a:r>
              <a:rPr lang="en-US" sz="1400" b="1" dirty="0" smtClean="0"/>
              <a:t>Completed tab:  </a:t>
            </a:r>
            <a:r>
              <a:rPr lang="en-US" sz="1400" dirty="0" smtClean="0"/>
              <a:t>select the report you want to print and click on the “download button” on the right side of the screen</a:t>
            </a:r>
          </a:p>
          <a:p>
            <a:r>
              <a:rPr lang="en-US" sz="1400" dirty="0" smtClean="0"/>
              <a:t>     </a:t>
            </a:r>
            <a:r>
              <a:rPr lang="en-US" sz="1200" dirty="0" smtClean="0"/>
              <a:t>(the report can also be located on the home page as in the past)</a:t>
            </a:r>
          </a:p>
          <a:p>
            <a:r>
              <a:rPr lang="en-US" sz="1400" b="1" dirty="0"/>
              <a:t>Scheduled tab:  </a:t>
            </a:r>
            <a:r>
              <a:rPr lang="en-US" sz="1400" dirty="0" smtClean="0"/>
              <a:t>You can see the status of scheduled reports here.</a:t>
            </a:r>
            <a:endParaRPr lang="en-US" sz="1400" dirty="0"/>
          </a:p>
          <a:p>
            <a:endParaRPr lang="en-US" sz="1200"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1395"/>
            <a:ext cx="9144000" cy="3518405"/>
          </a:xfrm>
          <a:prstGeom prst="rect">
            <a:avLst/>
          </a:prstGeom>
        </p:spPr>
      </p:pic>
      <p:sp>
        <p:nvSpPr>
          <p:cNvPr id="2" name="TextBox 1"/>
          <p:cNvSpPr txBox="1"/>
          <p:nvPr/>
        </p:nvSpPr>
        <p:spPr>
          <a:xfrm>
            <a:off x="8610600" y="191901"/>
            <a:ext cx="799704" cy="369332"/>
          </a:xfrm>
          <a:prstGeom prst="rect">
            <a:avLst/>
          </a:prstGeom>
          <a:noFill/>
        </p:spPr>
        <p:txBody>
          <a:bodyPr wrap="square" rtlCol="0">
            <a:spAutoFit/>
          </a:bodyPr>
          <a:lstStyle/>
          <a:p>
            <a:r>
              <a:rPr lang="en-US" dirty="0" smtClean="0"/>
              <a:t>14</a:t>
            </a:r>
            <a:endParaRPr lang="en-US" dirty="0"/>
          </a:p>
        </p:txBody>
      </p:sp>
    </p:spTree>
    <p:extLst>
      <p:ext uri="{BB962C8B-B14F-4D97-AF65-F5344CB8AC3E}">
        <p14:creationId xmlns:p14="http://schemas.microsoft.com/office/powerpoint/2010/main" val="118024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CARDHOLDER QUICK </a:t>
            </a:r>
            <a:r>
              <a:rPr lang="en-US" sz="1800" dirty="0" smtClean="0"/>
              <a:t>REFERENCE </a:t>
            </a:r>
            <a:r>
              <a:rPr lang="en-US" sz="1800" dirty="0"/>
              <a:t>GUIDE FOR </a:t>
            </a:r>
            <a:r>
              <a:rPr lang="en-US" sz="1800" dirty="0" smtClean="0"/>
              <a:t>SDG2</a:t>
            </a:r>
            <a:br>
              <a:rPr lang="en-US" sz="1800" dirty="0" smtClean="0"/>
            </a:br>
            <a:r>
              <a:rPr lang="en-US" sz="1800" b="1" dirty="0" smtClean="0"/>
              <a:t>“Supervisor Information”</a:t>
            </a:r>
            <a:endParaRPr lang="en-US" sz="1800" dirty="0"/>
          </a:p>
        </p:txBody>
      </p:sp>
      <p:sp>
        <p:nvSpPr>
          <p:cNvPr id="3" name="Content Placeholder 2"/>
          <p:cNvSpPr>
            <a:spLocks noGrp="1"/>
          </p:cNvSpPr>
          <p:nvPr>
            <p:ph idx="1"/>
          </p:nvPr>
        </p:nvSpPr>
        <p:spPr/>
        <p:txBody>
          <a:bodyPr>
            <a:normAutofit fontScale="47500" lnSpcReduction="20000"/>
          </a:bodyPr>
          <a:lstStyle/>
          <a:p>
            <a:pPr marL="0" indent="0">
              <a:buNone/>
            </a:pPr>
            <a:r>
              <a:rPr lang="en-US" b="1" dirty="0" smtClean="0"/>
              <a:t>SMART DATA GENERATION 2 SUPERVISOR</a:t>
            </a:r>
          </a:p>
          <a:p>
            <a:endParaRPr lang="en-US" b="1" dirty="0"/>
          </a:p>
          <a:p>
            <a:pPr marL="0" indent="0">
              <a:buNone/>
            </a:pPr>
            <a:r>
              <a:rPr lang="en-US" dirty="0"/>
              <a:t>Group </a:t>
            </a:r>
            <a:r>
              <a:rPr lang="en-US" dirty="0" smtClean="0"/>
              <a:t>Managers </a:t>
            </a:r>
            <a:r>
              <a:rPr lang="en-US" dirty="0"/>
              <a:t>are system users that need access to code accounting detail </a:t>
            </a:r>
            <a:r>
              <a:rPr lang="en-US" dirty="0" smtClean="0"/>
              <a:t>for transactions </a:t>
            </a:r>
            <a:r>
              <a:rPr lang="en-US" dirty="0"/>
              <a:t>on cards for which they are not the cardholder. They may also be </a:t>
            </a:r>
            <a:r>
              <a:rPr lang="en-US" dirty="0" smtClean="0"/>
              <a:t>cardholders </a:t>
            </a:r>
            <a:r>
              <a:rPr lang="en-US" dirty="0"/>
              <a:t>with multiple cards due to split jobs or other reasons. Examples of G</a:t>
            </a:r>
            <a:r>
              <a:rPr lang="en-US" dirty="0" smtClean="0"/>
              <a:t>roup </a:t>
            </a:r>
            <a:r>
              <a:rPr lang="en-US" dirty="0"/>
              <a:t>M</a:t>
            </a:r>
            <a:r>
              <a:rPr lang="en-US" dirty="0" smtClean="0"/>
              <a:t>anagers </a:t>
            </a:r>
            <a:r>
              <a:rPr lang="en-US" dirty="0"/>
              <a:t>are department A</a:t>
            </a:r>
            <a:r>
              <a:rPr lang="en-US" dirty="0" smtClean="0"/>
              <a:t>dministrative Assistants </a:t>
            </a:r>
            <a:r>
              <a:rPr lang="en-US" dirty="0"/>
              <a:t>or </a:t>
            </a:r>
            <a:r>
              <a:rPr lang="en-US" dirty="0" smtClean="0"/>
              <a:t>Executive </a:t>
            </a:r>
            <a:r>
              <a:rPr lang="en-US" dirty="0"/>
              <a:t>A</a:t>
            </a:r>
            <a:r>
              <a:rPr lang="en-US" dirty="0" smtClean="0"/>
              <a:t>ssistants </a:t>
            </a:r>
            <a:r>
              <a:rPr lang="en-US" dirty="0"/>
              <a:t>who expedite </a:t>
            </a:r>
            <a:r>
              <a:rPr lang="en-US" dirty="0" smtClean="0"/>
              <a:t>the collection </a:t>
            </a:r>
            <a:r>
              <a:rPr lang="en-US" dirty="0"/>
              <a:t>of receipts and coding of </a:t>
            </a:r>
            <a:r>
              <a:rPr lang="en-US" dirty="0" smtClean="0"/>
              <a:t>transaction </a:t>
            </a:r>
            <a:r>
              <a:rPr lang="en-US" dirty="0"/>
              <a:t>for cardholders in their area</a:t>
            </a:r>
            <a:r>
              <a:rPr lang="en-US" dirty="0" smtClean="0"/>
              <a:t>.</a:t>
            </a:r>
          </a:p>
          <a:p>
            <a:pPr marL="0" indent="0">
              <a:buNone/>
            </a:pPr>
            <a:endParaRPr lang="en-US" dirty="0"/>
          </a:p>
          <a:p>
            <a:pPr marL="0" indent="0">
              <a:buNone/>
            </a:pPr>
            <a:r>
              <a:rPr lang="en-US" dirty="0"/>
              <a:t>Group Managers are set up </a:t>
            </a:r>
            <a:r>
              <a:rPr lang="en-US" dirty="0" smtClean="0"/>
              <a:t>using the first initial of first name, complete last name and followed by _s.</a:t>
            </a:r>
          </a:p>
          <a:p>
            <a:pPr marL="0" indent="0">
              <a:buNone/>
            </a:pPr>
            <a:r>
              <a:rPr lang="en-US" dirty="0" smtClean="0"/>
              <a:t>See example as follows:</a:t>
            </a:r>
            <a:endParaRPr lang="en-US" dirty="0"/>
          </a:p>
          <a:p>
            <a:pPr marL="0" indent="0">
              <a:buNone/>
            </a:pPr>
            <a:r>
              <a:rPr lang="en-US" dirty="0"/>
              <a:t>User </a:t>
            </a:r>
            <a:r>
              <a:rPr lang="en-US" dirty="0" smtClean="0"/>
              <a:t>name=Jane Jones </a:t>
            </a:r>
          </a:p>
          <a:p>
            <a:pPr marL="0" indent="0">
              <a:buNone/>
            </a:pPr>
            <a:r>
              <a:rPr lang="en-US" dirty="0" smtClean="0"/>
              <a:t>User ID=</a:t>
            </a:r>
            <a:r>
              <a:rPr lang="en-US" dirty="0" err="1" smtClean="0"/>
              <a:t>jjones_s</a:t>
            </a:r>
            <a:endParaRPr lang="en-US" dirty="0"/>
          </a:p>
          <a:p>
            <a:pPr marL="0" indent="0">
              <a:buNone/>
            </a:pPr>
            <a:r>
              <a:rPr lang="en-US" dirty="0" smtClean="0"/>
              <a:t>Password=042814</a:t>
            </a:r>
          </a:p>
          <a:p>
            <a:pPr marL="0" indent="0">
              <a:buNone/>
            </a:pPr>
            <a:r>
              <a:rPr lang="en-US" dirty="0" smtClean="0"/>
              <a:t>As </a:t>
            </a:r>
            <a:r>
              <a:rPr lang="en-US" dirty="0"/>
              <a:t>soon as you sign in, you will be prompted to change your password and provide</a:t>
            </a:r>
          </a:p>
          <a:p>
            <a:pPr marL="0" indent="0">
              <a:buNone/>
            </a:pPr>
            <a:r>
              <a:rPr lang="en-US" dirty="0"/>
              <a:t>answers to some security questions. See the password set up on page 3 of this manual</a:t>
            </a:r>
            <a:r>
              <a:rPr lang="en-US" dirty="0" smtClean="0"/>
              <a:t>.</a:t>
            </a:r>
          </a:p>
          <a:p>
            <a:pPr marL="0" indent="0">
              <a:buNone/>
            </a:pPr>
            <a:endParaRPr lang="en-US" dirty="0"/>
          </a:p>
          <a:p>
            <a:pPr marL="0" indent="0">
              <a:buNone/>
            </a:pPr>
            <a:r>
              <a:rPr lang="en-US" dirty="0"/>
              <a:t>If you are a group manager, your initial </a:t>
            </a:r>
            <a:r>
              <a:rPr lang="en-US" dirty="0" smtClean="0"/>
              <a:t>sign-on </a:t>
            </a:r>
            <a:r>
              <a:rPr lang="en-US" dirty="0"/>
              <a:t>screen will look a little different because</a:t>
            </a:r>
          </a:p>
          <a:p>
            <a:pPr marL="0" indent="0">
              <a:buNone/>
            </a:pPr>
            <a:r>
              <a:rPr lang="en-US" dirty="0"/>
              <a:t>you will have 4 tabs in the </a:t>
            </a:r>
            <a:r>
              <a:rPr lang="en-US" dirty="0" smtClean="0"/>
              <a:t>blue </a:t>
            </a:r>
            <a:r>
              <a:rPr lang="en-US" dirty="0"/>
              <a:t>bar (Financial, Reports, Account, User) instead of the </a:t>
            </a:r>
            <a:r>
              <a:rPr lang="en-US" dirty="0" smtClean="0"/>
              <a:t>3</a:t>
            </a:r>
            <a:endParaRPr lang="en-US" dirty="0"/>
          </a:p>
          <a:p>
            <a:pPr marL="0" indent="0">
              <a:buNone/>
            </a:pPr>
            <a:r>
              <a:rPr lang="en-US" dirty="0"/>
              <a:t>tabs (My Profile, </a:t>
            </a:r>
            <a:r>
              <a:rPr lang="en-US" dirty="0" smtClean="0"/>
              <a:t>Reports, Account </a:t>
            </a:r>
            <a:r>
              <a:rPr lang="en-US" dirty="0"/>
              <a:t>Activity) listed for regular cardholders.</a:t>
            </a:r>
          </a:p>
        </p:txBody>
      </p:sp>
      <p:sp>
        <p:nvSpPr>
          <p:cNvPr id="5" name="TextBox 4"/>
          <p:cNvSpPr txBox="1"/>
          <p:nvPr/>
        </p:nvSpPr>
        <p:spPr>
          <a:xfrm>
            <a:off x="8686800" y="228600"/>
            <a:ext cx="723504" cy="369332"/>
          </a:xfrm>
          <a:prstGeom prst="rect">
            <a:avLst/>
          </a:prstGeom>
          <a:noFill/>
        </p:spPr>
        <p:txBody>
          <a:bodyPr wrap="square" rtlCol="0">
            <a:spAutoFit/>
          </a:bodyPr>
          <a:lstStyle/>
          <a:p>
            <a:r>
              <a:rPr lang="en-US" dirty="0" smtClean="0"/>
              <a:t>15</a:t>
            </a:r>
            <a:endParaRPr lang="en-US" dirty="0"/>
          </a:p>
        </p:txBody>
      </p:sp>
    </p:spTree>
    <p:extLst>
      <p:ext uri="{BB962C8B-B14F-4D97-AF65-F5344CB8AC3E}">
        <p14:creationId xmlns:p14="http://schemas.microsoft.com/office/powerpoint/2010/main" val="2487540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53400" cy="565150"/>
          </a:xfrm>
        </p:spPr>
        <p:txBody>
          <a:bodyPr>
            <a:normAutofit/>
          </a:bodyPr>
          <a:lstStyle/>
          <a:p>
            <a:pPr algn="ctr"/>
            <a:r>
              <a:rPr lang="en-US" sz="1400" b="0" dirty="0"/>
              <a:t>CARDHOLDER QUICK REFERENCE GUIDE FOR </a:t>
            </a:r>
            <a:r>
              <a:rPr lang="en-US" sz="1400" b="0" dirty="0" smtClean="0"/>
              <a:t>SDG2</a:t>
            </a:r>
            <a:br>
              <a:rPr lang="en-US" sz="1400" b="0" dirty="0" smtClean="0"/>
            </a:br>
            <a:r>
              <a:rPr lang="en-US" sz="1400" dirty="0" smtClean="0"/>
              <a:t>“Supervisor Information”</a:t>
            </a:r>
            <a:endParaRPr lang="en-US" sz="1400" dirty="0"/>
          </a:p>
        </p:txBody>
      </p:sp>
      <p:sp>
        <p:nvSpPr>
          <p:cNvPr id="3" name="Content Placeholder 2"/>
          <p:cNvSpPr>
            <a:spLocks noGrp="1"/>
          </p:cNvSpPr>
          <p:nvPr>
            <p:ph idx="1"/>
          </p:nvPr>
        </p:nvSpPr>
        <p:spPr>
          <a:xfrm>
            <a:off x="914400" y="914400"/>
            <a:ext cx="7772400" cy="1066800"/>
          </a:xfrm>
        </p:spPr>
        <p:txBody>
          <a:bodyPr>
            <a:normAutofit/>
          </a:bodyPr>
          <a:lstStyle/>
          <a:p>
            <a:pPr marL="0" indent="0">
              <a:buNone/>
            </a:pPr>
            <a:r>
              <a:rPr lang="en-US" sz="1400" dirty="0"/>
              <a:t>In order to access cardholders and their transactions, place your cursor on </a:t>
            </a:r>
            <a:r>
              <a:rPr lang="en-US" sz="1400" dirty="0" smtClean="0"/>
              <a:t>the FINANCIAL tab, click </a:t>
            </a:r>
            <a:r>
              <a:rPr lang="en-US" sz="1400" dirty="0"/>
              <a:t>on ACCOUNT </a:t>
            </a:r>
            <a:r>
              <a:rPr lang="en-US" sz="1400" dirty="0" smtClean="0"/>
              <a:t>SUMMARY.</a:t>
            </a:r>
          </a:p>
          <a:p>
            <a:pPr marL="0" indent="0">
              <a:buNone/>
            </a:pPr>
            <a:r>
              <a:rPr lang="en-US" sz="1400" dirty="0" smtClean="0"/>
              <a:t>A </a:t>
            </a:r>
            <a:r>
              <a:rPr lang="en-US" sz="1400" dirty="0"/>
              <a:t>search screen will appear. Select –ALL ACCOUNTS from the search drop‐down and</a:t>
            </a:r>
          </a:p>
          <a:p>
            <a:pPr marL="0" indent="0">
              <a:buNone/>
            </a:pPr>
            <a:r>
              <a:rPr lang="en-US" sz="1400" dirty="0"/>
              <a:t>click on the search button</a:t>
            </a:r>
            <a:r>
              <a:rPr lang="en-US" sz="1400" dirty="0" smtClean="0"/>
              <a:t>. </a:t>
            </a:r>
            <a:r>
              <a:rPr lang="en-US" sz="1400" dirty="0"/>
              <a:t>A </a:t>
            </a:r>
            <a:r>
              <a:rPr lang="en-US" sz="1400" dirty="0" smtClean="0"/>
              <a:t>list </a:t>
            </a:r>
            <a:r>
              <a:rPr lang="en-US" sz="1400" dirty="0"/>
              <a:t>of the cardholders in your group will </a:t>
            </a:r>
            <a:r>
              <a:rPr lang="en-US" sz="1400" dirty="0" smtClean="0"/>
              <a:t>appear (see next page).</a:t>
            </a:r>
            <a:endParaRPr lang="en-US" sz="1400" dirty="0"/>
          </a:p>
          <a:p>
            <a:pPr marL="0" indent="0">
              <a:buNone/>
            </a:pPr>
            <a:endParaRPr lang="en-US" sz="1400" dirty="0"/>
          </a:p>
        </p:txBody>
      </p:sp>
      <p:pic>
        <p:nvPicPr>
          <p:cNvPr id="6" name="Picture 5"/>
          <p:cNvPicPr/>
          <p:nvPr/>
        </p:nvPicPr>
        <p:blipFill rotWithShape="1">
          <a:blip r:embed="rId2"/>
          <a:srcRect r="1538" b="56570"/>
          <a:stretch/>
        </p:blipFill>
        <p:spPr bwMode="auto">
          <a:xfrm>
            <a:off x="762000" y="2057400"/>
            <a:ext cx="7115175" cy="2590800"/>
          </a:xfrm>
          <a:prstGeom prst="rect">
            <a:avLst/>
          </a:prstGeom>
          <a:noFill/>
          <a:ln>
            <a:noFill/>
          </a:ln>
          <a:extLst>
            <a:ext uri="{53640926-AAD7-44D8-BBD7-CCE9431645EC}">
              <a14:shadowObscured xmlns:a14="http://schemas.microsoft.com/office/drawing/2010/main"/>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24400"/>
            <a:ext cx="8791575" cy="2136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1295400" y="3352800"/>
            <a:ext cx="5334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2438400" y="1600200"/>
            <a:ext cx="1752600" cy="434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752600" y="1143000"/>
            <a:ext cx="5181600" cy="213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610600" y="228600"/>
            <a:ext cx="828279" cy="369332"/>
          </a:xfrm>
          <a:prstGeom prst="rect">
            <a:avLst/>
          </a:prstGeom>
          <a:noFill/>
        </p:spPr>
        <p:txBody>
          <a:bodyPr wrap="square" rtlCol="0">
            <a:spAutoFit/>
          </a:bodyPr>
          <a:lstStyle/>
          <a:p>
            <a:r>
              <a:rPr lang="en-US" dirty="0" smtClean="0"/>
              <a:t>16</a:t>
            </a:r>
            <a:endParaRPr lang="en-US" dirty="0"/>
          </a:p>
        </p:txBody>
      </p:sp>
    </p:spTree>
    <p:extLst>
      <p:ext uri="{BB962C8B-B14F-4D97-AF65-F5344CB8AC3E}">
        <p14:creationId xmlns:p14="http://schemas.microsoft.com/office/powerpoint/2010/main" val="1660522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35950" cy="793750"/>
          </a:xfrm>
        </p:spPr>
        <p:txBody>
          <a:bodyPr>
            <a:normAutofit/>
          </a:bodyPr>
          <a:lstStyle/>
          <a:p>
            <a:pPr algn="ctr"/>
            <a:r>
              <a:rPr lang="en-US" sz="1800" b="0" dirty="0"/>
              <a:t>CARDHOLDER QUICK REFERENCE GUIDE FOR </a:t>
            </a:r>
            <a:r>
              <a:rPr lang="en-US" sz="1800" b="0" dirty="0" smtClean="0"/>
              <a:t>SDG2</a:t>
            </a:r>
            <a:r>
              <a:rPr lang="en-US" sz="1800" dirty="0" smtClean="0"/>
              <a:t/>
            </a:r>
            <a:br>
              <a:rPr lang="en-US" sz="1800" dirty="0" smtClean="0"/>
            </a:br>
            <a:r>
              <a:rPr lang="en-US" sz="1800" dirty="0" smtClean="0"/>
              <a:t>“Supervisor Information (cont’d)”</a:t>
            </a:r>
            <a:endParaRPr lang="en-US" sz="1800" dirty="0"/>
          </a:p>
        </p:txBody>
      </p:sp>
      <p:sp>
        <p:nvSpPr>
          <p:cNvPr id="3" name="Content Placeholder 2"/>
          <p:cNvSpPr>
            <a:spLocks noGrp="1"/>
          </p:cNvSpPr>
          <p:nvPr>
            <p:ph idx="1"/>
          </p:nvPr>
        </p:nvSpPr>
        <p:spPr>
          <a:xfrm>
            <a:off x="685800" y="1295400"/>
            <a:ext cx="8007350" cy="1143000"/>
          </a:xfrm>
        </p:spPr>
        <p:txBody>
          <a:bodyPr>
            <a:noAutofit/>
          </a:bodyPr>
          <a:lstStyle/>
          <a:p>
            <a:pPr marL="0" indent="0">
              <a:buNone/>
            </a:pPr>
            <a:r>
              <a:rPr lang="en-US" sz="1500" dirty="0"/>
              <a:t>Click on the CARDHOLDER NAME </a:t>
            </a:r>
            <a:r>
              <a:rPr lang="en-US" sz="1500" dirty="0" smtClean="0"/>
              <a:t>to </a:t>
            </a:r>
            <a:r>
              <a:rPr lang="en-US" sz="1500" dirty="0"/>
              <a:t>select a cardholder account to code </a:t>
            </a:r>
            <a:r>
              <a:rPr lang="en-US" sz="1500" dirty="0" smtClean="0"/>
              <a:t>and/or review</a:t>
            </a:r>
            <a:r>
              <a:rPr lang="en-US" sz="1500" dirty="0"/>
              <a:t>. At this point the process for the allocation of transaction data is the </a:t>
            </a:r>
            <a:r>
              <a:rPr lang="en-US" sz="1500" dirty="0" smtClean="0"/>
              <a:t>same as </a:t>
            </a:r>
            <a:r>
              <a:rPr lang="en-US" sz="1500" dirty="0"/>
              <a:t>it </a:t>
            </a:r>
            <a:r>
              <a:rPr lang="en-US" sz="1500" dirty="0" smtClean="0"/>
              <a:t>is for </a:t>
            </a:r>
            <a:r>
              <a:rPr lang="en-US" sz="1500" dirty="0"/>
              <a:t>the cardholder. Turn back to page </a:t>
            </a:r>
            <a:r>
              <a:rPr lang="en-US" sz="1500" dirty="0" smtClean="0"/>
              <a:t>6 </a:t>
            </a:r>
            <a:r>
              <a:rPr lang="en-US" sz="1500" dirty="0"/>
              <a:t>in this manual to follow the </a:t>
            </a:r>
            <a:r>
              <a:rPr lang="en-US" sz="1500" dirty="0" smtClean="0"/>
              <a:t>directions for allocating data.</a:t>
            </a:r>
          </a:p>
          <a:p>
            <a:pPr marL="0" indent="0">
              <a:buNone/>
            </a:pPr>
            <a:r>
              <a:rPr lang="en-US" sz="1500" dirty="0" smtClean="0"/>
              <a:t>The </a:t>
            </a:r>
            <a:r>
              <a:rPr lang="en-US" sz="1500" dirty="0"/>
              <a:t>other thing that is a little different is that group managers access the </a:t>
            </a:r>
            <a:r>
              <a:rPr lang="en-US" sz="1500" dirty="0" smtClean="0"/>
              <a:t>report capability </a:t>
            </a:r>
            <a:r>
              <a:rPr lang="en-US" sz="1500" dirty="0"/>
              <a:t>from the tab REPORTS on the </a:t>
            </a:r>
            <a:r>
              <a:rPr lang="en-US" sz="1500" dirty="0" smtClean="0"/>
              <a:t>green bar </a:t>
            </a:r>
            <a:r>
              <a:rPr lang="en-US" sz="1500" dirty="0"/>
              <a:t>instead of as a menu option </a:t>
            </a:r>
            <a:r>
              <a:rPr lang="en-US" sz="1500" dirty="0" smtClean="0"/>
              <a:t>under ACCOUNT </a:t>
            </a:r>
            <a:r>
              <a:rPr lang="en-US" sz="1500" dirty="0"/>
              <a:t>ACTIVITY.</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33344"/>
            <a:ext cx="73088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09600" y="4495800"/>
            <a:ext cx="1295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693150" y="273050"/>
            <a:ext cx="717154" cy="369332"/>
          </a:xfrm>
          <a:prstGeom prst="rect">
            <a:avLst/>
          </a:prstGeom>
          <a:noFill/>
        </p:spPr>
        <p:txBody>
          <a:bodyPr wrap="square" rtlCol="0">
            <a:spAutoFit/>
          </a:bodyPr>
          <a:lstStyle/>
          <a:p>
            <a:r>
              <a:rPr lang="en-US" dirty="0" smtClean="0"/>
              <a:t>17</a:t>
            </a:r>
            <a:endParaRPr lang="en-US" dirty="0"/>
          </a:p>
        </p:txBody>
      </p:sp>
    </p:spTree>
    <p:extLst>
      <p:ext uri="{BB962C8B-B14F-4D97-AF65-F5344CB8AC3E}">
        <p14:creationId xmlns:p14="http://schemas.microsoft.com/office/powerpoint/2010/main" val="2571918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57234"/>
            <a:ext cx="2667000" cy="1723966"/>
          </a:xfrm>
        </p:spPr>
        <p:txBody>
          <a:bodyPr>
            <a:normAutofit/>
          </a:bodyPr>
          <a:lstStyle/>
          <a:p>
            <a:r>
              <a:rPr lang="en-US" sz="1800" b="0" dirty="0"/>
              <a:t>CARDHOLDER QUICK REFERENCE GUIDE FOR SDG2</a:t>
            </a:r>
            <a:r>
              <a:rPr lang="en-US" sz="1800" dirty="0"/>
              <a:t/>
            </a:r>
            <a:br>
              <a:rPr lang="en-US" sz="1800" dirty="0"/>
            </a:br>
            <a:r>
              <a:rPr lang="en-US" sz="1800" dirty="0"/>
              <a:t>“</a:t>
            </a:r>
            <a:r>
              <a:rPr lang="en-US" sz="1800" dirty="0" smtClean="0"/>
              <a:t>Supervisor </a:t>
            </a:r>
            <a:r>
              <a:rPr lang="en-US" sz="1800" dirty="0"/>
              <a:t>Information (cont’d)”</a:t>
            </a:r>
          </a:p>
        </p:txBody>
      </p:sp>
      <p:sp>
        <p:nvSpPr>
          <p:cNvPr id="3" name="Content Placeholder 2"/>
          <p:cNvSpPr>
            <a:spLocks noGrp="1"/>
          </p:cNvSpPr>
          <p:nvPr>
            <p:ph idx="1"/>
          </p:nvPr>
        </p:nvSpPr>
        <p:spPr>
          <a:xfrm>
            <a:off x="3575050" y="273051"/>
            <a:ext cx="5111750" cy="1978024"/>
          </a:xfrm>
        </p:spPr>
        <p:txBody>
          <a:bodyPr>
            <a:normAutofit fontScale="92500" lnSpcReduction="10000"/>
          </a:bodyPr>
          <a:lstStyle/>
          <a:p>
            <a:pPr marL="0" indent="0">
              <a:buNone/>
            </a:pPr>
            <a:r>
              <a:rPr lang="en-US" sz="2000" b="1" dirty="0" smtClean="0"/>
              <a:t>Scheduling expense report for each cardholder</a:t>
            </a:r>
          </a:p>
          <a:p>
            <a:pPr lvl="1"/>
            <a:r>
              <a:rPr lang="en-US" sz="1200" dirty="0" smtClean="0"/>
              <a:t>Put your mouse over the “Reports tab” and click on “Run”</a:t>
            </a:r>
          </a:p>
          <a:p>
            <a:pPr>
              <a:buFont typeface="Wingdings" panose="05000000000000000000" pitchFamily="2" charset="2"/>
              <a:buChar char="v"/>
            </a:pPr>
            <a:r>
              <a:rPr lang="en-US" sz="1600" b="1" dirty="0" smtClean="0"/>
              <a:t>Click on 1 Reporting </a:t>
            </a:r>
            <a:r>
              <a:rPr lang="en-US" sz="1600" b="1" dirty="0"/>
              <a:t>Entity</a:t>
            </a:r>
            <a:r>
              <a:rPr lang="en-US" sz="1600" b="1" dirty="0" smtClean="0"/>
              <a:t>:</a:t>
            </a:r>
          </a:p>
          <a:p>
            <a:pPr lvl="1"/>
            <a:r>
              <a:rPr lang="en-US" sz="1200" b="1" dirty="0" smtClean="0"/>
              <a:t>Click on Account</a:t>
            </a:r>
          </a:p>
          <a:p>
            <a:pPr lvl="1"/>
            <a:r>
              <a:rPr lang="en-US" sz="1200" b="1" dirty="0" smtClean="0"/>
              <a:t>Type last name of cardholder in Account Name Field</a:t>
            </a:r>
          </a:p>
          <a:p>
            <a:pPr lvl="1"/>
            <a:r>
              <a:rPr lang="en-US" sz="1200" b="1" dirty="0" smtClean="0"/>
              <a:t>Click the “search” button</a:t>
            </a:r>
          </a:p>
          <a:p>
            <a:pPr lvl="1"/>
            <a:r>
              <a:rPr lang="en-US" sz="1200" b="1" dirty="0" smtClean="0"/>
              <a:t>Scroll down and click on the cardholder name</a:t>
            </a:r>
          </a:p>
          <a:p>
            <a:pPr marL="0" indent="0">
              <a:buNone/>
            </a:pPr>
            <a:r>
              <a:rPr lang="en-US" sz="1500" dirty="0" smtClean="0"/>
              <a:t>Follow instructions from bottom of slide 11 through slides 15 to schedule report.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362200"/>
            <a:ext cx="5943600" cy="31242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821" y="4572000"/>
            <a:ext cx="4152180" cy="2038350"/>
          </a:xfrm>
          <a:prstGeom prst="rect">
            <a:avLst/>
          </a:prstGeom>
        </p:spPr>
      </p:pic>
      <p:sp>
        <p:nvSpPr>
          <p:cNvPr id="4" name="TextBox 3"/>
          <p:cNvSpPr txBox="1"/>
          <p:nvPr/>
        </p:nvSpPr>
        <p:spPr>
          <a:xfrm>
            <a:off x="8686800" y="228600"/>
            <a:ext cx="723504" cy="369332"/>
          </a:xfrm>
          <a:prstGeom prst="rect">
            <a:avLst/>
          </a:prstGeom>
          <a:noFill/>
        </p:spPr>
        <p:txBody>
          <a:bodyPr wrap="square" rtlCol="0">
            <a:spAutoFit/>
          </a:bodyPr>
          <a:lstStyle/>
          <a:p>
            <a:r>
              <a:rPr lang="en-US" dirty="0" smtClean="0"/>
              <a:t>18</a:t>
            </a:r>
            <a:endParaRPr lang="en-US" dirty="0"/>
          </a:p>
        </p:txBody>
      </p:sp>
    </p:spTree>
    <p:extLst>
      <p:ext uri="{BB962C8B-B14F-4D97-AF65-F5344CB8AC3E}">
        <p14:creationId xmlns:p14="http://schemas.microsoft.com/office/powerpoint/2010/main" val="2104984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dirty="0" smtClean="0"/>
              <a:t>CARDHOLDER QUICK REFERENCE GUIDE FOR SDG2</a:t>
            </a:r>
            <a:endParaRPr lang="en-US" sz="2800" dirty="0"/>
          </a:p>
        </p:txBody>
      </p:sp>
      <p:sp>
        <p:nvSpPr>
          <p:cNvPr id="3" name="Text Placeholder 2"/>
          <p:cNvSpPr>
            <a:spLocks noGrp="1"/>
          </p:cNvSpPr>
          <p:nvPr>
            <p:ph type="body" idx="1"/>
          </p:nvPr>
        </p:nvSpPr>
        <p:spPr>
          <a:xfrm>
            <a:off x="457200" y="838200"/>
            <a:ext cx="4040188" cy="533399"/>
          </a:xfrm>
        </p:spPr>
        <p:txBody>
          <a:bodyPr>
            <a:normAutofit/>
          </a:bodyPr>
          <a:lstStyle/>
          <a:p>
            <a:pPr algn="ctr"/>
            <a:r>
              <a:rPr lang="en-US" dirty="0" smtClean="0"/>
              <a:t>To allocate transactions</a:t>
            </a:r>
            <a:endParaRPr lang="en-US" dirty="0"/>
          </a:p>
        </p:txBody>
      </p:sp>
      <p:sp>
        <p:nvSpPr>
          <p:cNvPr id="4" name="Content Placeholder 3"/>
          <p:cNvSpPr>
            <a:spLocks noGrp="1"/>
          </p:cNvSpPr>
          <p:nvPr>
            <p:ph sz="half" idx="2"/>
          </p:nvPr>
        </p:nvSpPr>
        <p:spPr>
          <a:xfrm>
            <a:off x="457200" y="1219200"/>
            <a:ext cx="4040188" cy="5333999"/>
          </a:xfrm>
        </p:spPr>
        <p:txBody>
          <a:bodyPr>
            <a:normAutofit/>
          </a:bodyPr>
          <a:lstStyle/>
          <a:p>
            <a:pPr marL="0" indent="0">
              <a:spcBef>
                <a:spcPts val="0"/>
              </a:spcBef>
              <a:buNone/>
            </a:pPr>
            <a:endParaRPr lang="en-US" sz="1400" dirty="0" smtClean="0"/>
          </a:p>
          <a:p>
            <a:pPr marL="0" indent="0">
              <a:spcBef>
                <a:spcPts val="0"/>
              </a:spcBef>
              <a:buNone/>
            </a:pPr>
            <a:r>
              <a:rPr lang="en-US" sz="1400" dirty="0" smtClean="0"/>
              <a:t>    1.  From the </a:t>
            </a:r>
            <a:r>
              <a:rPr lang="en-US" sz="1400" b="1" dirty="0" smtClean="0"/>
              <a:t>Account Activity </a:t>
            </a:r>
            <a:r>
              <a:rPr lang="en-US" sz="1400" dirty="0" smtClean="0"/>
              <a:t>menu, select</a:t>
            </a:r>
          </a:p>
          <a:p>
            <a:pPr marL="0" indent="0">
              <a:spcBef>
                <a:spcPts val="0"/>
              </a:spcBef>
              <a:buNone/>
            </a:pPr>
            <a:r>
              <a:rPr lang="en-US" sz="1400" dirty="0"/>
              <a:t> </a:t>
            </a:r>
            <a:r>
              <a:rPr lang="en-US" sz="1400" dirty="0" smtClean="0"/>
              <a:t>         </a:t>
            </a:r>
            <a:r>
              <a:rPr lang="en-US" sz="1400" b="1" dirty="0" smtClean="0"/>
              <a:t>Transaction Summary.</a:t>
            </a:r>
          </a:p>
          <a:p>
            <a:pPr marL="0" indent="0">
              <a:spcBef>
                <a:spcPts val="0"/>
              </a:spcBef>
              <a:buNone/>
            </a:pPr>
            <a:r>
              <a:rPr lang="en-US" sz="1400" b="1" dirty="0"/>
              <a:t> </a:t>
            </a:r>
            <a:r>
              <a:rPr lang="en-US" sz="1400" b="1" dirty="0" smtClean="0"/>
              <a:t>   </a:t>
            </a:r>
            <a:r>
              <a:rPr lang="en-US" sz="1400" dirty="0" smtClean="0"/>
              <a:t>2.  Select </a:t>
            </a:r>
            <a:r>
              <a:rPr lang="en-US" sz="1400" b="1" dirty="0" smtClean="0"/>
              <a:t>Reporting Cycle </a:t>
            </a:r>
            <a:r>
              <a:rPr lang="en-US" sz="1400" dirty="0" smtClean="0"/>
              <a:t>or a specific date range.</a:t>
            </a:r>
          </a:p>
          <a:p>
            <a:pPr marL="0" indent="0">
              <a:spcBef>
                <a:spcPts val="0"/>
              </a:spcBef>
              <a:buNone/>
            </a:pPr>
            <a:r>
              <a:rPr lang="en-US" sz="1400" dirty="0"/>
              <a:t> </a:t>
            </a:r>
            <a:r>
              <a:rPr lang="en-US" sz="1400" dirty="0" smtClean="0"/>
              <a:t>   3.  All transactions meeting your date/status    </a:t>
            </a:r>
          </a:p>
          <a:p>
            <a:pPr marL="0" indent="0">
              <a:spcBef>
                <a:spcPts val="0"/>
              </a:spcBef>
              <a:buNone/>
            </a:pPr>
            <a:r>
              <a:rPr lang="en-US" sz="1400" dirty="0"/>
              <a:t> </a:t>
            </a:r>
            <a:r>
              <a:rPr lang="en-US" sz="1400" dirty="0" smtClean="0"/>
              <a:t>         criteria will be listed.</a:t>
            </a:r>
          </a:p>
          <a:p>
            <a:pPr marL="0" indent="0">
              <a:spcBef>
                <a:spcPts val="0"/>
              </a:spcBef>
              <a:buNone/>
            </a:pPr>
            <a:r>
              <a:rPr lang="en-US" sz="1400" dirty="0"/>
              <a:t> </a:t>
            </a:r>
            <a:r>
              <a:rPr lang="en-US" sz="1400" dirty="0" smtClean="0"/>
              <a:t>   4.  Click the </a:t>
            </a:r>
            <a:r>
              <a:rPr lang="en-US" sz="1400" b="1" dirty="0" smtClean="0"/>
              <a:t>arrow icon </a:t>
            </a:r>
            <a:r>
              <a:rPr lang="en-US" sz="1400" dirty="0" smtClean="0"/>
              <a:t>or </a:t>
            </a:r>
            <a:r>
              <a:rPr lang="en-US" sz="1400" b="1" dirty="0" smtClean="0"/>
              <a:t>Expand All</a:t>
            </a:r>
            <a:r>
              <a:rPr lang="en-US" sz="1400" dirty="0" smtClean="0"/>
              <a:t>.     You will</a:t>
            </a:r>
          </a:p>
          <a:p>
            <a:pPr marL="0" indent="0">
              <a:spcBef>
                <a:spcPts val="0"/>
              </a:spcBef>
              <a:buNone/>
            </a:pPr>
            <a:r>
              <a:rPr lang="en-US" sz="1400" dirty="0"/>
              <a:t> </a:t>
            </a:r>
            <a:r>
              <a:rPr lang="en-US" sz="1400" dirty="0" smtClean="0"/>
              <a:t>         see which transactions need your account </a:t>
            </a:r>
          </a:p>
          <a:p>
            <a:pPr marL="0" indent="0">
              <a:spcBef>
                <a:spcPts val="0"/>
              </a:spcBef>
              <a:buNone/>
            </a:pPr>
            <a:r>
              <a:rPr lang="en-US" sz="1400" dirty="0"/>
              <a:t> </a:t>
            </a:r>
            <a:r>
              <a:rPr lang="en-US" sz="1400" dirty="0" smtClean="0"/>
              <a:t>         numbers listed.</a:t>
            </a:r>
          </a:p>
          <a:p>
            <a:pPr marL="0" indent="0">
              <a:spcBef>
                <a:spcPts val="0"/>
              </a:spcBef>
              <a:buNone/>
            </a:pPr>
            <a:r>
              <a:rPr lang="en-US" sz="1400" dirty="0"/>
              <a:t> </a:t>
            </a:r>
            <a:r>
              <a:rPr lang="en-US" sz="1400" dirty="0" smtClean="0"/>
              <a:t>   5.  Complete Accounting Codes information for </a:t>
            </a:r>
          </a:p>
          <a:p>
            <a:pPr marL="0" indent="0">
              <a:spcBef>
                <a:spcPts val="0"/>
              </a:spcBef>
              <a:buNone/>
            </a:pPr>
            <a:r>
              <a:rPr lang="en-US" sz="1400" dirty="0"/>
              <a:t> </a:t>
            </a:r>
            <a:r>
              <a:rPr lang="en-US" sz="1400" dirty="0" smtClean="0"/>
              <a:t>         each transaction.</a:t>
            </a:r>
          </a:p>
          <a:p>
            <a:pPr marL="0" indent="0">
              <a:spcBef>
                <a:spcPts val="0"/>
              </a:spcBef>
              <a:buNone/>
            </a:pPr>
            <a:r>
              <a:rPr lang="en-US" sz="1400" dirty="0"/>
              <a:t> </a:t>
            </a:r>
            <a:r>
              <a:rPr lang="en-US" sz="1400" dirty="0" smtClean="0"/>
              <a:t>   6.  Click </a:t>
            </a:r>
            <a:r>
              <a:rPr lang="en-US" sz="1400" b="1" dirty="0" smtClean="0"/>
              <a:t>Save</a:t>
            </a:r>
            <a:r>
              <a:rPr lang="en-US" sz="1400" dirty="0" smtClean="0"/>
              <a:t>.   </a:t>
            </a:r>
          </a:p>
          <a:p>
            <a:pPr marL="0" indent="0">
              <a:spcBef>
                <a:spcPts val="0"/>
              </a:spcBef>
              <a:buNone/>
            </a:pPr>
            <a:r>
              <a:rPr lang="en-US" sz="1400" dirty="0"/>
              <a:t> </a:t>
            </a:r>
            <a:r>
              <a:rPr lang="en-US" sz="1400" dirty="0" smtClean="0"/>
              <a:t>   7.  Splitting a transaction (optional):</a:t>
            </a:r>
          </a:p>
          <a:p>
            <a:pPr lvl="1">
              <a:spcBef>
                <a:spcPts val="0"/>
              </a:spcBef>
            </a:pPr>
            <a:r>
              <a:rPr lang="en-US" sz="1400" dirty="0" smtClean="0"/>
              <a:t>Click on the split Transaction Icon (middle icon)</a:t>
            </a:r>
          </a:p>
          <a:p>
            <a:pPr lvl="1">
              <a:spcBef>
                <a:spcPts val="0"/>
              </a:spcBef>
            </a:pPr>
            <a:r>
              <a:rPr lang="en-US" sz="1400" dirty="0" smtClean="0"/>
              <a:t>Enter the number of splits and click </a:t>
            </a:r>
            <a:r>
              <a:rPr lang="en-US" sz="1400" b="1" dirty="0" smtClean="0"/>
              <a:t>add</a:t>
            </a:r>
            <a:r>
              <a:rPr lang="en-US" sz="1400" dirty="0" smtClean="0"/>
              <a:t>.  </a:t>
            </a:r>
          </a:p>
          <a:p>
            <a:pPr lvl="1">
              <a:spcBef>
                <a:spcPts val="0"/>
              </a:spcBef>
            </a:pPr>
            <a:r>
              <a:rPr lang="en-US" sz="1400" dirty="0" smtClean="0"/>
              <a:t>Enter the dollar value for each split and an expense description, and click </a:t>
            </a:r>
            <a:r>
              <a:rPr lang="en-US" sz="1400" b="1" dirty="0" smtClean="0"/>
              <a:t>Save</a:t>
            </a:r>
            <a:r>
              <a:rPr lang="en-US" sz="1400" dirty="0" smtClean="0"/>
              <a:t>.         </a:t>
            </a:r>
          </a:p>
          <a:p>
            <a:pPr lvl="1">
              <a:spcBef>
                <a:spcPts val="0"/>
              </a:spcBef>
            </a:pPr>
            <a:r>
              <a:rPr lang="en-US" sz="1400" dirty="0" smtClean="0"/>
              <a:t>Click on the accounting detail icon or the arrow icon in front of each description field.</a:t>
            </a:r>
          </a:p>
          <a:p>
            <a:pPr lvl="1">
              <a:spcBef>
                <a:spcPts val="0"/>
              </a:spcBef>
            </a:pPr>
            <a:r>
              <a:rPr lang="en-US" sz="1400" dirty="0" smtClean="0"/>
              <a:t>Select your account number data for each portion of the split</a:t>
            </a:r>
          </a:p>
          <a:p>
            <a:pPr lvl="1">
              <a:spcBef>
                <a:spcPts val="0"/>
              </a:spcBef>
            </a:pPr>
            <a:r>
              <a:rPr lang="en-US" sz="1400" dirty="0" smtClean="0"/>
              <a:t>Click </a:t>
            </a:r>
            <a:r>
              <a:rPr lang="en-US" sz="1400" b="1" dirty="0" smtClean="0"/>
              <a:t>Save </a:t>
            </a:r>
            <a:r>
              <a:rPr lang="en-US" sz="1400" dirty="0" smtClean="0"/>
              <a:t>    </a:t>
            </a:r>
          </a:p>
          <a:p>
            <a:pPr marL="0" indent="0">
              <a:buNone/>
            </a:pPr>
            <a:endParaRPr lang="en-US" sz="1400" dirty="0" smtClean="0"/>
          </a:p>
        </p:txBody>
      </p:sp>
      <p:sp>
        <p:nvSpPr>
          <p:cNvPr id="5" name="Text Placeholder 4"/>
          <p:cNvSpPr>
            <a:spLocks noGrp="1"/>
          </p:cNvSpPr>
          <p:nvPr>
            <p:ph type="body" sz="quarter" idx="3"/>
          </p:nvPr>
        </p:nvSpPr>
        <p:spPr>
          <a:xfrm>
            <a:off x="4645025" y="838201"/>
            <a:ext cx="4041775" cy="533398"/>
          </a:xfrm>
        </p:spPr>
        <p:txBody>
          <a:bodyPr>
            <a:normAutofit/>
          </a:bodyPr>
          <a:lstStyle/>
          <a:p>
            <a:pPr algn="ctr"/>
            <a:r>
              <a:rPr lang="en-US" dirty="0" smtClean="0"/>
              <a:t>To generate a report</a:t>
            </a:r>
            <a:endParaRPr lang="en-US" dirty="0"/>
          </a:p>
        </p:txBody>
      </p:sp>
      <p:sp>
        <p:nvSpPr>
          <p:cNvPr id="6" name="Content Placeholder 5"/>
          <p:cNvSpPr>
            <a:spLocks noGrp="1"/>
          </p:cNvSpPr>
          <p:nvPr>
            <p:ph sz="quarter" idx="4"/>
          </p:nvPr>
        </p:nvSpPr>
        <p:spPr>
          <a:xfrm>
            <a:off x="4645025" y="1219201"/>
            <a:ext cx="4041775" cy="4906962"/>
          </a:xfrm>
        </p:spPr>
        <p:txBody>
          <a:bodyPr>
            <a:normAutofit/>
          </a:bodyPr>
          <a:lstStyle/>
          <a:p>
            <a:pPr marL="0" indent="0">
              <a:buNone/>
            </a:pPr>
            <a:endParaRPr lang="en-US" sz="1400" dirty="0"/>
          </a:p>
          <a:p>
            <a:pPr marL="0" indent="0">
              <a:buNone/>
            </a:pPr>
            <a:r>
              <a:rPr lang="en-US" sz="1400" dirty="0" smtClean="0"/>
              <a:t>    1.  Select</a:t>
            </a:r>
            <a:r>
              <a:rPr lang="en-US" sz="1400" b="1" dirty="0" smtClean="0"/>
              <a:t> Reports </a:t>
            </a:r>
            <a:r>
              <a:rPr lang="en-US" sz="1400" dirty="0" smtClean="0"/>
              <a:t>&gt; </a:t>
            </a:r>
            <a:r>
              <a:rPr lang="en-US" sz="1400" b="1" dirty="0" smtClean="0"/>
              <a:t>Run</a:t>
            </a:r>
          </a:p>
          <a:p>
            <a:pPr marL="0" indent="0">
              <a:buNone/>
            </a:pPr>
            <a:r>
              <a:rPr lang="en-US" sz="1400" b="1" dirty="0"/>
              <a:t> </a:t>
            </a:r>
            <a:r>
              <a:rPr lang="en-US" sz="1400" b="1" dirty="0" smtClean="0"/>
              <a:t>   </a:t>
            </a:r>
            <a:r>
              <a:rPr lang="en-US" sz="1400" dirty="0" smtClean="0"/>
              <a:t>2.  Select </a:t>
            </a:r>
            <a:r>
              <a:rPr lang="en-US" sz="1400" b="1" dirty="0" smtClean="0"/>
              <a:t>Travel Reports </a:t>
            </a:r>
            <a:r>
              <a:rPr lang="en-US" sz="1400" dirty="0" smtClean="0"/>
              <a:t>&gt; </a:t>
            </a:r>
            <a:r>
              <a:rPr lang="en-US" sz="1400" b="1" dirty="0" smtClean="0"/>
              <a:t>Expense Report</a:t>
            </a:r>
          </a:p>
          <a:p>
            <a:pPr marL="0" indent="0">
              <a:buNone/>
            </a:pPr>
            <a:r>
              <a:rPr lang="en-US" sz="1400" b="1" dirty="0"/>
              <a:t> </a:t>
            </a:r>
            <a:r>
              <a:rPr lang="en-US" sz="1400" b="1" dirty="0" smtClean="0"/>
              <a:t>   </a:t>
            </a:r>
            <a:r>
              <a:rPr lang="en-US" sz="1400" dirty="0" smtClean="0"/>
              <a:t>3.  Select </a:t>
            </a:r>
            <a:r>
              <a:rPr lang="en-US" sz="1400" b="1" dirty="0" smtClean="0"/>
              <a:t>Criteria</a:t>
            </a:r>
            <a:r>
              <a:rPr lang="en-US" sz="1400" dirty="0" smtClean="0"/>
              <a:t> &gt; check box for </a:t>
            </a:r>
            <a:r>
              <a:rPr lang="en-US" sz="1400" b="1" dirty="0" smtClean="0"/>
              <a:t>include split</a:t>
            </a:r>
            <a:r>
              <a:rPr lang="en-US" sz="1400" dirty="0" smtClean="0"/>
              <a:t>        </a:t>
            </a:r>
          </a:p>
          <a:p>
            <a:pPr marL="0" indent="0">
              <a:buNone/>
            </a:pPr>
            <a:r>
              <a:rPr lang="en-US" sz="1400" dirty="0"/>
              <a:t> </a:t>
            </a:r>
            <a:r>
              <a:rPr lang="en-US" sz="1400" dirty="0" smtClean="0"/>
              <a:t>        </a:t>
            </a:r>
            <a:r>
              <a:rPr lang="en-US" sz="1400" b="1" dirty="0" smtClean="0"/>
              <a:t>transactions</a:t>
            </a:r>
            <a:r>
              <a:rPr lang="en-US" sz="1400" dirty="0" smtClean="0"/>
              <a:t> and report notes (optional)  </a:t>
            </a:r>
          </a:p>
          <a:p>
            <a:pPr marL="0" indent="0">
              <a:buNone/>
            </a:pPr>
            <a:r>
              <a:rPr lang="en-US" sz="1400" dirty="0"/>
              <a:t> </a:t>
            </a:r>
            <a:r>
              <a:rPr lang="en-US" sz="1400" dirty="0" smtClean="0"/>
              <a:t>   4.  Select </a:t>
            </a:r>
            <a:r>
              <a:rPr lang="en-US" sz="1400" b="1" dirty="0" smtClean="0"/>
              <a:t>Frequency</a:t>
            </a:r>
            <a:r>
              <a:rPr lang="en-US" sz="1400" dirty="0" smtClean="0"/>
              <a:t> &gt; select </a:t>
            </a:r>
            <a:r>
              <a:rPr lang="en-US" sz="1400" b="1" dirty="0" smtClean="0"/>
              <a:t>reporting cycle   </a:t>
            </a:r>
          </a:p>
          <a:p>
            <a:pPr marL="0" indent="0">
              <a:buNone/>
            </a:pPr>
            <a:r>
              <a:rPr lang="en-US" sz="1400" b="1" dirty="0"/>
              <a:t> </a:t>
            </a:r>
            <a:r>
              <a:rPr lang="en-US" sz="1400" b="1" dirty="0" smtClean="0"/>
              <a:t>   </a:t>
            </a:r>
            <a:r>
              <a:rPr lang="en-US" sz="1400" dirty="0" smtClean="0"/>
              <a:t>5.  Click on </a:t>
            </a:r>
            <a:r>
              <a:rPr lang="en-US" sz="1400" b="1" dirty="0" smtClean="0"/>
              <a:t> submit request button</a:t>
            </a:r>
          </a:p>
          <a:p>
            <a:pPr marL="0" indent="0">
              <a:buNone/>
            </a:pPr>
            <a:r>
              <a:rPr lang="en-US" sz="1400" b="1" dirty="0"/>
              <a:t> </a:t>
            </a:r>
            <a:r>
              <a:rPr lang="en-US" sz="1400" b="1" dirty="0" smtClean="0"/>
              <a:t>   </a:t>
            </a:r>
            <a:r>
              <a:rPr lang="en-US" sz="1400" dirty="0" smtClean="0"/>
              <a:t>6.  System will email when the report is complete.</a:t>
            </a:r>
          </a:p>
          <a:p>
            <a:pPr marL="0" indent="0">
              <a:buNone/>
            </a:pPr>
            <a:r>
              <a:rPr lang="en-US" sz="1400" dirty="0"/>
              <a:t> </a:t>
            </a:r>
            <a:r>
              <a:rPr lang="en-US" sz="1400" dirty="0" smtClean="0"/>
              <a:t>        Or you can monitor the “dashboard” or </a:t>
            </a:r>
          </a:p>
          <a:p>
            <a:pPr marL="0" indent="0">
              <a:buNone/>
            </a:pPr>
            <a:r>
              <a:rPr lang="en-US" sz="1400" dirty="0"/>
              <a:t> </a:t>
            </a:r>
            <a:r>
              <a:rPr lang="en-US" sz="1400" dirty="0" smtClean="0"/>
              <a:t>         completed reports section of the reports inbox.</a:t>
            </a:r>
          </a:p>
          <a:p>
            <a:pPr marL="0" indent="0">
              <a:buNone/>
            </a:pPr>
            <a:r>
              <a:rPr lang="en-US" sz="1400" dirty="0"/>
              <a:t> </a:t>
            </a:r>
            <a:r>
              <a:rPr lang="en-US" sz="1400" dirty="0" smtClean="0"/>
              <a:t>  7.  Print a copy of the report and attach all receipt </a:t>
            </a:r>
          </a:p>
          <a:p>
            <a:pPr marL="0" indent="0">
              <a:buNone/>
            </a:pPr>
            <a:r>
              <a:rPr lang="en-US" sz="1400" dirty="0"/>
              <a:t> </a:t>
            </a:r>
            <a:r>
              <a:rPr lang="en-US" sz="1400" dirty="0" smtClean="0"/>
              <a:t>        to the report.</a:t>
            </a:r>
          </a:p>
          <a:p>
            <a:pPr marL="0" indent="0">
              <a:buNone/>
            </a:pPr>
            <a:r>
              <a:rPr lang="en-US" sz="1400" dirty="0"/>
              <a:t> </a:t>
            </a:r>
            <a:r>
              <a:rPr lang="en-US" sz="1400" dirty="0" smtClean="0"/>
              <a:t>   8.  Get the appropriate signatures and date the </a:t>
            </a:r>
          </a:p>
          <a:p>
            <a:pPr marL="0" indent="0">
              <a:buNone/>
            </a:pPr>
            <a:r>
              <a:rPr lang="en-US" sz="1400" dirty="0"/>
              <a:t> </a:t>
            </a:r>
            <a:r>
              <a:rPr lang="en-US" sz="1400" dirty="0" smtClean="0"/>
              <a:t>         report .</a:t>
            </a:r>
          </a:p>
          <a:p>
            <a:pPr marL="0" indent="0">
              <a:buNone/>
            </a:pPr>
            <a:r>
              <a:rPr lang="en-US" sz="1400" dirty="0"/>
              <a:t> </a:t>
            </a:r>
            <a:r>
              <a:rPr lang="en-US" sz="1400" dirty="0" smtClean="0"/>
              <a:t>   9.  The report is available for 30 days.</a:t>
            </a:r>
          </a:p>
          <a:p>
            <a:pPr marL="0" indent="0">
              <a:buNone/>
            </a:pPr>
            <a:r>
              <a:rPr lang="en-US" sz="1400" b="1" dirty="0"/>
              <a:t> </a:t>
            </a:r>
            <a:r>
              <a:rPr lang="en-US" sz="1400" b="1" dirty="0" smtClean="0"/>
              <a:t>        </a:t>
            </a:r>
          </a:p>
          <a:p>
            <a:pPr marL="0" indent="0">
              <a:buNone/>
            </a:pPr>
            <a:endParaRPr lang="en-US" sz="1800" b="1" dirty="0" smtClean="0"/>
          </a:p>
          <a:p>
            <a:pPr marL="0" indent="0">
              <a:buNone/>
            </a:pPr>
            <a:endParaRPr lang="en-US" sz="1800" dirty="0"/>
          </a:p>
        </p:txBody>
      </p:sp>
      <p:sp>
        <p:nvSpPr>
          <p:cNvPr id="8" name="TextBox 7"/>
          <p:cNvSpPr txBox="1"/>
          <p:nvPr/>
        </p:nvSpPr>
        <p:spPr>
          <a:xfrm>
            <a:off x="8686800" y="228600"/>
            <a:ext cx="647304" cy="369332"/>
          </a:xfrm>
          <a:prstGeom prst="rect">
            <a:avLst/>
          </a:prstGeom>
          <a:noFill/>
        </p:spPr>
        <p:txBody>
          <a:bodyPr wrap="square" rtlCol="0">
            <a:spAutoFit/>
          </a:bodyPr>
          <a:lstStyle/>
          <a:p>
            <a:r>
              <a:rPr lang="en-US" dirty="0" smtClean="0"/>
              <a:t>19</a:t>
            </a:r>
            <a:endParaRPr lang="en-US" dirty="0"/>
          </a:p>
        </p:txBody>
      </p:sp>
    </p:spTree>
    <p:extLst>
      <p:ext uri="{BB962C8B-B14F-4D97-AF65-F5344CB8AC3E}">
        <p14:creationId xmlns:p14="http://schemas.microsoft.com/office/powerpoint/2010/main" val="84218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52400"/>
            <a:ext cx="8229600" cy="1447800"/>
          </a:xfrm>
        </p:spPr>
        <p:txBody>
          <a:bodyPr>
            <a:noAutofit/>
          </a:bodyPr>
          <a:lstStyle/>
          <a:p>
            <a:r>
              <a:rPr lang="en-US" sz="1600" b="1" dirty="0"/>
              <a:t>CARDHOLDER QUICK REFERENCE GUIDE FOR </a:t>
            </a:r>
            <a:r>
              <a:rPr lang="en-US" sz="1600" b="1" dirty="0" smtClean="0"/>
              <a:t>SDG2</a:t>
            </a:r>
            <a:r>
              <a:rPr lang="en-US" sz="1600" b="1" dirty="0"/>
              <a:t/>
            </a:r>
            <a:br>
              <a:rPr lang="en-US" sz="1600" b="1" dirty="0"/>
            </a:br>
            <a:r>
              <a:rPr lang="en-US" sz="1600" dirty="0"/>
              <a:t/>
            </a:r>
            <a:br>
              <a:rPr lang="en-US" sz="1600" dirty="0"/>
            </a:br>
            <a:r>
              <a:rPr lang="en-US" sz="1600" dirty="0"/>
              <a:t>* </a:t>
            </a:r>
            <a:r>
              <a:rPr lang="en-US" sz="1600" b="1" dirty="0"/>
              <a:t>If you are logging on for the first time the instructions are as follows:</a:t>
            </a:r>
            <a:br>
              <a:rPr lang="en-US" sz="1600" b="1" dirty="0"/>
            </a:br>
            <a:r>
              <a:rPr lang="en-US" sz="1600" dirty="0"/>
              <a:t>· Click "Cardholder Self‐Registration"</a:t>
            </a:r>
            <a:br>
              <a:rPr lang="en-US" sz="1600" dirty="0"/>
            </a:br>
            <a:r>
              <a:rPr lang="en-US" sz="1600" dirty="0"/>
              <a:t>· Enter your 16 digit account number</a:t>
            </a:r>
            <a:br>
              <a:rPr lang="en-US" sz="1600" dirty="0"/>
            </a:br>
            <a:r>
              <a:rPr lang="en-US" sz="1600" dirty="0"/>
              <a:t>· Enter the Company Code: </a:t>
            </a:r>
            <a:r>
              <a:rPr lang="en-US" sz="1600" dirty="0" smtClean="0"/>
              <a:t>042814</a:t>
            </a:r>
            <a:endParaRPr lang="en-US" sz="1600" dirty="0"/>
          </a:p>
        </p:txBody>
      </p:sp>
      <p:sp>
        <p:nvSpPr>
          <p:cNvPr id="9" name="Content Placeholder 8"/>
          <p:cNvSpPr>
            <a:spLocks noGrp="1"/>
          </p:cNvSpPr>
          <p:nvPr>
            <p:ph idx="1"/>
          </p:nvPr>
        </p:nvSpPr>
        <p:spPr>
          <a:xfrm>
            <a:off x="457200" y="1752600"/>
            <a:ext cx="8229600" cy="4373563"/>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45381"/>
            <a:ext cx="8454082"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81000" y="5638800"/>
            <a:ext cx="1981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763000" y="457200"/>
            <a:ext cx="184731" cy="369332"/>
          </a:xfrm>
          <a:prstGeom prst="rect">
            <a:avLst/>
          </a:prstGeom>
          <a:noFill/>
        </p:spPr>
        <p:txBody>
          <a:bodyPr wrap="none" rtlCol="0">
            <a:spAutoFit/>
          </a:bodyPr>
          <a:lstStyle/>
          <a:p>
            <a:endParaRPr lang="en-US" dirty="0"/>
          </a:p>
        </p:txBody>
      </p:sp>
      <p:sp>
        <p:nvSpPr>
          <p:cNvPr id="6" name="TextBox 5"/>
          <p:cNvSpPr txBox="1"/>
          <p:nvPr/>
        </p:nvSpPr>
        <p:spPr>
          <a:xfrm>
            <a:off x="8763000" y="152400"/>
            <a:ext cx="486417"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4057374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81600"/>
            <a:ext cx="7772400" cy="1371600"/>
          </a:xfrm>
        </p:spPr>
        <p:txBody>
          <a:bodyPr>
            <a:normAutofit/>
          </a:bodyPr>
          <a:lstStyle/>
          <a:p>
            <a:r>
              <a:rPr lang="en-US" sz="1600" dirty="0" smtClean="0"/>
              <a:t/>
            </a:r>
            <a:br>
              <a:rPr lang="en-US" sz="1600" dirty="0" smtClean="0"/>
            </a:br>
            <a:r>
              <a:rPr lang="en-US" sz="1600" dirty="0"/>
              <a:t/>
            </a:r>
            <a:br>
              <a:rPr lang="en-US" sz="1600" dirty="0"/>
            </a:br>
            <a:endParaRPr lang="en-US" sz="1600" dirty="0"/>
          </a:p>
        </p:txBody>
      </p:sp>
      <p:sp>
        <p:nvSpPr>
          <p:cNvPr id="3" name="Content Placeholder 2"/>
          <p:cNvSpPr>
            <a:spLocks noGrp="1"/>
          </p:cNvSpPr>
          <p:nvPr>
            <p:ph type="body" idx="1"/>
          </p:nvPr>
        </p:nvSpPr>
        <p:spPr>
          <a:xfrm>
            <a:off x="722313" y="76200"/>
            <a:ext cx="7772400" cy="2057399"/>
          </a:xfrm>
        </p:spPr>
        <p:txBody>
          <a:bodyPr>
            <a:normAutofit fontScale="77500" lnSpcReduction="20000"/>
          </a:bodyPr>
          <a:lstStyle/>
          <a:p>
            <a:r>
              <a:rPr lang="en-US" sz="1600" b="1" dirty="0" smtClean="0"/>
              <a:t>                         	 	</a:t>
            </a:r>
            <a:r>
              <a:rPr lang="en-US" sz="2300" dirty="0" smtClean="0"/>
              <a:t> </a:t>
            </a:r>
            <a:r>
              <a:rPr lang="en-US" sz="2100" dirty="0" smtClean="0"/>
              <a:t>CARDHOLDER QUICK REFERENCE GUIDE FOR SDG2</a:t>
            </a:r>
          </a:p>
          <a:p>
            <a:pPr algn="ctr"/>
            <a:r>
              <a:rPr lang="en-US" sz="2100" b="1" dirty="0" smtClean="0"/>
              <a:t>“Cardholder Registration”</a:t>
            </a:r>
          </a:p>
          <a:p>
            <a:r>
              <a:rPr lang="en-US" sz="1700" dirty="0"/>
              <a:t>User ID Requirements</a:t>
            </a:r>
            <a:br>
              <a:rPr lang="en-US" sz="1700" dirty="0"/>
            </a:br>
            <a:r>
              <a:rPr lang="en-US" sz="1700" dirty="0"/>
              <a:t>· Your user ID must be at least six characters in length with no spaces or special</a:t>
            </a:r>
            <a:br>
              <a:rPr lang="en-US" sz="1700" dirty="0"/>
            </a:br>
            <a:r>
              <a:rPr lang="en-US" sz="1700" dirty="0"/>
              <a:t>characters.</a:t>
            </a:r>
            <a:br>
              <a:rPr lang="en-US" sz="1700" dirty="0"/>
            </a:br>
            <a:r>
              <a:rPr lang="en-US" sz="1700" dirty="0"/>
              <a:t>· Your user ID is case sensitive.</a:t>
            </a:r>
            <a:br>
              <a:rPr lang="en-US" sz="1700" dirty="0"/>
            </a:br>
            <a:r>
              <a:rPr lang="en-US" sz="1700" b="1" dirty="0"/>
              <a:t>· Create an ID that will be easy for you to remember, but difficult for others to guess.</a:t>
            </a:r>
            <a:br>
              <a:rPr lang="en-US" sz="1700" b="1" dirty="0"/>
            </a:br>
            <a:endParaRPr lang="en-US" sz="1700" b="1" dirty="0"/>
          </a:p>
          <a:p>
            <a:r>
              <a:rPr lang="en-US" sz="1600" b="1" dirty="0" smtClean="0"/>
              <a:t/>
            </a:r>
            <a:br>
              <a:rPr lang="en-US" sz="1600" b="1" dirty="0" smtClean="0"/>
            </a:br>
            <a:endParaRPr lang="en-US"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73991"/>
            <a:ext cx="5181600" cy="4426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343400" y="1676400"/>
            <a:ext cx="4633784" cy="4493538"/>
          </a:xfrm>
          <a:prstGeom prst="rect">
            <a:avLst/>
          </a:prstGeom>
          <a:noFill/>
        </p:spPr>
        <p:txBody>
          <a:bodyPr wrap="square" rtlCol="0">
            <a:spAutoFit/>
          </a:bodyPr>
          <a:lstStyle/>
          <a:p>
            <a:endParaRPr lang="en-US" sz="1100" dirty="0">
              <a:solidFill>
                <a:srgbClr val="FF0000"/>
              </a:solidFill>
            </a:endParaRPr>
          </a:p>
          <a:p>
            <a:r>
              <a:rPr lang="en-US" sz="1100" dirty="0"/>
              <a:t>Once you have entered </a:t>
            </a:r>
            <a:r>
              <a:rPr lang="en-US" sz="1100" i="1" dirty="0"/>
              <a:t>and </a:t>
            </a:r>
            <a:r>
              <a:rPr lang="en-US" sz="1100" dirty="0"/>
              <a:t>confirmed all of your information, click "Register Account</a:t>
            </a:r>
            <a:r>
              <a:rPr lang="en-US" sz="1100" dirty="0" smtClean="0"/>
              <a:t>".  There </a:t>
            </a:r>
            <a:r>
              <a:rPr lang="en-US" sz="1100" dirty="0"/>
              <a:t>will be a message indicating that your user ID has been created. Click to Return </a:t>
            </a:r>
            <a:r>
              <a:rPr lang="en-US" sz="1100" dirty="0" smtClean="0"/>
              <a:t>to Login </a:t>
            </a:r>
            <a:r>
              <a:rPr lang="en-US" sz="1100" dirty="0"/>
              <a:t>page and re‐enter your user ID and password you </a:t>
            </a:r>
            <a:r>
              <a:rPr lang="en-US" sz="1100" dirty="0" smtClean="0"/>
              <a:t>created .  This </a:t>
            </a:r>
            <a:r>
              <a:rPr lang="en-US" sz="1100" dirty="0"/>
              <a:t>will take you to the Home Page, which gives you a great deal of </a:t>
            </a:r>
            <a:r>
              <a:rPr lang="en-US" sz="1100" dirty="0" smtClean="0"/>
              <a:t>information regarding </a:t>
            </a:r>
            <a:r>
              <a:rPr lang="en-US" sz="1100" dirty="0"/>
              <a:t>your account. If you click on the </a:t>
            </a:r>
            <a:r>
              <a:rPr lang="en-US" sz="1100" i="1" dirty="0"/>
              <a:t>Account User’s Guide </a:t>
            </a:r>
            <a:r>
              <a:rPr lang="en-US" sz="1100" dirty="0"/>
              <a:t>link in the bottom </a:t>
            </a:r>
            <a:r>
              <a:rPr lang="en-US" sz="1100" dirty="0" smtClean="0"/>
              <a:t>right of </a:t>
            </a:r>
            <a:r>
              <a:rPr lang="en-US" sz="1100" dirty="0"/>
              <a:t>the Home Page screen, and then go to page 9 in the guide, you will see a </a:t>
            </a:r>
            <a:r>
              <a:rPr lang="en-US" sz="1100" dirty="0" smtClean="0"/>
              <a:t>detailed explanation </a:t>
            </a:r>
            <a:r>
              <a:rPr lang="en-US" sz="1100" dirty="0"/>
              <a:t>of the Home Page screen. (On most monitors, you have to roll up the </a:t>
            </a:r>
            <a:r>
              <a:rPr lang="en-US" sz="1100" dirty="0" smtClean="0"/>
              <a:t>page and </a:t>
            </a:r>
            <a:r>
              <a:rPr lang="en-US" sz="1100" dirty="0"/>
              <a:t>click on “view more” to get to the link</a:t>
            </a:r>
            <a:r>
              <a:rPr lang="en-US" sz="1100" dirty="0" smtClean="0"/>
              <a:t>.)</a:t>
            </a:r>
          </a:p>
          <a:p>
            <a:endParaRPr lang="en-US" sz="1100" dirty="0">
              <a:solidFill>
                <a:srgbClr val="FF0000"/>
              </a:solidFill>
            </a:endParaRPr>
          </a:p>
          <a:p>
            <a:r>
              <a:rPr lang="en-US" sz="1100" b="1" i="0" u="none" strike="noStrike" baseline="0" dirty="0" smtClean="0">
                <a:solidFill>
                  <a:srgbClr val="000000"/>
                </a:solidFill>
              </a:rPr>
              <a:t>Important Note</a:t>
            </a:r>
          </a:p>
          <a:p>
            <a:r>
              <a:rPr lang="en-US" sz="1100" b="0" i="0" u="none" strike="noStrike" baseline="0" dirty="0" smtClean="0">
                <a:solidFill>
                  <a:srgbClr val="000000"/>
                </a:solidFill>
              </a:rPr>
              <a:t>Your ID must be unique in the whole MasterCard database. If you try an ID that is already being used you will get the following message –</a:t>
            </a:r>
          </a:p>
          <a:p>
            <a:r>
              <a:rPr lang="en-US" sz="1100" b="0" i="0" u="none" strike="noStrike" baseline="0" dirty="0" smtClean="0">
                <a:solidFill>
                  <a:srgbClr val="FF0000"/>
                </a:solidFill>
              </a:rPr>
              <a:t>The user ID you specified already exists in the application. Please try again.</a:t>
            </a:r>
          </a:p>
          <a:p>
            <a:r>
              <a:rPr lang="en-US" sz="1100" b="0" i="0" u="none" strike="noStrike" baseline="0" dirty="0" smtClean="0">
                <a:solidFill>
                  <a:srgbClr val="000000"/>
                </a:solidFill>
              </a:rPr>
              <a:t>· Enter your email address and confirm.</a:t>
            </a:r>
          </a:p>
          <a:p>
            <a:r>
              <a:rPr lang="en-US" sz="1100" b="0" i="0" u="none" strike="noStrike" baseline="0" dirty="0" smtClean="0">
                <a:solidFill>
                  <a:srgbClr val="000000"/>
                </a:solidFill>
              </a:rPr>
              <a:t>· In the “Password” area, enter your new password. </a:t>
            </a:r>
            <a:r>
              <a:rPr lang="en-US" sz="1100" b="1" i="0" u="none" strike="noStrike" baseline="0" dirty="0" smtClean="0">
                <a:solidFill>
                  <a:srgbClr val="000000"/>
                </a:solidFill>
              </a:rPr>
              <a:t>NOTE –Password is case</a:t>
            </a:r>
          </a:p>
          <a:p>
            <a:r>
              <a:rPr lang="en-US" sz="1100" b="1" i="0" u="none" strike="noStrike" baseline="0" dirty="0" smtClean="0">
                <a:solidFill>
                  <a:srgbClr val="000000"/>
                </a:solidFill>
              </a:rPr>
              <a:t>sensitive.</a:t>
            </a:r>
          </a:p>
          <a:p>
            <a:r>
              <a:rPr lang="en-US" sz="1100" b="0" i="0" u="none" strike="noStrike" baseline="0" dirty="0" smtClean="0">
                <a:solidFill>
                  <a:srgbClr val="000000"/>
                </a:solidFill>
              </a:rPr>
              <a:t>· Passwords must contain a combination of letters and numbers at least eight</a:t>
            </a:r>
          </a:p>
          <a:p>
            <a:r>
              <a:rPr lang="en-US" sz="1100" b="0" i="0" u="none" strike="noStrike" baseline="0" dirty="0" smtClean="0">
                <a:solidFill>
                  <a:srgbClr val="000000"/>
                </a:solidFill>
              </a:rPr>
              <a:t>characters in length. At least two of the characters must be numbers.</a:t>
            </a:r>
          </a:p>
          <a:p>
            <a:r>
              <a:rPr lang="en-US" sz="1100" b="0" i="0" u="none" strike="noStrike" baseline="0" dirty="0" smtClean="0">
                <a:solidFill>
                  <a:srgbClr val="000000"/>
                </a:solidFill>
              </a:rPr>
              <a:t>· From the drop down window, select a security question.</a:t>
            </a:r>
          </a:p>
          <a:p>
            <a:r>
              <a:rPr lang="en-US" sz="1100" b="0" i="0" u="none" strike="noStrike" baseline="0" dirty="0" smtClean="0">
                <a:solidFill>
                  <a:srgbClr val="000000"/>
                </a:solidFill>
              </a:rPr>
              <a:t>· In the next box enter your answer to the security question you selected.</a:t>
            </a:r>
          </a:p>
          <a:p>
            <a:r>
              <a:rPr lang="en-US" sz="1100" b="1" i="0" u="none" strike="noStrike" baseline="0" dirty="0" smtClean="0">
                <a:solidFill>
                  <a:srgbClr val="FF0000"/>
                </a:solidFill>
              </a:rPr>
              <a:t>NOTE ~ </a:t>
            </a:r>
            <a:r>
              <a:rPr lang="en-US" sz="1100" b="0" i="0" u="none" strike="noStrike" baseline="0" dirty="0" smtClean="0">
                <a:solidFill>
                  <a:srgbClr val="FF0000"/>
                </a:solidFill>
              </a:rPr>
              <a:t>your security answer must be at least 4 characters long and </a:t>
            </a:r>
            <a:r>
              <a:rPr lang="en-US" sz="1100" b="1" i="1" u="none" strike="noStrike" baseline="0" dirty="0" smtClean="0">
                <a:solidFill>
                  <a:srgbClr val="FF0000"/>
                </a:solidFill>
              </a:rPr>
              <a:t>cannot</a:t>
            </a:r>
          </a:p>
          <a:p>
            <a:r>
              <a:rPr lang="en-US" sz="1100" dirty="0" smtClean="0">
                <a:solidFill>
                  <a:srgbClr val="FF0000"/>
                </a:solidFill>
              </a:rPr>
              <a:t>C</a:t>
            </a:r>
            <a:r>
              <a:rPr lang="en-US" sz="1100" b="0" i="0" u="none" strike="noStrike" baseline="0" dirty="0" smtClean="0">
                <a:solidFill>
                  <a:srgbClr val="FF0000"/>
                </a:solidFill>
              </a:rPr>
              <a:t>ontain spaces.</a:t>
            </a:r>
          </a:p>
          <a:p>
            <a:endParaRPr lang="en-US" sz="1100" dirty="0" smtClean="0">
              <a:solidFill>
                <a:srgbClr val="FF0000"/>
              </a:solidFill>
            </a:endParaRPr>
          </a:p>
          <a:p>
            <a:endParaRPr lang="en-US" sz="1100" dirty="0"/>
          </a:p>
        </p:txBody>
      </p:sp>
      <p:sp>
        <p:nvSpPr>
          <p:cNvPr id="6" name="TextBox 5"/>
          <p:cNvSpPr txBox="1"/>
          <p:nvPr/>
        </p:nvSpPr>
        <p:spPr>
          <a:xfrm>
            <a:off x="8704330" y="152400"/>
            <a:ext cx="515870"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2460834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461095"/>
            <a:ext cx="7924800" cy="417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304800"/>
            <a:ext cx="3008313" cy="457200"/>
          </a:xfrm>
        </p:spPr>
        <p:txBody>
          <a:bodyPr>
            <a:normAutofit fontScale="90000"/>
          </a:bodyPr>
          <a:lstStyle/>
          <a:p>
            <a:r>
              <a:rPr lang="en-US" sz="1400" dirty="0"/>
              <a:t>CARDHOLDER QUICK REFERENCE GUIDE FOR </a:t>
            </a:r>
            <a:r>
              <a:rPr lang="en-US" sz="1400" dirty="0" smtClean="0"/>
              <a:t>SDG2 </a:t>
            </a:r>
            <a:endParaRPr lang="en-US" sz="1400" dirty="0"/>
          </a:p>
        </p:txBody>
      </p:sp>
      <p:sp>
        <p:nvSpPr>
          <p:cNvPr id="3" name="Content Placeholder 2"/>
          <p:cNvSpPr>
            <a:spLocks noGrp="1"/>
          </p:cNvSpPr>
          <p:nvPr>
            <p:ph idx="1"/>
          </p:nvPr>
        </p:nvSpPr>
        <p:spPr>
          <a:xfrm>
            <a:off x="3575050" y="152401"/>
            <a:ext cx="5111750" cy="2209800"/>
          </a:xfrm>
        </p:spPr>
        <p:txBody>
          <a:bodyPr>
            <a:normAutofit fontScale="25000" lnSpcReduction="20000"/>
          </a:bodyPr>
          <a:lstStyle/>
          <a:p>
            <a:pPr lvl="7">
              <a:buFont typeface="Wingdings" panose="05000000000000000000" pitchFamily="2" charset="2"/>
              <a:buChar char="v"/>
            </a:pPr>
            <a:r>
              <a:rPr lang="en-US" sz="200" dirty="0" smtClean="0"/>
              <a:t>A</a:t>
            </a:r>
          </a:p>
          <a:p>
            <a:pPr marL="0" indent="0">
              <a:buNone/>
            </a:pPr>
            <a:r>
              <a:rPr lang="en-US" sz="4000" b="1" dirty="0" smtClean="0"/>
              <a:t>SDG2 HOME </a:t>
            </a:r>
            <a:r>
              <a:rPr lang="en-US" sz="4000" b="1" dirty="0"/>
              <a:t>PAGE</a:t>
            </a:r>
            <a:r>
              <a:rPr lang="en-US" sz="2000" b="1" dirty="0"/>
              <a:t/>
            </a:r>
            <a:br>
              <a:rPr lang="en-US" sz="2000" b="1" dirty="0"/>
            </a:br>
            <a:endParaRPr lang="en-US" sz="2000" b="1" i="1" dirty="0" smtClean="0"/>
          </a:p>
          <a:p>
            <a:pPr marL="0" indent="0">
              <a:buNone/>
            </a:pPr>
            <a:r>
              <a:rPr lang="en-US" sz="4400" i="1" dirty="0" smtClean="0"/>
              <a:t>A. </a:t>
            </a:r>
            <a:r>
              <a:rPr lang="en-US" sz="4400" dirty="0" smtClean="0"/>
              <a:t>Menus: </a:t>
            </a:r>
            <a:r>
              <a:rPr lang="en-US" sz="4400" i="1" dirty="0" smtClean="0"/>
              <a:t>prov</a:t>
            </a:r>
            <a:r>
              <a:rPr lang="en-US" sz="4400" dirty="0" smtClean="0"/>
              <a:t>ides access to all screens and operations</a:t>
            </a:r>
          </a:p>
          <a:p>
            <a:pPr marL="0" indent="0">
              <a:buNone/>
            </a:pPr>
            <a:r>
              <a:rPr lang="en-US" sz="4400" dirty="0"/>
              <a:t>B. </a:t>
            </a:r>
            <a:r>
              <a:rPr lang="en-US" sz="4400" dirty="0" smtClean="0"/>
              <a:t>Account Activity Summary: Contains important transactional information.</a:t>
            </a:r>
          </a:p>
          <a:p>
            <a:pPr marL="0" indent="0">
              <a:buNone/>
            </a:pPr>
            <a:r>
              <a:rPr lang="en-US" sz="4400" dirty="0"/>
              <a:t>C</a:t>
            </a:r>
            <a:r>
              <a:rPr lang="en-US" sz="4400" dirty="0" smtClean="0"/>
              <a:t>. News and Links: Displays messages and resources posted by application administrators.</a:t>
            </a:r>
          </a:p>
          <a:p>
            <a:pPr marL="0" indent="0">
              <a:buNone/>
            </a:pPr>
            <a:r>
              <a:rPr lang="en-US" sz="4400" dirty="0"/>
              <a:t>D</a:t>
            </a:r>
            <a:r>
              <a:rPr lang="en-US" sz="4400" dirty="0" smtClean="0"/>
              <a:t>. Reports &amp; Data Files: Provides access to reports.</a:t>
            </a:r>
          </a:p>
          <a:p>
            <a:pPr marL="0" indent="0">
              <a:buNone/>
            </a:pPr>
            <a:r>
              <a:rPr lang="en-US" sz="4400" dirty="0"/>
              <a:t>E</a:t>
            </a:r>
            <a:r>
              <a:rPr lang="en-US" sz="4400" dirty="0" smtClean="0"/>
              <a:t>. Resource Center:  Provides application user guides, interactive tutorials, online  help, etc.</a:t>
            </a:r>
          </a:p>
          <a:p>
            <a:pPr marL="0" indent="0">
              <a:buNone/>
            </a:pPr>
            <a:r>
              <a:rPr lang="en-US" sz="4400" dirty="0"/>
              <a:t>F</a:t>
            </a:r>
            <a:r>
              <a:rPr lang="en-US" sz="4400" dirty="0" smtClean="0"/>
              <a:t>. Review required: Latest transactions that have posted to  your account.</a:t>
            </a:r>
          </a:p>
          <a:p>
            <a:pPr marL="0" indent="0">
              <a:buNone/>
            </a:pPr>
            <a:r>
              <a:rPr lang="en-US" sz="4400" dirty="0"/>
              <a:t>G</a:t>
            </a:r>
            <a:r>
              <a:rPr lang="en-US" sz="4400" dirty="0" smtClean="0"/>
              <a:t>. Snapshots:  Graph of spend by category and total spend</a:t>
            </a:r>
          </a:p>
          <a:p>
            <a:pPr marL="0" indent="0">
              <a:buNone/>
            </a:pPr>
            <a:r>
              <a:rPr lang="en-US" sz="4400" dirty="0"/>
              <a:t>H</a:t>
            </a:r>
            <a:r>
              <a:rPr lang="en-US" sz="4400" dirty="0" smtClean="0"/>
              <a:t>:  Expense Report: Link to your current Expense Report for printing.</a:t>
            </a:r>
            <a:endParaRPr lang="en-US" sz="4400" dirty="0"/>
          </a:p>
        </p:txBody>
      </p:sp>
      <p:sp>
        <p:nvSpPr>
          <p:cNvPr id="4" name="Text Placeholder 3"/>
          <p:cNvSpPr>
            <a:spLocks noGrp="1"/>
          </p:cNvSpPr>
          <p:nvPr>
            <p:ph type="body" sz="half" idx="2"/>
          </p:nvPr>
        </p:nvSpPr>
        <p:spPr>
          <a:xfrm>
            <a:off x="456565" y="762000"/>
            <a:ext cx="3008313" cy="1600200"/>
          </a:xfrm>
        </p:spPr>
        <p:txBody>
          <a:bodyPr>
            <a:noAutofit/>
          </a:bodyPr>
          <a:lstStyle/>
          <a:p>
            <a:r>
              <a:rPr lang="en-US" sz="1100" dirty="0"/>
              <a:t>Print </a:t>
            </a:r>
            <a:r>
              <a:rPr lang="en-US" sz="1100" dirty="0" smtClean="0"/>
              <a:t>the expense report and attach all </a:t>
            </a:r>
            <a:r>
              <a:rPr lang="en-US" sz="1100" dirty="0"/>
              <a:t>receipts to the report</a:t>
            </a:r>
            <a:r>
              <a:rPr lang="en-US" sz="1100" dirty="0" smtClean="0"/>
              <a:t>.</a:t>
            </a:r>
            <a:endParaRPr lang="en-US" sz="1100" dirty="0"/>
          </a:p>
          <a:p>
            <a:pPr marL="285750" indent="-285750">
              <a:buFont typeface="Wingdings" panose="05000000000000000000" pitchFamily="2" charset="2"/>
              <a:buChar char="v"/>
            </a:pPr>
            <a:r>
              <a:rPr lang="en-US" sz="1100" dirty="0" smtClean="0"/>
              <a:t>Sign </a:t>
            </a:r>
            <a:r>
              <a:rPr lang="en-US" sz="1100" dirty="0"/>
              <a:t>&amp; date the report and submit it to your supervisor for </a:t>
            </a:r>
            <a:r>
              <a:rPr lang="en-US" sz="1100" dirty="0" smtClean="0"/>
              <a:t>approval</a:t>
            </a:r>
            <a:r>
              <a:rPr lang="en-US" sz="1100" dirty="0"/>
              <a:t> </a:t>
            </a:r>
            <a:r>
              <a:rPr lang="en-US" sz="1100" dirty="0" smtClean="0"/>
              <a:t>signature.</a:t>
            </a:r>
          </a:p>
          <a:p>
            <a:pPr marL="285750" indent="-285750">
              <a:buFont typeface="Wingdings" panose="05000000000000000000" pitchFamily="2" charset="2"/>
              <a:buChar char="v"/>
            </a:pPr>
            <a:r>
              <a:rPr lang="en-US" sz="1100" dirty="0" smtClean="0"/>
              <a:t>Hand deliver the report to the drop box in the Office of the Controller in Parsons Hall.</a:t>
            </a:r>
          </a:p>
          <a:p>
            <a:pPr marL="285750" indent="-285750">
              <a:buFont typeface="Wingdings" panose="05000000000000000000" pitchFamily="2" charset="2"/>
              <a:buChar char="v"/>
            </a:pPr>
            <a:r>
              <a:rPr lang="en-US" sz="1100" dirty="0" smtClean="0"/>
              <a:t>The </a:t>
            </a:r>
            <a:r>
              <a:rPr lang="en-US" sz="1100" dirty="0"/>
              <a:t>system deletes completed reports after 30 days.</a:t>
            </a:r>
            <a:endParaRPr lang="en-US" sz="1100" b="1" dirty="0"/>
          </a:p>
        </p:txBody>
      </p:sp>
      <p:sp>
        <p:nvSpPr>
          <p:cNvPr id="9" name="Oval 8"/>
          <p:cNvSpPr/>
          <p:nvPr/>
        </p:nvSpPr>
        <p:spPr>
          <a:xfrm>
            <a:off x="323850" y="2461095"/>
            <a:ext cx="209550" cy="214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8" name="Oval 7"/>
          <p:cNvSpPr/>
          <p:nvPr/>
        </p:nvSpPr>
        <p:spPr>
          <a:xfrm>
            <a:off x="674374" y="2782092"/>
            <a:ext cx="190500" cy="2047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7" name="Oval 6"/>
          <p:cNvSpPr/>
          <p:nvPr/>
        </p:nvSpPr>
        <p:spPr>
          <a:xfrm>
            <a:off x="5738499" y="2782092"/>
            <a:ext cx="304800" cy="204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12" name="Oval 11"/>
          <p:cNvSpPr/>
          <p:nvPr/>
        </p:nvSpPr>
        <p:spPr>
          <a:xfrm>
            <a:off x="3276600" y="2748278"/>
            <a:ext cx="228600" cy="209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13" name="Oval 12"/>
          <p:cNvSpPr/>
          <p:nvPr/>
        </p:nvSpPr>
        <p:spPr>
          <a:xfrm>
            <a:off x="5712468" y="4246012"/>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n-US" dirty="0"/>
          </a:p>
        </p:txBody>
      </p:sp>
      <p:sp>
        <p:nvSpPr>
          <p:cNvPr id="17" name="Oval 16"/>
          <p:cNvSpPr/>
          <p:nvPr/>
        </p:nvSpPr>
        <p:spPr>
          <a:xfrm>
            <a:off x="428625" y="4474612"/>
            <a:ext cx="247654" cy="249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a:t>
            </a:r>
            <a:endParaRPr lang="en-US" sz="1600" dirty="0"/>
          </a:p>
        </p:txBody>
      </p:sp>
      <p:sp>
        <p:nvSpPr>
          <p:cNvPr id="18" name="Oval 17"/>
          <p:cNvSpPr/>
          <p:nvPr/>
        </p:nvSpPr>
        <p:spPr>
          <a:xfrm>
            <a:off x="428628" y="6117202"/>
            <a:ext cx="247651"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sp>
        <p:nvSpPr>
          <p:cNvPr id="14" name="Oval 13"/>
          <p:cNvSpPr/>
          <p:nvPr/>
        </p:nvSpPr>
        <p:spPr>
          <a:xfrm>
            <a:off x="4516120" y="3825239"/>
            <a:ext cx="20828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H</a:t>
            </a:r>
            <a:endParaRPr lang="en-US" dirty="0">
              <a:solidFill>
                <a:schemeClr val="bg1"/>
              </a:solidFill>
            </a:endParaRPr>
          </a:p>
        </p:txBody>
      </p:sp>
      <p:sp>
        <p:nvSpPr>
          <p:cNvPr id="10" name="TextBox 9"/>
          <p:cNvSpPr txBox="1"/>
          <p:nvPr/>
        </p:nvSpPr>
        <p:spPr>
          <a:xfrm>
            <a:off x="8796972" y="152401"/>
            <a:ext cx="572514"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1334867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52400"/>
            <a:ext cx="8229600" cy="1265238"/>
          </a:xfrm>
        </p:spPr>
        <p:txBody>
          <a:bodyPr>
            <a:normAutofit fontScale="90000"/>
          </a:bodyPr>
          <a:lstStyle/>
          <a:p>
            <a:r>
              <a:rPr lang="en-US" sz="1400" b="1" dirty="0" smtClean="0"/>
              <a:t>CARDHOLDER QUICK REFERENCE GUIDE FOR SDG2</a:t>
            </a:r>
            <a:br>
              <a:rPr lang="en-US" sz="1400" b="1" dirty="0" smtClean="0"/>
            </a:br>
            <a:r>
              <a:rPr lang="en-US" sz="1400" b="1" dirty="0"/>
              <a:t>ALLOCATING TRANSACTION DATA</a:t>
            </a:r>
            <a:br>
              <a:rPr lang="en-US" sz="1400" b="1" dirty="0"/>
            </a:br>
            <a:r>
              <a:rPr lang="en-US" sz="1400" dirty="0"/>
              <a:t>The SDG2 system refers to entering account number information as “Cost Allocation” or</a:t>
            </a:r>
            <a:br>
              <a:rPr lang="en-US" sz="1400" dirty="0"/>
            </a:br>
            <a:r>
              <a:rPr lang="en-US" sz="1400" dirty="0"/>
              <a:t>“Allocating Transaction Data”.</a:t>
            </a:r>
            <a:br>
              <a:rPr lang="en-US" sz="1400" dirty="0"/>
            </a:br>
            <a:r>
              <a:rPr lang="en-US" sz="1400" dirty="0"/>
              <a:t>· Place you cursor on </a:t>
            </a:r>
            <a:r>
              <a:rPr lang="en-US" sz="1400" i="1" dirty="0"/>
              <a:t>ACCOUNT ACTIVITY</a:t>
            </a:r>
            <a:r>
              <a:rPr lang="en-US" sz="1400" dirty="0"/>
              <a:t>.</a:t>
            </a:r>
            <a:br>
              <a:rPr lang="en-US" sz="1400" dirty="0"/>
            </a:br>
            <a:r>
              <a:rPr lang="en-US" sz="1400" dirty="0"/>
              <a:t>· Click “Transaction Summary”</a:t>
            </a:r>
          </a:p>
        </p:txBody>
      </p:sp>
      <p:sp>
        <p:nvSpPr>
          <p:cNvPr id="10" name="Content Placeholder 9"/>
          <p:cNvSpPr>
            <a:spLocks noGrp="1"/>
          </p:cNvSpPr>
          <p:nvPr>
            <p:ph idx="1"/>
          </p:nvPr>
        </p:nvSpPr>
        <p:spPr>
          <a:xfrm>
            <a:off x="3124200" y="2895601"/>
            <a:ext cx="2895600" cy="1905000"/>
          </a:xfrm>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576" y="1503015"/>
            <a:ext cx="7328647"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a:off x="4800600" y="1534297"/>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10800000">
            <a:off x="6477000" y="2343663"/>
            <a:ext cx="83202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p:cNvSpPr/>
          <p:nvPr/>
        </p:nvSpPr>
        <p:spPr>
          <a:xfrm>
            <a:off x="3124200" y="2209800"/>
            <a:ext cx="3047999"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763000" y="152400"/>
            <a:ext cx="606486"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214182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4375150"/>
          </a:xfrm>
        </p:spPr>
        <p:txBody>
          <a:bodyPr>
            <a:normAutofit fontScale="90000"/>
          </a:bodyPr>
          <a:lstStyle/>
          <a:p>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smtClean="0"/>
              <a:t>ALLOCATING </a:t>
            </a:r>
            <a:r>
              <a:rPr lang="en-US" sz="1400" dirty="0"/>
              <a:t>TRANSACTION DATA </a:t>
            </a:r>
            <a:r>
              <a:rPr lang="en-US" sz="1400" dirty="0" smtClean="0"/>
              <a:t>(cont’d.)</a:t>
            </a:r>
            <a:r>
              <a:rPr lang="en-US" sz="1400" dirty="0"/>
              <a:t/>
            </a:r>
            <a:br>
              <a:rPr lang="en-US" sz="1400" dirty="0"/>
            </a:br>
            <a:r>
              <a:rPr lang="en-US" sz="1400" dirty="0" smtClean="0"/>
              <a:t/>
            </a:r>
            <a:br>
              <a:rPr lang="en-US" sz="1400" dirty="0" smtClean="0"/>
            </a:br>
            <a:r>
              <a:rPr lang="en-US" sz="1400" b="0" dirty="0" smtClean="0"/>
              <a:t>Search Criteria</a:t>
            </a:r>
            <a:br>
              <a:rPr lang="en-US" sz="1400" b="0" dirty="0" smtClean="0"/>
            </a:br>
            <a:r>
              <a:rPr lang="en-US" sz="1400" b="0" dirty="0" smtClean="0"/>
              <a:t>· </a:t>
            </a:r>
            <a:r>
              <a:rPr lang="en-US" sz="1400" dirty="0" smtClean="0"/>
              <a:t>Selecting </a:t>
            </a:r>
            <a:r>
              <a:rPr lang="en-US" sz="1400" dirty="0"/>
              <a:t>Reporting Cycle </a:t>
            </a:r>
            <a:r>
              <a:rPr lang="en-US" sz="1400" b="0" dirty="0" smtClean="0"/>
              <a:t>will provide a listing of all the billing cycles available.</a:t>
            </a:r>
            <a:br>
              <a:rPr lang="en-US" sz="1400" b="0" dirty="0" smtClean="0"/>
            </a:br>
            <a:r>
              <a:rPr lang="en-US" sz="1400" b="0" dirty="0" smtClean="0"/>
              <a:t>· </a:t>
            </a:r>
            <a:r>
              <a:rPr lang="en-US" sz="1400" dirty="0" smtClean="0"/>
              <a:t>Selecting </a:t>
            </a:r>
            <a:r>
              <a:rPr lang="en-US" sz="1400"/>
              <a:t>Date </a:t>
            </a:r>
            <a:r>
              <a:rPr lang="en-US" sz="1400" smtClean="0"/>
              <a:t>Range </a:t>
            </a:r>
            <a:r>
              <a:rPr lang="en-US" sz="1400" b="0" dirty="0" smtClean="0"/>
              <a:t>allows you to specify a specific date range of transactions to review.</a:t>
            </a:r>
            <a:br>
              <a:rPr lang="en-US" sz="1400" b="0" dirty="0" smtClean="0"/>
            </a:br>
            <a:r>
              <a:rPr lang="en-US" sz="1400" b="0" dirty="0" smtClean="0"/>
              <a:t>· </a:t>
            </a:r>
            <a:r>
              <a:rPr lang="en-US" sz="1400" dirty="0" smtClean="0"/>
              <a:t>Date Type</a:t>
            </a:r>
            <a:r>
              <a:rPr lang="en-US" sz="1400" b="0" dirty="0" smtClean="0"/>
              <a:t>: </a:t>
            </a:r>
            <a:r>
              <a:rPr lang="en-US" sz="1400" b="0" dirty="0"/>
              <a:t>Posting Date </a:t>
            </a:r>
            <a:r>
              <a:rPr lang="en-US" sz="1400" b="0" dirty="0" smtClean="0"/>
              <a:t>is when the transaction was applied to your account.</a:t>
            </a:r>
            <a:br>
              <a:rPr lang="en-US" sz="1400" b="0" dirty="0" smtClean="0"/>
            </a:br>
            <a:r>
              <a:rPr lang="en-US" sz="1400" b="0" dirty="0" smtClean="0"/>
              <a:t>Transaction Date is the date the charge was authorized. Use Posting Date if</a:t>
            </a:r>
            <a:br>
              <a:rPr lang="en-US" sz="1400" b="0" dirty="0" smtClean="0"/>
            </a:br>
            <a:r>
              <a:rPr lang="en-US" sz="1400" b="0" dirty="0" smtClean="0"/>
              <a:t>matching to your statement. </a:t>
            </a:r>
            <a:r>
              <a:rPr lang="en-US" sz="1400" b="0" i="1" dirty="0" smtClean="0"/>
              <a:t>This selection is grayed out when you select</a:t>
            </a:r>
            <a:br>
              <a:rPr lang="en-US" sz="1400" b="0" i="1" dirty="0" smtClean="0"/>
            </a:br>
            <a:r>
              <a:rPr lang="en-US" sz="1400" b="0" i="1" dirty="0"/>
              <a:t>Reporting Cycle </a:t>
            </a:r>
            <a:r>
              <a:rPr lang="en-US" sz="1400" b="0" i="1" dirty="0" smtClean="0"/>
              <a:t>because it is set up to default to Posting Date.</a:t>
            </a:r>
            <a:br>
              <a:rPr lang="en-US" sz="1400" b="0" i="1" dirty="0" smtClean="0"/>
            </a:br>
            <a:r>
              <a:rPr lang="en-US" sz="1400" b="0" dirty="0"/>
              <a:t>*</a:t>
            </a:r>
            <a:r>
              <a:rPr lang="en-US" sz="1400" i="1" dirty="0"/>
              <a:t>NOTE</a:t>
            </a:r>
            <a:r>
              <a:rPr lang="en-US" sz="1400" b="0" dirty="0"/>
              <a:t>: We will use Reporting Cycle for processing transactions. You may use the</a:t>
            </a:r>
            <a:br>
              <a:rPr lang="en-US" sz="1400" b="0" dirty="0"/>
            </a:br>
            <a:r>
              <a:rPr lang="en-US" sz="1400" b="0" dirty="0"/>
              <a:t>specific date range when you want to search for information.</a:t>
            </a:r>
            <a:r>
              <a:rPr lang="en-US" sz="1400" i="1" dirty="0" smtClean="0"/>
              <a:t/>
            </a:r>
            <a:br>
              <a:rPr lang="en-US" sz="1400" i="1" dirty="0" smtClean="0"/>
            </a:br>
            <a:endParaRPr lang="en-US" sz="1400" dirty="0"/>
          </a:p>
        </p:txBody>
      </p:sp>
      <p:sp>
        <p:nvSpPr>
          <p:cNvPr id="7" name="Text Placeholder 6"/>
          <p:cNvSpPr>
            <a:spLocks noGrp="1"/>
          </p:cNvSpPr>
          <p:nvPr>
            <p:ph type="body" sz="half" idx="2"/>
          </p:nvPr>
        </p:nvSpPr>
        <p:spPr>
          <a:xfrm>
            <a:off x="457200" y="4724400"/>
            <a:ext cx="3008313" cy="1828800"/>
          </a:xfrm>
        </p:spPr>
        <p:txBody>
          <a:bodyPr>
            <a:normAutofit/>
          </a:bodyPr>
          <a:lstStyle/>
          <a:p>
            <a:r>
              <a:rPr lang="en-US" b="1" i="1" dirty="0"/>
              <a:t>A note about navigation within the SDg2 system: </a:t>
            </a:r>
            <a:r>
              <a:rPr lang="en-US" dirty="0"/>
              <a:t>Do not use the back button on </a:t>
            </a:r>
            <a:r>
              <a:rPr lang="en-US" dirty="0" smtClean="0"/>
              <a:t>your web </a:t>
            </a:r>
            <a:r>
              <a:rPr lang="en-US" dirty="0"/>
              <a:t>browser. Click on the form names in blue under the </a:t>
            </a:r>
            <a:r>
              <a:rPr lang="en-US" dirty="0" smtClean="0"/>
              <a:t>blue heading </a:t>
            </a:r>
            <a:r>
              <a:rPr lang="en-US" dirty="0"/>
              <a:t>bar </a:t>
            </a:r>
            <a:r>
              <a:rPr lang="en-US" dirty="0" smtClean="0"/>
              <a:t>to </a:t>
            </a:r>
            <a:r>
              <a:rPr lang="en-US" dirty="0"/>
              <a:t>navigate to a different </a:t>
            </a:r>
            <a:r>
              <a:rPr lang="en-US" dirty="0" smtClean="0"/>
              <a:t>form. </a:t>
            </a:r>
            <a:r>
              <a:rPr lang="en-US" dirty="0"/>
              <a:t>Or, use </a:t>
            </a:r>
            <a:r>
              <a:rPr lang="en-US" dirty="0" smtClean="0"/>
              <a:t>the menu </a:t>
            </a:r>
            <a:r>
              <a:rPr lang="en-US" dirty="0"/>
              <a:t>items from the </a:t>
            </a:r>
            <a:r>
              <a:rPr lang="en-US" dirty="0" smtClean="0"/>
              <a:t>blue heading </a:t>
            </a:r>
            <a:r>
              <a:rPr lang="en-US" dirty="0"/>
              <a:t>bar.</a:t>
            </a:r>
            <a:endParaRPr lang="en-US" b="1" dirty="0" smtClean="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524000"/>
            <a:ext cx="5257800" cy="3978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1251892">
            <a:off x="5774355" y="1937872"/>
            <a:ext cx="3810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6629400" y="5029200"/>
            <a:ext cx="457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6934200" y="4876800"/>
            <a:ext cx="838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763000" y="152400"/>
            <a:ext cx="606486"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2428541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3008313" cy="641350"/>
          </a:xfrm>
        </p:spPr>
        <p:txBody>
          <a:bodyPr>
            <a:normAutofit fontScale="90000"/>
          </a:bodyPr>
          <a:lstStyle/>
          <a:p>
            <a:r>
              <a:rPr lang="en-US" sz="1400" b="0" dirty="0"/>
              <a:t>CARDHOLDER QUICK REFERENCE GUIDE FOR SDG2</a:t>
            </a:r>
            <a:r>
              <a:rPr lang="en-US" sz="1400" dirty="0"/>
              <a:t/>
            </a:r>
            <a:br>
              <a:rPr lang="en-US" sz="1400" dirty="0"/>
            </a:br>
            <a:r>
              <a:rPr lang="en-US" sz="1400" dirty="0" smtClean="0"/>
              <a:t>“Allocating Transaction Data (Cont’d)”</a:t>
            </a:r>
            <a:endParaRPr lang="en-US" sz="1400" dirty="0"/>
          </a:p>
        </p:txBody>
      </p:sp>
      <p:sp>
        <p:nvSpPr>
          <p:cNvPr id="5" name="Content Placeholder 4"/>
          <p:cNvSpPr>
            <a:spLocks noGrp="1"/>
          </p:cNvSpPr>
          <p:nvPr>
            <p:ph idx="1"/>
          </p:nvPr>
        </p:nvSpPr>
        <p:spPr>
          <a:xfrm>
            <a:off x="3575050" y="685799"/>
            <a:ext cx="5111750" cy="2362201"/>
          </a:xfrm>
        </p:spPr>
        <p:txBody>
          <a:bodyPr>
            <a:normAutofit/>
          </a:bodyPr>
          <a:lstStyle/>
          <a:p>
            <a:r>
              <a:rPr lang="en-US" sz="1200" dirty="0" smtClean="0"/>
              <a:t>The </a:t>
            </a:r>
            <a:r>
              <a:rPr lang="en-US" sz="1200" dirty="0"/>
              <a:t>3</a:t>
            </a:r>
            <a:r>
              <a:rPr lang="en-US" sz="1200" dirty="0" smtClean="0"/>
              <a:t> </a:t>
            </a:r>
            <a:r>
              <a:rPr lang="en-US" sz="1200" dirty="0"/>
              <a:t>icons or buttons at the left of each transaction are, from right to left: Transaction</a:t>
            </a:r>
            <a:r>
              <a:rPr lang="en-US" sz="1200" dirty="0" smtClean="0"/>
              <a:t>, Split </a:t>
            </a:r>
            <a:r>
              <a:rPr lang="en-US" sz="1200" dirty="0"/>
              <a:t>Transaction, and Accounting Detail.</a:t>
            </a:r>
          </a:p>
          <a:p>
            <a:r>
              <a:rPr lang="en-US" sz="1200" dirty="0"/>
              <a:t>The </a:t>
            </a:r>
            <a:r>
              <a:rPr lang="en-US" sz="1200" b="1" dirty="0"/>
              <a:t>“Transaction” </a:t>
            </a:r>
            <a:r>
              <a:rPr lang="en-US" sz="1200" dirty="0"/>
              <a:t>button will give you all the information that is available for </a:t>
            </a:r>
            <a:r>
              <a:rPr lang="en-US" sz="1200" dirty="0" smtClean="0"/>
              <a:t>that transaction</a:t>
            </a:r>
            <a:r>
              <a:rPr lang="en-US" sz="1200" dirty="0"/>
              <a:t>. It is for information purposes.</a:t>
            </a:r>
          </a:p>
          <a:p>
            <a:r>
              <a:rPr lang="en-US" sz="1200" dirty="0"/>
              <a:t>The </a:t>
            </a:r>
            <a:r>
              <a:rPr lang="en-US" sz="1200" b="1" dirty="0"/>
              <a:t>“Split Transaction” </a:t>
            </a:r>
            <a:r>
              <a:rPr lang="en-US" sz="1200" dirty="0"/>
              <a:t>button </a:t>
            </a:r>
            <a:r>
              <a:rPr lang="en-US" sz="1200" dirty="0" smtClean="0"/>
              <a:t>is to be used when you have to allocate an  expense to more than one index and/or account.</a:t>
            </a:r>
          </a:p>
          <a:p>
            <a:r>
              <a:rPr lang="en-US" sz="1200" dirty="0" smtClean="0"/>
              <a:t>The </a:t>
            </a:r>
            <a:r>
              <a:rPr lang="en-US" sz="1200" b="1" dirty="0"/>
              <a:t>“Accounting Detail” </a:t>
            </a:r>
            <a:r>
              <a:rPr lang="en-US" sz="1200" dirty="0"/>
              <a:t>button will bring you to the ‘Accounting Codes Information</a:t>
            </a:r>
            <a:r>
              <a:rPr lang="en-US" sz="1200" dirty="0" smtClean="0"/>
              <a:t>’ box </a:t>
            </a:r>
            <a:r>
              <a:rPr lang="en-US" sz="1200" dirty="0"/>
              <a:t>that contains the fields that need to be filled in for the transaction for data </a:t>
            </a:r>
            <a:r>
              <a:rPr lang="en-US" sz="1200" dirty="0" smtClean="0"/>
              <a:t>entry.</a:t>
            </a:r>
          </a:p>
          <a:p>
            <a:r>
              <a:rPr lang="en-US" sz="1200" dirty="0" smtClean="0"/>
              <a:t>The </a:t>
            </a:r>
            <a:r>
              <a:rPr lang="en-US" sz="1200" b="1" dirty="0" smtClean="0"/>
              <a:t>“Line Item”</a:t>
            </a:r>
            <a:r>
              <a:rPr lang="en-US" sz="1200" dirty="0" smtClean="0"/>
              <a:t> button gives you a list of items purchased for the specific expense.  This information is carried over from level three merchants only.</a:t>
            </a:r>
            <a:endParaRPr lang="en-US" sz="1200" dirty="0"/>
          </a:p>
        </p:txBody>
      </p:sp>
      <p:sp>
        <p:nvSpPr>
          <p:cNvPr id="6" name="Text Placeholder 5"/>
          <p:cNvSpPr>
            <a:spLocks noGrp="1"/>
          </p:cNvSpPr>
          <p:nvPr>
            <p:ph type="body" sz="half" idx="2"/>
          </p:nvPr>
        </p:nvSpPr>
        <p:spPr>
          <a:xfrm>
            <a:off x="457200" y="1143000"/>
            <a:ext cx="3008313" cy="2209800"/>
          </a:xfrm>
        </p:spPr>
        <p:txBody>
          <a:bodyPr>
            <a:normAutofit/>
          </a:bodyPr>
          <a:lstStyle/>
          <a:p>
            <a:r>
              <a:rPr lang="en-US" dirty="0"/>
              <a:t>All transactions meeting your date/status criteria will be listed on the screen.</a:t>
            </a:r>
          </a:p>
          <a:p>
            <a:r>
              <a:rPr lang="en-US" dirty="0"/>
              <a:t>When you click on the “Expand All” link located to the left near the SEARCH </a:t>
            </a:r>
            <a:r>
              <a:rPr lang="en-US" dirty="0" smtClean="0"/>
              <a:t>RESULTS bar</a:t>
            </a:r>
            <a:r>
              <a:rPr lang="en-US" dirty="0"/>
              <a:t>; you will see which transactions need to have your account numbers added</a:t>
            </a:r>
            <a:r>
              <a:rPr lang="en-US" dirty="0" smtClean="0"/>
              <a:t>. </a:t>
            </a:r>
            <a:endParaRPr lang="en-US" dirty="0"/>
          </a:p>
        </p:txBody>
      </p:sp>
      <p:sp>
        <p:nvSpPr>
          <p:cNvPr id="2" name="Oval 1"/>
          <p:cNvSpPr/>
          <p:nvPr/>
        </p:nvSpPr>
        <p:spPr>
          <a:xfrm>
            <a:off x="533400" y="3276600"/>
            <a:ext cx="1219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7848600" y="3200400"/>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00400"/>
            <a:ext cx="9000089" cy="3521075"/>
          </a:xfrm>
          <a:prstGeom prst="rect">
            <a:avLst/>
          </a:prstGeom>
        </p:spPr>
      </p:pic>
      <p:cxnSp>
        <p:nvCxnSpPr>
          <p:cNvPr id="25" name="Straight Arrow Connector 24"/>
          <p:cNvCxnSpPr/>
          <p:nvPr/>
        </p:nvCxnSpPr>
        <p:spPr>
          <a:xfrm flipH="1">
            <a:off x="228600" y="1337094"/>
            <a:ext cx="4114800" cy="441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81000" y="1752600"/>
            <a:ext cx="3962400" cy="403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09600" y="2133600"/>
            <a:ext cx="3733800" cy="3657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16" name="Straight Arrow Connector 9215"/>
          <p:cNvCxnSpPr/>
          <p:nvPr/>
        </p:nvCxnSpPr>
        <p:spPr>
          <a:xfrm>
            <a:off x="4800600" y="2667000"/>
            <a:ext cx="3352800" cy="2362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763000" y="152400"/>
            <a:ext cx="614975"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3614021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3008313" cy="609600"/>
          </a:xfrm>
        </p:spPr>
        <p:txBody>
          <a:bodyPr>
            <a:normAutofit fontScale="90000"/>
          </a:bodyPr>
          <a:lstStyle/>
          <a:p>
            <a:r>
              <a:rPr lang="en-US" sz="1400" b="0" dirty="0"/>
              <a:t>CARDHOLDER QUICK REFERENCE GUIDE FOR </a:t>
            </a:r>
            <a:r>
              <a:rPr lang="en-US" sz="1400" b="0" dirty="0" smtClean="0"/>
              <a:t>SDG2</a:t>
            </a:r>
            <a:r>
              <a:rPr lang="en-US" sz="1400" dirty="0" smtClean="0"/>
              <a:t/>
            </a:r>
            <a:br>
              <a:rPr lang="en-US" sz="1400" dirty="0" smtClean="0"/>
            </a:br>
            <a:r>
              <a:rPr lang="en-US" sz="1400" dirty="0" smtClean="0"/>
              <a:t>“Allocating Transaction Data (cont’d)”</a:t>
            </a:r>
            <a:endParaRPr lang="en-US" sz="1400" dirty="0"/>
          </a:p>
        </p:txBody>
      </p:sp>
      <p:sp>
        <p:nvSpPr>
          <p:cNvPr id="3" name="Content Placeholder 2"/>
          <p:cNvSpPr>
            <a:spLocks noGrp="1"/>
          </p:cNvSpPr>
          <p:nvPr>
            <p:ph idx="1"/>
          </p:nvPr>
        </p:nvSpPr>
        <p:spPr>
          <a:xfrm>
            <a:off x="3575050" y="273051"/>
            <a:ext cx="5111750" cy="2241550"/>
          </a:xfrm>
        </p:spPr>
        <p:txBody>
          <a:bodyPr>
            <a:normAutofit fontScale="92500" lnSpcReduction="20000"/>
          </a:bodyPr>
          <a:lstStyle/>
          <a:p>
            <a:pPr marL="0" indent="0">
              <a:buNone/>
            </a:pPr>
            <a:r>
              <a:rPr lang="en-US" sz="1400" dirty="0" smtClean="0"/>
              <a:t>A.  The ‘</a:t>
            </a:r>
            <a:r>
              <a:rPr lang="en-US" sz="1400" b="1" dirty="0" smtClean="0"/>
              <a:t>Expense Description</a:t>
            </a:r>
            <a:r>
              <a:rPr lang="en-US" sz="1400" dirty="0" smtClean="0"/>
              <a:t>’ box is where you will need to enter a business purpose/event.</a:t>
            </a:r>
          </a:p>
          <a:p>
            <a:pPr marL="0" indent="0">
              <a:buNone/>
            </a:pPr>
            <a:r>
              <a:rPr lang="en-US" sz="1400" dirty="0" smtClean="0"/>
              <a:t>B.  The </a:t>
            </a:r>
            <a:r>
              <a:rPr lang="en-US" sz="1400" b="1" dirty="0" smtClean="0"/>
              <a:t>‘index group</a:t>
            </a:r>
            <a:r>
              <a:rPr lang="en-US" sz="1400" dirty="0" smtClean="0"/>
              <a:t>’ is where you select from the group of indexes according to the beginning letter of the index.</a:t>
            </a:r>
          </a:p>
          <a:p>
            <a:pPr lvl="1"/>
            <a:r>
              <a:rPr lang="en-US" sz="1200" dirty="0" smtClean="0"/>
              <a:t>Change the index from within the index box</a:t>
            </a:r>
          </a:p>
          <a:p>
            <a:pPr lvl="1"/>
            <a:r>
              <a:rPr lang="en-US" sz="1200" dirty="0" smtClean="0"/>
              <a:t>Change the account code from within the account code box</a:t>
            </a:r>
          </a:p>
          <a:p>
            <a:pPr marL="0" indent="0">
              <a:buNone/>
            </a:pPr>
            <a:r>
              <a:rPr lang="en-US" sz="1400" dirty="0" smtClean="0"/>
              <a:t>C.  Click on the ‘</a:t>
            </a:r>
            <a:r>
              <a:rPr lang="en-US" sz="1400" b="1" dirty="0" smtClean="0"/>
              <a:t>reviewed</a:t>
            </a:r>
            <a:r>
              <a:rPr lang="en-US" sz="1400" dirty="0" smtClean="0"/>
              <a:t>’ checkbox for each transaction to lock your transactions.</a:t>
            </a:r>
          </a:p>
          <a:p>
            <a:pPr marL="0" indent="0">
              <a:buNone/>
            </a:pPr>
            <a:r>
              <a:rPr lang="en-US" sz="1400" dirty="0" smtClean="0"/>
              <a:t>D.  Click on the ‘</a:t>
            </a:r>
            <a:r>
              <a:rPr lang="en-US" sz="1400" b="1" dirty="0" smtClean="0"/>
              <a:t>save</a:t>
            </a:r>
            <a:r>
              <a:rPr lang="en-US" sz="1400" dirty="0" smtClean="0"/>
              <a:t>’ button at the top or bottom right of the screen.</a:t>
            </a:r>
          </a:p>
          <a:p>
            <a:pPr marL="0" indent="0">
              <a:buNone/>
            </a:pPr>
            <a:r>
              <a:rPr lang="en-US" sz="1400" dirty="0" smtClean="0"/>
              <a:t>E.  The ‘review’ check box will disappear and a padlock will appear n its place.</a:t>
            </a:r>
            <a:br>
              <a:rPr lang="en-US" sz="1400" dirty="0" smtClean="0"/>
            </a:br>
            <a:endParaRPr lang="en-US" sz="1400" dirty="0"/>
          </a:p>
        </p:txBody>
      </p:sp>
      <p:sp>
        <p:nvSpPr>
          <p:cNvPr id="4" name="Text Placeholder 3"/>
          <p:cNvSpPr>
            <a:spLocks noGrp="1"/>
          </p:cNvSpPr>
          <p:nvPr>
            <p:ph type="body" sz="half" idx="2"/>
          </p:nvPr>
        </p:nvSpPr>
        <p:spPr>
          <a:xfrm>
            <a:off x="457200" y="1066801"/>
            <a:ext cx="3008313" cy="1143000"/>
          </a:xfrm>
        </p:spPr>
        <p:txBody>
          <a:bodyPr>
            <a:noAutofit/>
          </a:bodyPr>
          <a:lstStyle/>
          <a:p>
            <a:r>
              <a:rPr lang="en-US" sz="900" dirty="0"/>
              <a:t>Note: If the  </a:t>
            </a:r>
            <a:r>
              <a:rPr lang="en-US" sz="900" dirty="0" smtClean="0"/>
              <a:t>index does </a:t>
            </a:r>
            <a:r>
              <a:rPr lang="en-US" sz="900" dirty="0"/>
              <a:t>not appear in the drop‐down list, contact </a:t>
            </a:r>
            <a:r>
              <a:rPr lang="en-US" sz="900" dirty="0" smtClean="0"/>
              <a:t>Barbara Tschida, </a:t>
            </a:r>
            <a:r>
              <a:rPr lang="en-US" sz="900" dirty="0" smtClean="0">
                <a:hlinkClick r:id="rId2"/>
              </a:rPr>
              <a:t>barbara.tschida@indstate.edu</a:t>
            </a:r>
            <a:r>
              <a:rPr lang="en-US" sz="900" dirty="0" smtClean="0"/>
              <a:t>, </a:t>
            </a:r>
            <a:r>
              <a:rPr lang="en-US" sz="900" dirty="0" err="1" smtClean="0"/>
              <a:t>ext</a:t>
            </a:r>
            <a:r>
              <a:rPr lang="en-US" sz="900" dirty="0" smtClean="0"/>
              <a:t> 3521 or</a:t>
            </a:r>
          </a:p>
          <a:p>
            <a:r>
              <a:rPr lang="en-US" sz="900" dirty="0" smtClean="0"/>
              <a:t>Donna Scarbrough, </a:t>
            </a:r>
            <a:r>
              <a:rPr lang="en-US" sz="900" dirty="0" smtClean="0">
                <a:hlinkClick r:id="rId3"/>
              </a:rPr>
              <a:t>donna.scarbrough@indstate.edu</a:t>
            </a:r>
            <a:r>
              <a:rPr lang="en-US" sz="900" dirty="0" smtClean="0"/>
              <a:t>, </a:t>
            </a:r>
            <a:r>
              <a:rPr lang="en-US" sz="900" dirty="0" err="1" smtClean="0"/>
              <a:t>ext</a:t>
            </a:r>
            <a:r>
              <a:rPr lang="en-US" sz="900" dirty="0" smtClean="0"/>
              <a:t> 3519 for assistance.</a:t>
            </a:r>
            <a:endParaRPr lang="en-US" sz="900" dirty="0"/>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545" y="2438402"/>
            <a:ext cx="8229600" cy="415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2590800" y="5791200"/>
            <a:ext cx="5562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247900" y="5670082"/>
            <a:ext cx="190500" cy="251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6" name="Oval 25"/>
          <p:cNvSpPr/>
          <p:nvPr/>
        </p:nvSpPr>
        <p:spPr>
          <a:xfrm>
            <a:off x="838200" y="60960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27" name="Oval 26"/>
          <p:cNvSpPr/>
          <p:nvPr/>
        </p:nvSpPr>
        <p:spPr>
          <a:xfrm>
            <a:off x="1770856" y="4746859"/>
            <a:ext cx="210344" cy="206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28" name="Oval 27"/>
          <p:cNvSpPr/>
          <p:nvPr/>
        </p:nvSpPr>
        <p:spPr>
          <a:xfrm flipH="1">
            <a:off x="7620000" y="4419600"/>
            <a:ext cx="228600" cy="184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cxnSp>
        <p:nvCxnSpPr>
          <p:cNvPr id="30" name="Straight Arrow Connector 29"/>
          <p:cNvCxnSpPr/>
          <p:nvPr/>
        </p:nvCxnSpPr>
        <p:spPr>
          <a:xfrm flipH="1">
            <a:off x="3465513" y="1143000"/>
            <a:ext cx="1716087" cy="502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45" name="Straight Arrow Connector 10244"/>
          <p:cNvCxnSpPr/>
          <p:nvPr/>
        </p:nvCxnSpPr>
        <p:spPr>
          <a:xfrm flipH="1">
            <a:off x="4627345" y="1295400"/>
            <a:ext cx="744755" cy="4914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96337" y="152400"/>
            <a:ext cx="573149"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3752022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2213612" cy="1981201"/>
          </a:xfrm>
        </p:spPr>
        <p:txBody>
          <a:bodyPr>
            <a:noAutofit/>
          </a:bodyPr>
          <a:lstStyle/>
          <a:p>
            <a:r>
              <a:rPr lang="en-US" sz="1600" dirty="0" smtClean="0"/>
              <a:t>CARDHOLDER QUCIK REFERNCE GUIDE FOR SDG2</a:t>
            </a:r>
            <a:r>
              <a:rPr lang="en-US" sz="1600" dirty="0"/>
              <a:t/>
            </a:r>
            <a:br>
              <a:rPr lang="en-US" sz="1600" dirty="0"/>
            </a:br>
            <a:r>
              <a:rPr lang="en-US" sz="1600" b="1" dirty="0"/>
              <a:t>“Allocating Transaction Data (cont’d)”</a:t>
            </a:r>
          </a:p>
        </p:txBody>
      </p:sp>
      <p:pic>
        <p:nvPicPr>
          <p:cNvPr id="26" name="Content Placeholder 25" descr="Screen Clipping"/>
          <p:cNvPicPr>
            <a:picLocks noGrp="1" noChangeAspect="1"/>
          </p:cNvPicPr>
          <p:nvPr>
            <p:ph idx="1"/>
          </p:nvPr>
        </p:nvPicPr>
        <p:blipFill>
          <a:blip r:embed="rId3"/>
          <a:stretch>
            <a:fillRect/>
          </a:stretch>
        </p:blipFill>
        <p:spPr>
          <a:xfrm>
            <a:off x="4568189" y="3859371"/>
            <a:ext cx="7621" cy="7621"/>
          </a:xfrm>
        </p:spPr>
      </p:pic>
      <p:sp>
        <p:nvSpPr>
          <p:cNvPr id="5" name="TextBox 4"/>
          <p:cNvSpPr txBox="1"/>
          <p:nvPr/>
        </p:nvSpPr>
        <p:spPr>
          <a:xfrm>
            <a:off x="2895600" y="228601"/>
            <a:ext cx="5943600" cy="1800493"/>
          </a:xfrm>
          <a:prstGeom prst="rect">
            <a:avLst/>
          </a:prstGeom>
          <a:noFill/>
        </p:spPr>
        <p:txBody>
          <a:bodyPr wrap="square" rtlCol="0">
            <a:spAutoFit/>
          </a:bodyPr>
          <a:lstStyle/>
          <a:p>
            <a:pPr algn="ctr"/>
            <a:r>
              <a:rPr lang="en-US" sz="1200" b="1" dirty="0" smtClean="0"/>
              <a:t>Splitting a Transaction </a:t>
            </a:r>
            <a:r>
              <a:rPr lang="en-US" sz="1100" dirty="0" smtClean="0"/>
              <a:t>(2 screen shots)</a:t>
            </a:r>
            <a:endParaRPr lang="en-US" sz="1100" b="1" dirty="0" smtClean="0"/>
          </a:p>
          <a:p>
            <a:r>
              <a:rPr lang="en-US" sz="1100" dirty="0" smtClean="0"/>
              <a:t>Click the </a:t>
            </a:r>
            <a:r>
              <a:rPr lang="en-US" sz="1100" b="1" dirty="0" smtClean="0"/>
              <a:t>Split Transaction</a:t>
            </a:r>
            <a:r>
              <a:rPr lang="en-US" sz="1100" dirty="0" smtClean="0"/>
              <a:t> icon for the transaction from the transaction summary page (the split transaction screen appears, see below).</a:t>
            </a:r>
          </a:p>
          <a:p>
            <a:pPr marL="342900" indent="-342900">
              <a:buAutoNum type="arabicPeriod"/>
            </a:pPr>
            <a:r>
              <a:rPr lang="en-US" sz="1100" b="1" dirty="0" smtClean="0"/>
              <a:t>Split By</a:t>
            </a:r>
            <a:r>
              <a:rPr lang="en-US" sz="1100" dirty="0" smtClean="0"/>
              <a:t> field, indicate whether you want to split by currency (</a:t>
            </a:r>
            <a:r>
              <a:rPr lang="en-US" sz="1100" b="1" dirty="0" smtClean="0"/>
              <a:t>amount) </a:t>
            </a:r>
            <a:r>
              <a:rPr lang="en-US" sz="1100" dirty="0" smtClean="0"/>
              <a:t>or </a:t>
            </a:r>
            <a:r>
              <a:rPr lang="en-US" sz="1100" b="1" dirty="0" smtClean="0"/>
              <a:t>(percent).</a:t>
            </a:r>
          </a:p>
          <a:p>
            <a:pPr marL="342900" indent="-342900">
              <a:buAutoNum type="arabicPeriod"/>
            </a:pPr>
            <a:r>
              <a:rPr lang="en-US" sz="1100" b="1" dirty="0" smtClean="0"/>
              <a:t>Description</a:t>
            </a:r>
            <a:r>
              <a:rPr lang="en-US" sz="1100" dirty="0" smtClean="0"/>
              <a:t>, enter the business purpose for each split</a:t>
            </a:r>
          </a:p>
          <a:p>
            <a:pPr marL="342900" indent="-342900">
              <a:buAutoNum type="arabicPeriod"/>
            </a:pPr>
            <a:r>
              <a:rPr lang="en-US" sz="1100" dirty="0" smtClean="0"/>
              <a:t>Click </a:t>
            </a:r>
            <a:r>
              <a:rPr lang="en-US" sz="1100" b="1" dirty="0" smtClean="0"/>
              <a:t>Save</a:t>
            </a:r>
            <a:r>
              <a:rPr lang="en-US" sz="1100" dirty="0" smtClean="0"/>
              <a:t>. Once the new splits have been saved, you can click on the Accounting Detail icon (&gt;) to access the accounting codes.</a:t>
            </a:r>
          </a:p>
          <a:p>
            <a:pPr marL="342900" indent="-342900">
              <a:buAutoNum type="arabicPeriod"/>
            </a:pPr>
            <a:r>
              <a:rPr lang="en-US" sz="1100" dirty="0" smtClean="0"/>
              <a:t>Click on the (&gt;) icon to open the split transactions in order to change the accounting fields</a:t>
            </a:r>
          </a:p>
          <a:p>
            <a:pPr marL="342900" indent="-342900">
              <a:buAutoNum type="arabicPeriod"/>
            </a:pPr>
            <a:r>
              <a:rPr lang="en-US" sz="1100" dirty="0" smtClean="0"/>
              <a:t>Change your accounting fields as explained on page 8</a:t>
            </a:r>
          </a:p>
          <a:p>
            <a:pPr marL="342900" indent="-342900">
              <a:buAutoNum type="arabicPeriod"/>
            </a:pPr>
            <a:r>
              <a:rPr lang="en-US" sz="1100" dirty="0" smtClean="0"/>
              <a:t>Click </a:t>
            </a:r>
            <a:r>
              <a:rPr lang="en-US" sz="1100" b="1" dirty="0" smtClean="0"/>
              <a:t>SAVE</a:t>
            </a:r>
          </a:p>
        </p:txBody>
      </p:sp>
      <p:pic>
        <p:nvPicPr>
          <p:cNvPr id="3" name="Picture 2"/>
          <p:cNvPicPr>
            <a:picLocks noChangeAspect="1"/>
          </p:cNvPicPr>
          <p:nvPr/>
        </p:nvPicPr>
        <p:blipFill>
          <a:blip r:embed="rId4"/>
          <a:stretch>
            <a:fillRect/>
          </a:stretch>
        </p:blipFill>
        <p:spPr>
          <a:xfrm>
            <a:off x="26377" y="1981200"/>
            <a:ext cx="9140189" cy="2232966"/>
          </a:xfrm>
          <a:prstGeom prst="rect">
            <a:avLst/>
          </a:prstGeom>
        </p:spPr>
      </p:pic>
      <p:sp>
        <p:nvSpPr>
          <p:cNvPr id="7" name="TextBox 6"/>
          <p:cNvSpPr txBox="1"/>
          <p:nvPr/>
        </p:nvSpPr>
        <p:spPr>
          <a:xfrm>
            <a:off x="609600" y="4181661"/>
            <a:ext cx="7772400" cy="369332"/>
          </a:xfrm>
          <a:prstGeom prst="rect">
            <a:avLst/>
          </a:prstGeom>
          <a:noFill/>
        </p:spPr>
        <p:txBody>
          <a:bodyPr wrap="square" rtlCol="0">
            <a:spAutoFit/>
          </a:bodyPr>
          <a:lstStyle/>
          <a:p>
            <a:pPr algn="ctr"/>
            <a:r>
              <a:rPr lang="en-US" b="1" dirty="0" smtClean="0"/>
              <a:t>Appearance of Page (below) after you click the (&gt;) accounting detail icon.</a:t>
            </a:r>
            <a:endParaRPr lang="en-US" b="1" dirty="0"/>
          </a:p>
        </p:txBody>
      </p:sp>
      <p:pic>
        <p:nvPicPr>
          <p:cNvPr id="9" name="Picture 8"/>
          <p:cNvPicPr>
            <a:picLocks noChangeAspect="1"/>
          </p:cNvPicPr>
          <p:nvPr/>
        </p:nvPicPr>
        <p:blipFill>
          <a:blip r:embed="rId5"/>
          <a:stretch>
            <a:fillRect/>
          </a:stretch>
        </p:blipFill>
        <p:spPr>
          <a:xfrm>
            <a:off x="0" y="4496330"/>
            <a:ext cx="9144000" cy="2361670"/>
          </a:xfrm>
          <a:prstGeom prst="rect">
            <a:avLst/>
          </a:prstGeom>
        </p:spPr>
      </p:pic>
      <p:sp>
        <p:nvSpPr>
          <p:cNvPr id="11" name="Oval 10"/>
          <p:cNvSpPr/>
          <p:nvPr/>
        </p:nvSpPr>
        <p:spPr>
          <a:xfrm>
            <a:off x="6705600" y="3048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3" name="Oval 12"/>
          <p:cNvSpPr/>
          <p:nvPr/>
        </p:nvSpPr>
        <p:spPr>
          <a:xfrm>
            <a:off x="1066800" y="3505200"/>
            <a:ext cx="268606" cy="1475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4" name="Oval 13"/>
          <p:cNvSpPr/>
          <p:nvPr/>
        </p:nvSpPr>
        <p:spPr>
          <a:xfrm>
            <a:off x="8610600" y="1905000"/>
            <a:ext cx="305560" cy="228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5" name="Oval 14"/>
          <p:cNvSpPr/>
          <p:nvPr/>
        </p:nvSpPr>
        <p:spPr>
          <a:xfrm>
            <a:off x="1335406" y="5075183"/>
            <a:ext cx="304800" cy="1982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455</a:t>
            </a:r>
            <a:endParaRPr lang="en-US" dirty="0"/>
          </a:p>
        </p:txBody>
      </p:sp>
      <p:sp>
        <p:nvSpPr>
          <p:cNvPr id="6" name="TextBox 5"/>
          <p:cNvSpPr txBox="1"/>
          <p:nvPr/>
        </p:nvSpPr>
        <p:spPr>
          <a:xfrm>
            <a:off x="8839200" y="228601"/>
            <a:ext cx="530286" cy="369332"/>
          </a:xfrm>
          <a:prstGeom prst="rect">
            <a:avLst/>
          </a:prstGeom>
          <a:noFill/>
        </p:spPr>
        <p:txBody>
          <a:bodyPr wrap="square" rtlCol="0">
            <a:spAutoFit/>
          </a:bodyPr>
          <a:lstStyle/>
          <a:p>
            <a:r>
              <a:rPr lang="en-US" dirty="0"/>
              <a:t>9</a:t>
            </a:r>
          </a:p>
        </p:txBody>
      </p:sp>
      <p:sp>
        <p:nvSpPr>
          <p:cNvPr id="4" name="Oval 3"/>
          <p:cNvSpPr/>
          <p:nvPr/>
        </p:nvSpPr>
        <p:spPr>
          <a:xfrm>
            <a:off x="218343" y="3505199"/>
            <a:ext cx="228600" cy="1475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2" name="Oval 11"/>
          <p:cNvSpPr/>
          <p:nvPr/>
        </p:nvSpPr>
        <p:spPr>
          <a:xfrm>
            <a:off x="8686800" y="6858000"/>
            <a:ext cx="229360" cy="2821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Tree>
    <p:extLst>
      <p:ext uri="{BB962C8B-B14F-4D97-AF65-F5344CB8AC3E}">
        <p14:creationId xmlns:p14="http://schemas.microsoft.com/office/powerpoint/2010/main" val="2143637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2517</Words>
  <Application>Microsoft Office PowerPoint</Application>
  <PresentationFormat>On-screen Show (4:3)</PresentationFormat>
  <Paragraphs>203</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CARDHOLDER QUICK REFERENCE GUIDE FOR SDG2</vt:lpstr>
      <vt:lpstr>CARDHOLDER QUICK REFERENCE GUIDE FOR SDG2  * If you are logging on for the first time the instructions are as follows: · Click "Cardholder Self‐Registration" · Enter your 16 digit account number · Enter the Company Code: 042814</vt:lpstr>
      <vt:lpstr>  </vt:lpstr>
      <vt:lpstr>CARDHOLDER QUICK REFERENCE GUIDE FOR SDG2 </vt:lpstr>
      <vt:lpstr>CARDHOLDER QUICK REFERENCE GUIDE FOR SDG2 ALLOCATING TRANSACTION DATA The SDG2 system refers to entering account number information as “Cost Allocation” or “Allocating Transaction Data”. · Place you cursor on ACCOUNT ACTIVITY. · Click “Transaction Summary”</vt:lpstr>
      <vt:lpstr>       ALLOCATING TRANSACTION DATA (cont’d.)  Search Criteria · Selecting Reporting Cycle will provide a listing of all the billing cycles available. · Selecting Date Range allows you to specify a specific date range of transactions to review. · Date Type: Posting Date is when the transaction was applied to your account. Transaction Date is the date the charge was authorized. Use Posting Date if matching to your statement. This selection is grayed out when you select Reporting Cycle because it is set up to default to Posting Date. *NOTE: We will use Reporting Cycle for processing transactions. You may use the specific date range when you want to search for information. </vt:lpstr>
      <vt:lpstr>CARDHOLDER QUICK REFERENCE GUIDE FOR SDG2 “Allocating Transaction Data (Cont’d)”</vt:lpstr>
      <vt:lpstr>CARDHOLDER QUICK REFERENCE GUIDE FOR SDG2 “Allocating Transaction Data (cont’d)”</vt:lpstr>
      <vt:lpstr>CARDHOLDER QUCIK REFERNCE GUIDE FOR SDG2 “Allocating Transaction Data (cont’d)”</vt:lpstr>
      <vt:lpstr>CARDHOLDER QUICK REFERENCE GUIDE FOR SDG2          “Scheduling Expense Report with tax (v2)”            - Click on “Report Tab” at the top of the screen        - Click on “Run”</vt:lpstr>
      <vt:lpstr>CARDHOLDER QUICK REFERENCE GUIDE FOR SDG2 “Scheduling Expense Reports (cont’d)” </vt:lpstr>
      <vt:lpstr>CARDHOLDER QUICK REFERENCE GUIDE FOR SDG2 “Scheduling Expense Reports (cont’d)”</vt:lpstr>
      <vt:lpstr>CARDHOLDER QUICK REFERENCE GUIDE FOR SDG2 “Scheduling Expense Reports (cont’d)”</vt:lpstr>
      <vt:lpstr>CARDHOLDER QUICK REFERENCE GUIDE FOR SDG2 “Scheduling Expense Reports (cont’d)”</vt:lpstr>
      <vt:lpstr>CARDHOLDER QUICK REFERENCE GUIDE FOR SDG2 “Supervisor Information”</vt:lpstr>
      <vt:lpstr>CARDHOLDER QUICK REFERENCE GUIDE FOR SDG2 “Supervisor Information”</vt:lpstr>
      <vt:lpstr>CARDHOLDER QUICK REFERENCE GUIDE FOR SDG2 “Supervisor Information (cont’d)”</vt:lpstr>
      <vt:lpstr>CARDHOLDER QUICK REFERENCE GUIDE FOR SDG2 “Supervisor Information (cont’d)”</vt:lpstr>
      <vt:lpstr>CARDHOLDER QUICK REFERENCE GUIDE FOR SDG2</vt:lpstr>
    </vt:vector>
  </TitlesOfParts>
  <Company>Indiana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Donna Scarbrough</cp:lastModifiedBy>
  <cp:revision>308</cp:revision>
  <cp:lastPrinted>2021-01-07T14:11:46Z</cp:lastPrinted>
  <dcterms:created xsi:type="dcterms:W3CDTF">2014-04-18T13:39:07Z</dcterms:created>
  <dcterms:modified xsi:type="dcterms:W3CDTF">2021-01-07T15:03:30Z</dcterms:modified>
</cp:coreProperties>
</file>