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95" r:id="rId2"/>
    <p:sldMasterId id="2147483735" r:id="rId3"/>
  </p:sldMasterIdLst>
  <p:notesMasterIdLst>
    <p:notesMasterId r:id="rId19"/>
  </p:notesMasterIdLst>
  <p:handoutMasterIdLst>
    <p:handoutMasterId r:id="rId20"/>
  </p:handoutMasterIdLst>
  <p:sldIdLst>
    <p:sldId id="621" r:id="rId4"/>
    <p:sldId id="340" r:id="rId5"/>
    <p:sldId id="288" r:id="rId6"/>
    <p:sldId id="294" r:id="rId7"/>
    <p:sldId id="355" r:id="rId8"/>
    <p:sldId id="412" r:id="rId9"/>
    <p:sldId id="429" r:id="rId10"/>
    <p:sldId id="928" r:id="rId11"/>
    <p:sldId id="305" r:id="rId12"/>
    <p:sldId id="306" r:id="rId13"/>
    <p:sldId id="311" r:id="rId14"/>
    <p:sldId id="312" r:id="rId15"/>
    <p:sldId id="27113" r:id="rId16"/>
    <p:sldId id="27112" r:id="rId17"/>
    <p:sldId id="315" r:id="rId18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0">
          <p15:clr>
            <a:srgbClr val="A4A3A4"/>
          </p15:clr>
        </p15:guide>
        <p15:guide id="2" pos="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25"/>
    <a:srgbClr val="000000"/>
    <a:srgbClr val="F2B800"/>
    <a:srgbClr val="009542"/>
    <a:srgbClr val="00A94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D046F-23AC-4B8D-BE41-37154B67E936}" v="48" dt="2021-08-26T12:27:03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6" autoAdjust="0"/>
    <p:restoredTop sz="85976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50" y="84"/>
      </p:cViewPr>
      <p:guideLst>
        <p:guide orient="horz" pos="820"/>
        <p:guide pos="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61489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0"/>
            <a:ext cx="2971697" cy="461489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r">
              <a:defRPr sz="1200"/>
            </a:lvl1pPr>
          </a:lstStyle>
          <a:p>
            <a:fld id="{C35CD238-73F3-4054-B42D-ECEBF89B0C98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1"/>
            <a:ext cx="2971697" cy="461489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773011"/>
            <a:ext cx="2971697" cy="461489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r">
              <a:defRPr sz="1200"/>
            </a:lvl1pPr>
          </a:lstStyle>
          <a:p>
            <a:fld id="{E1BC0B2A-0C9E-460F-B30F-C869F798B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85E9A4F9-7005-7D43-BCFA-F1CA68E7BFEF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10A9FAEE-4D10-0546-80E3-F7F184BA5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AEE-4D10-0546-80E3-F7F184BA5F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5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12BBE-4234-E54F-BC0B-61B1C4ED9B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3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12BBE-4234-E54F-BC0B-61B1C4ED9B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12BBE-4234-E54F-BC0B-61B1C4ED9B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AFB07-821E-4485-8C4E-7DDE13D583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8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12BBE-4234-E54F-BC0B-61B1C4ED9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8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9FAEE-4D10-0546-80E3-F7F184BA5F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7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9FAEE-4D10-0546-80E3-F7F184BA5F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4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6283021" cy="1921621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 baseline="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6283021" cy="1921621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 baseline="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0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8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-1" y="1"/>
            <a:ext cx="9143999" cy="68579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264210"/>
            <a:ext cx="9144000" cy="1121525"/>
          </a:xfrm>
          <a:prstGeom prst="rect">
            <a:avLst/>
          </a:prstGeom>
          <a:gradFill flip="none" rotWithShape="1">
            <a:gsLst>
              <a:gs pos="0">
                <a:srgbClr val="006325">
                  <a:alpha val="80000"/>
                </a:srgbClr>
              </a:gs>
              <a:gs pos="100000">
                <a:srgbClr val="00A9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31" y="4264210"/>
            <a:ext cx="7809782" cy="1121525"/>
          </a:xfrm>
        </p:spPr>
        <p:txBody>
          <a:bodyPr anchor="ctr" anchorCtr="0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06" y="6506649"/>
            <a:ext cx="1557900" cy="1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01750"/>
            <a:ext cx="3944439" cy="4370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750"/>
            <a:ext cx="4038600" cy="4370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6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739" y="1754469"/>
            <a:ext cx="40052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9" y="2394231"/>
            <a:ext cx="40052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44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423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3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11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69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0CHMA00069-4Scrop_gradie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Title Placeholder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BEF4-2BEC-4C88-B974-C3D7E3233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C262E1-D925-412A-9518-5AF32DB441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7488-DE73-449C-8DD4-59ACE59DA3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81756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78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25560D-ADE4-4CC6-A5B7-2B4F3C4B16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8E99-9FD6-4285-B3EE-233597D538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4433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7200E3-B97E-454E-BFE4-8F9001C0E8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20BB-2C7F-463D-AEE5-2B7009C2F2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1399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4F1D3-3465-4F50-8845-424FE25E0E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E727-0756-4626-926A-6187E05E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76857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ACF5BF8-51BF-448A-A4ED-435303F345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34C7-593C-4C31-971A-7AE11A891D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07424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1AFDA4-2A5D-4DF3-A946-6537993D7D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A6C06-B1A1-4B76-884A-E466BA8BDC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89147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BB16F68-7B12-49AE-8510-508590D2E2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9441-F9FB-44B9-BF90-662B8F4B79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33270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DBF3C-F862-4E9C-88B7-49AD614A98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EF1A-9EAB-438D-8D53-97E40EE8A1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24974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08F101-A4AB-4298-A561-A8677F4CC7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054F-4E45-42B5-926B-2BF382E527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31748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0DEB48-62E0-448C-8907-3D15B3B3E3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C799-9308-4A06-9AE2-4D14C49DC2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34356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828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334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21F1F6-BCA0-4C5B-8096-4492A5D537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5EC85-E6BF-401D-BF1E-34FDD3A7C7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89136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-1" y="1"/>
            <a:ext cx="9143999" cy="68579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264210"/>
            <a:ext cx="9144000" cy="1121525"/>
          </a:xfrm>
          <a:prstGeom prst="rect">
            <a:avLst/>
          </a:prstGeom>
          <a:gradFill flip="none" rotWithShape="1">
            <a:gsLst>
              <a:gs pos="0">
                <a:srgbClr val="006325">
                  <a:alpha val="80000"/>
                </a:srgbClr>
              </a:gs>
              <a:gs pos="100000">
                <a:srgbClr val="00A9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31" y="4264210"/>
            <a:ext cx="7809782" cy="1121525"/>
          </a:xfrm>
        </p:spPr>
        <p:txBody>
          <a:bodyPr anchor="ctr" anchorCtr="0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06" y="6506649"/>
            <a:ext cx="1557900" cy="1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00200"/>
            <a:ext cx="3581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00200"/>
            <a:ext cx="35814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48100"/>
            <a:ext cx="35814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9E6F8-B077-4479-8DF3-EF63326D65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53C6-3820-4108-990C-EA97787876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13033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00200"/>
            <a:ext cx="73152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3848100"/>
            <a:ext cx="73152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647ED4-973A-4FFC-A914-6DE962E84F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38881-7908-49C3-A619-A7EBBBB659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75490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01750"/>
            <a:ext cx="3944439" cy="4370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750"/>
            <a:ext cx="4038600" cy="4370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739" y="1754469"/>
            <a:ext cx="40052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9" y="2394231"/>
            <a:ext cx="40052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44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423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49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78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44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401" y="462635"/>
            <a:ext cx="7905385" cy="68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401" y="1298448"/>
            <a:ext cx="7905385" cy="4370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401" y="6535804"/>
            <a:ext cx="2133600" cy="271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004" y="0"/>
            <a:ext cx="137160" cy="456605"/>
          </a:xfrm>
          <a:prstGeom prst="rect">
            <a:avLst/>
          </a:prstGeom>
          <a:solidFill>
            <a:srgbClr val="0063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06" y="6506649"/>
            <a:ext cx="1557900" cy="1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5959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401" y="462635"/>
            <a:ext cx="7905385" cy="68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401" y="1298448"/>
            <a:ext cx="7905385" cy="4370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401" y="6535804"/>
            <a:ext cx="2133600" cy="271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EC1203-ABB3-3140-91AC-B516F84E7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004" y="0"/>
            <a:ext cx="137160" cy="456605"/>
          </a:xfrm>
          <a:prstGeom prst="rect">
            <a:avLst/>
          </a:prstGeom>
          <a:solidFill>
            <a:srgbClr val="0063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06" y="6506649"/>
            <a:ext cx="1557900" cy="1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6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4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5959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HI_Bkg3">
            <a:extLst>
              <a:ext uri="{FF2B5EF4-FFF2-40B4-BE49-F238E27FC236}">
                <a16:creationId xmlns:a16="http://schemas.microsoft.com/office/drawing/2014/main" id="{E5504600-91FB-46A6-9715-2164449F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E197ADA5-B54A-428D-97DA-0A5D61A0E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31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0230A0-C9D4-4F11-995B-70552EB9D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64581" name="Rectangle 5">
            <a:extLst>
              <a:ext uri="{FF2B5EF4-FFF2-40B4-BE49-F238E27FC236}">
                <a16:creationId xmlns:a16="http://schemas.microsoft.com/office/drawing/2014/main" id="{F7F0B4AD-2DA1-4527-BA93-55EEBC33B7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6477000"/>
            <a:ext cx="990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65A5C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F564CE8-4417-44F4-9642-7984DE2610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1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50839"/>
            <a:ext cx="8178104" cy="192162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Indiana State University (ISU)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dirty="0"/>
              <a:t>online reservation tool</a:t>
            </a:r>
            <a:br>
              <a:rPr lang="en-US" sz="4000" dirty="0"/>
            </a:br>
            <a:r>
              <a:rPr lang="en-US" sz="4000" dirty="0"/>
              <a:t>EHI Direct</a:t>
            </a:r>
            <a:br>
              <a:rPr lang="en-US" sz="4000" dirty="0"/>
            </a:br>
            <a:br>
              <a:rPr lang="en-US" sz="40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4558883"/>
            <a:ext cx="9144000" cy="1121525"/>
          </a:xfrm>
          <a:prstGeom prst="rect">
            <a:avLst/>
          </a:prstGeom>
          <a:gradFill flip="none" rotWithShape="1">
            <a:gsLst>
              <a:gs pos="0">
                <a:srgbClr val="006325">
                  <a:alpha val="80000"/>
                </a:srgbClr>
              </a:gs>
              <a:gs pos="100000">
                <a:srgbClr val="00A9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8696" y="211641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Wingdings" charset="2"/>
              <a:buNone/>
              <a:defRPr sz="2400" kern="120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16239-DA21-4A88-BE7B-A794F4520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969" y="4481061"/>
            <a:ext cx="3717054" cy="11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t="6407" r="6379" b="14546"/>
          <a:stretch/>
        </p:blipFill>
        <p:spPr bwMode="auto">
          <a:xfrm>
            <a:off x="933419" y="918055"/>
            <a:ext cx="7150265" cy="511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301F23CE-5258-4AE2-BC6D-2CA0752DFE67}"/>
              </a:ext>
            </a:extLst>
          </p:cNvPr>
          <p:cNvSpPr txBox="1">
            <a:spLocks/>
          </p:cNvSpPr>
          <p:nvPr/>
        </p:nvSpPr>
        <p:spPr>
          <a:xfrm>
            <a:off x="619306" y="232042"/>
            <a:ext cx="7905385" cy="68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rgbClr val="59595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Create your password – for your access.</a:t>
            </a:r>
          </a:p>
        </p:txBody>
      </p:sp>
    </p:spTree>
    <p:extLst>
      <p:ext uri="{BB962C8B-B14F-4D97-AF65-F5344CB8AC3E}">
        <p14:creationId xmlns:p14="http://schemas.microsoft.com/office/powerpoint/2010/main" val="38735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94" y="136526"/>
            <a:ext cx="7874541" cy="797330"/>
          </a:xfrm>
        </p:spPr>
        <p:txBody>
          <a:bodyPr>
            <a:normAutofit fontScale="90000"/>
          </a:bodyPr>
          <a:lstStyle/>
          <a:p>
            <a:r>
              <a:rPr lang="en-US" dirty="0"/>
              <a:t>Ready to reserve. Only use this tool for Car Rental. Not to be used for Air or Hotel.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4BD26-77A2-4E69-A617-644F03F7C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" t="8632" r="73197" b="24625"/>
          <a:stretch/>
        </p:blipFill>
        <p:spPr>
          <a:xfrm>
            <a:off x="933855" y="1167318"/>
            <a:ext cx="6566171" cy="5107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C2BE0-68CC-4340-9D05-FE241B12E63C}"/>
              </a:ext>
            </a:extLst>
          </p:cNvPr>
          <p:cNvSpPr txBox="1"/>
          <p:nvPr/>
        </p:nvSpPr>
        <p:spPr>
          <a:xfrm>
            <a:off x="238326" y="4849958"/>
            <a:ext cx="181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Please do not use ‘delivery’ or ‘collection’ buttons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8B89F5-292C-4885-985F-39A34DB47260}"/>
              </a:ext>
            </a:extLst>
          </p:cNvPr>
          <p:cNvCxnSpPr>
            <a:cxnSpLocks/>
          </p:cNvCxnSpPr>
          <p:nvPr/>
        </p:nvCxnSpPr>
        <p:spPr>
          <a:xfrm>
            <a:off x="671210" y="4849958"/>
            <a:ext cx="1381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7AAB4-72EB-4BC5-ABC4-99CC155EC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7635" r="72553" b="20274"/>
          <a:stretch/>
        </p:blipFill>
        <p:spPr>
          <a:xfrm>
            <a:off x="1356932" y="1459149"/>
            <a:ext cx="6094379" cy="5005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28676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 Location – then Vehicle Type. </a:t>
            </a:r>
            <a:br>
              <a:rPr lang="en-US" dirty="0"/>
            </a:br>
            <a:r>
              <a:rPr lang="en-US" dirty="0"/>
              <a:t>Then notice NAME of “Contract” – ISU Business Use.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92408" y="3014662"/>
            <a:ext cx="757238" cy="828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97230" y="4915812"/>
            <a:ext cx="671512" cy="828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1369" y="5248377"/>
            <a:ext cx="10066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9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34D27-AAA2-472E-AE8A-4C2B9CDC0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7636" r="72659" b="23551"/>
          <a:stretch/>
        </p:blipFill>
        <p:spPr>
          <a:xfrm>
            <a:off x="787940" y="1410510"/>
            <a:ext cx="7354111" cy="5147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147"/>
            <a:ext cx="7772400" cy="966624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your Trip. Checking date/time/location and vehicle class – then Continue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215957" y="2523724"/>
            <a:ext cx="9484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972705" y="3898464"/>
            <a:ext cx="1428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9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024E9-9C6E-4D8B-A9A6-EE74A88DE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6" t="8330" r="75994" b="23716"/>
          <a:stretch/>
        </p:blipFill>
        <p:spPr>
          <a:xfrm>
            <a:off x="1877438" y="1344936"/>
            <a:ext cx="4951379" cy="5377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147"/>
            <a:ext cx="7772400" cy="966624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“Change Traveler” to update name and phone # and email to the person you are reserving for. And insert your TA#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264596" y="3103123"/>
            <a:ext cx="1077743" cy="152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941245" y="1704859"/>
            <a:ext cx="856440" cy="880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FB7FA0-6217-4836-8FB4-EFE3B525DB2E}"/>
              </a:ext>
            </a:extLst>
          </p:cNvPr>
          <p:cNvCxnSpPr>
            <a:cxnSpLocks/>
          </p:cNvCxnSpPr>
          <p:nvPr/>
        </p:nvCxnSpPr>
        <p:spPr>
          <a:xfrm>
            <a:off x="1264595" y="6368374"/>
            <a:ext cx="1077743" cy="152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284CC-DBB4-47D7-B777-743DEC4F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4" t="11380" r="75106" b="20743"/>
          <a:stretch/>
        </p:blipFill>
        <p:spPr>
          <a:xfrm>
            <a:off x="1361872" y="1024852"/>
            <a:ext cx="6235431" cy="5833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55"/>
            <a:ext cx="7699443" cy="1113985"/>
          </a:xfrm>
        </p:spPr>
        <p:txBody>
          <a:bodyPr>
            <a:normAutofit fontScale="90000"/>
          </a:bodyPr>
          <a:lstStyle/>
          <a:p>
            <a:r>
              <a:rPr lang="en-US" dirty="0"/>
              <a:t>At bottom of page – you can confirm – billing# - should preload for your department.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45517" y="4115207"/>
            <a:ext cx="1428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75E561-2118-46A4-9312-C53FF469250E}"/>
              </a:ext>
            </a:extLst>
          </p:cNvPr>
          <p:cNvCxnSpPr>
            <a:cxnSpLocks/>
          </p:cNvCxnSpPr>
          <p:nvPr/>
        </p:nvCxnSpPr>
        <p:spPr>
          <a:xfrm flipH="1" flipV="1">
            <a:off x="6438394" y="2545812"/>
            <a:ext cx="672525" cy="77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Holdings 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1" y="1148648"/>
            <a:ext cx="4402296" cy="34317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60" y="3262787"/>
            <a:ext cx="5044440" cy="29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12905"/>
            <a:ext cx="9144000" cy="245096"/>
          </a:xfrm>
          <a:prstGeom prst="rect">
            <a:avLst/>
          </a:prstGeom>
          <a:solidFill>
            <a:srgbClr val="0095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982" y="0"/>
            <a:ext cx="137588" cy="588818"/>
          </a:xfrm>
          <a:prstGeom prst="rect">
            <a:avLst/>
          </a:prstGeom>
          <a:solidFill>
            <a:srgbClr val="0095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91672" y="1398045"/>
            <a:ext cx="2672980" cy="2081549"/>
            <a:chOff x="911462" y="1398045"/>
            <a:chExt cx="2672980" cy="2081549"/>
          </a:xfrm>
        </p:grpSpPr>
        <p:sp>
          <p:nvSpPr>
            <p:cNvPr id="10" name="Rectangle 9"/>
            <p:cNvSpPr/>
            <p:nvPr/>
          </p:nvSpPr>
          <p:spPr>
            <a:xfrm>
              <a:off x="911462" y="1398045"/>
              <a:ext cx="2672980" cy="2081549"/>
            </a:xfrm>
            <a:prstGeom prst="rect">
              <a:avLst/>
            </a:prstGeom>
            <a:solidFill>
              <a:srgbClr val="009542"/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47172" y="1445541"/>
              <a:ext cx="2199915" cy="1678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600" dirty="0">
                  <a:solidFill>
                    <a:schemeClr val="bg1"/>
                  </a:solidFill>
                  <a:ea typeface="ＭＳ 明朝"/>
                </a:rPr>
                <a:t>More than</a:t>
              </a:r>
              <a:r>
                <a:rPr lang="en-US" sz="5400" dirty="0">
                  <a:solidFill>
                    <a:schemeClr val="bg1"/>
                  </a:solidFill>
                  <a:ea typeface="ＭＳ 明朝"/>
                </a:rPr>
                <a:t> 2</a:t>
              </a:r>
            </a:p>
            <a:p>
              <a:pPr algn="ctr">
                <a:lnSpc>
                  <a:spcPct val="70000"/>
                </a:lnSpc>
              </a:pPr>
              <a:r>
                <a:rPr lang="en-US" sz="2500" dirty="0">
                  <a:solidFill>
                    <a:schemeClr val="bg1"/>
                  </a:solidFill>
                  <a:ea typeface="ＭＳ 明朝"/>
                </a:rPr>
                <a:t>Million</a:t>
              </a:r>
            </a:p>
            <a:p>
              <a:pPr algn="ctr">
                <a:lnSpc>
                  <a:spcPct val="70000"/>
                </a:lnSpc>
              </a:pPr>
              <a:r>
                <a:rPr lang="en-US" sz="1400" dirty="0">
                  <a:solidFill>
                    <a:schemeClr val="bg1"/>
                  </a:solidFill>
                  <a:ea typeface="ＭＳ 明朝"/>
                </a:rPr>
                <a:t>World Wide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1570" y="2925961"/>
            <a:ext cx="2672980" cy="553633"/>
            <a:chOff x="991570" y="2925961"/>
            <a:chExt cx="2672980" cy="553633"/>
          </a:xfrm>
        </p:grpSpPr>
        <p:sp>
          <p:nvSpPr>
            <p:cNvPr id="23" name="Rectangle 22"/>
            <p:cNvSpPr/>
            <p:nvPr/>
          </p:nvSpPr>
          <p:spPr>
            <a:xfrm>
              <a:off x="991570" y="2925961"/>
              <a:ext cx="2672980" cy="553633"/>
            </a:xfrm>
            <a:prstGeom prst="rect">
              <a:avLst/>
            </a:prstGeom>
            <a:solidFill>
              <a:srgbClr val="00713A"/>
            </a:solidFill>
            <a:ln>
              <a:noFill/>
            </a:ln>
            <a:effectLst>
              <a:innerShdw blurRad="180975" dist="50800" dir="576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3725" y="2963934"/>
              <a:ext cx="2199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VEHICLES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35244" y="1398045"/>
            <a:ext cx="2742094" cy="2081549"/>
            <a:chOff x="3735244" y="1398045"/>
            <a:chExt cx="2742094" cy="2081549"/>
          </a:xfrm>
        </p:grpSpPr>
        <p:sp>
          <p:nvSpPr>
            <p:cNvPr id="19" name="Rectangle 18"/>
            <p:cNvSpPr/>
            <p:nvPr/>
          </p:nvSpPr>
          <p:spPr>
            <a:xfrm>
              <a:off x="3735244" y="1398045"/>
              <a:ext cx="2672980" cy="2081549"/>
            </a:xfrm>
            <a:prstGeom prst="rect">
              <a:avLst/>
            </a:prstGeom>
            <a:solidFill>
              <a:srgbClr val="009542"/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95410" y="1680727"/>
              <a:ext cx="2681928" cy="92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dirty="0">
                  <a:solidFill>
                    <a:schemeClr val="bg1"/>
                  </a:solidFill>
                  <a:ea typeface="ＭＳ 明朝"/>
                </a:rPr>
                <a:t>10,000</a:t>
              </a:r>
              <a:br>
                <a:rPr lang="en-US" sz="5400" dirty="0">
                  <a:solidFill>
                    <a:schemeClr val="bg1"/>
                  </a:solidFill>
                  <a:ea typeface="ＭＳ 明朝"/>
                </a:rPr>
              </a:br>
              <a:r>
                <a:rPr lang="en-US" sz="1400" dirty="0">
                  <a:solidFill>
                    <a:schemeClr val="bg1"/>
                  </a:solidFill>
                  <a:ea typeface="ＭＳ 明朝"/>
                </a:rPr>
                <a:t>World Wide Locations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35244" y="2925961"/>
            <a:ext cx="2672980" cy="553633"/>
            <a:chOff x="3735244" y="2925961"/>
            <a:chExt cx="2672980" cy="553633"/>
          </a:xfrm>
        </p:grpSpPr>
        <p:sp>
          <p:nvSpPr>
            <p:cNvPr id="24" name="Rectangle 23"/>
            <p:cNvSpPr/>
            <p:nvPr/>
          </p:nvSpPr>
          <p:spPr>
            <a:xfrm>
              <a:off x="3735244" y="2925961"/>
              <a:ext cx="2672980" cy="553633"/>
            </a:xfrm>
            <a:prstGeom prst="rect">
              <a:avLst/>
            </a:prstGeom>
            <a:solidFill>
              <a:srgbClr val="00713A"/>
            </a:solidFill>
            <a:ln>
              <a:noFill/>
            </a:ln>
            <a:effectLst>
              <a:innerShdw blurRad="180975" dist="50800" dir="576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75819" y="2963934"/>
              <a:ext cx="2199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LOCATIONS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71020" y="1398045"/>
            <a:ext cx="2672980" cy="2081549"/>
            <a:chOff x="6471020" y="1398045"/>
            <a:chExt cx="2672980" cy="2081549"/>
          </a:xfrm>
        </p:grpSpPr>
        <p:sp>
          <p:nvSpPr>
            <p:cNvPr id="18" name="Rectangle 17"/>
            <p:cNvSpPr/>
            <p:nvPr/>
          </p:nvSpPr>
          <p:spPr>
            <a:xfrm>
              <a:off x="6471020" y="1398045"/>
              <a:ext cx="2672980" cy="2081549"/>
            </a:xfrm>
            <a:prstGeom prst="rect">
              <a:avLst/>
            </a:prstGeom>
            <a:solidFill>
              <a:srgbClr val="009542"/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26436" y="1746043"/>
              <a:ext cx="2548008" cy="97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5400" dirty="0">
                  <a:solidFill>
                    <a:schemeClr val="bg1"/>
                  </a:solidFill>
                  <a:ea typeface="ＭＳ 明朝"/>
                </a:rPr>
                <a:t>$25.9 </a:t>
              </a:r>
              <a:r>
                <a:rPr lang="en-US" sz="2500" dirty="0">
                  <a:solidFill>
                    <a:schemeClr val="bg1"/>
                  </a:solidFill>
                  <a:ea typeface="ＭＳ 明朝"/>
                </a:rPr>
                <a:t>Billion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71020" y="2925961"/>
            <a:ext cx="2672980" cy="553633"/>
            <a:chOff x="6471020" y="2925961"/>
            <a:chExt cx="2672980" cy="553633"/>
          </a:xfrm>
        </p:grpSpPr>
        <p:sp>
          <p:nvSpPr>
            <p:cNvPr id="25" name="Rectangle 24"/>
            <p:cNvSpPr/>
            <p:nvPr/>
          </p:nvSpPr>
          <p:spPr>
            <a:xfrm>
              <a:off x="6471020" y="2925961"/>
              <a:ext cx="2672980" cy="553633"/>
            </a:xfrm>
            <a:prstGeom prst="rect">
              <a:avLst/>
            </a:prstGeom>
            <a:solidFill>
              <a:srgbClr val="00713A"/>
            </a:solidFill>
            <a:ln>
              <a:noFill/>
            </a:ln>
            <a:effectLst>
              <a:innerShdw blurRad="180975" dist="50800" dir="576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24232" y="2963934"/>
              <a:ext cx="2199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REVENUE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1342550" y="137951"/>
            <a:ext cx="7988299" cy="5850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/>
              <a:t>THE POWER OF THE BRANDS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71020" y="3479594"/>
            <a:ext cx="2672980" cy="2037123"/>
            <a:chOff x="6471020" y="3479594"/>
            <a:chExt cx="2672980" cy="2037123"/>
          </a:xfrm>
        </p:grpSpPr>
        <p:sp>
          <p:nvSpPr>
            <p:cNvPr id="27" name="Rectangle 26"/>
            <p:cNvSpPr/>
            <p:nvPr/>
          </p:nvSpPr>
          <p:spPr>
            <a:xfrm>
              <a:off x="6471020" y="3479594"/>
              <a:ext cx="2672980" cy="2037123"/>
            </a:xfrm>
            <a:prstGeom prst="rect">
              <a:avLst/>
            </a:prstGeom>
            <a:solidFill>
              <a:srgbClr val="005424"/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2234">
              <a:off x="7249086" y="4131647"/>
              <a:ext cx="1400700" cy="10505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2234">
              <a:off x="7999558" y="3766896"/>
              <a:ext cx="1101832" cy="82637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2234">
              <a:off x="6631081" y="3720520"/>
              <a:ext cx="1101832" cy="82637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991570" y="3479594"/>
            <a:ext cx="2672980" cy="2037123"/>
            <a:chOff x="991570" y="3479594"/>
            <a:chExt cx="2672980" cy="2037123"/>
          </a:xfrm>
        </p:grpSpPr>
        <p:grpSp>
          <p:nvGrpSpPr>
            <p:cNvPr id="49" name="Group 48"/>
            <p:cNvGrpSpPr/>
            <p:nvPr/>
          </p:nvGrpSpPr>
          <p:grpSpPr>
            <a:xfrm>
              <a:off x="991570" y="3479594"/>
              <a:ext cx="2672980" cy="2037123"/>
              <a:chOff x="991570" y="3479594"/>
              <a:chExt cx="2672980" cy="203712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1570" y="3479594"/>
                <a:ext cx="2672980" cy="2037123"/>
              </a:xfrm>
              <a:prstGeom prst="rect">
                <a:avLst/>
              </a:prstGeom>
              <a:solidFill>
                <a:srgbClr val="005424"/>
              </a:solidFill>
              <a:ln>
                <a:noFill/>
              </a:ln>
              <a:effectLst>
                <a:outerShdw blurRad="222250" dist="38100" dir="2700000" algn="tl" rotWithShape="0">
                  <a:srgbClr val="000000">
                    <a:alpha val="46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542"/>
                  </a:solidFill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188967" y="3543233"/>
                <a:ext cx="766555" cy="1961087"/>
                <a:chOff x="1188967" y="3573713"/>
                <a:chExt cx="766555" cy="1961087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1269902" y="3573713"/>
                  <a:ext cx="604684" cy="1588222"/>
                </a:xfrm>
                <a:prstGeom prst="rect">
                  <a:avLst/>
                </a:prstGeom>
                <a:solidFill>
                  <a:srgbClr val="009542"/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188967" y="5180857"/>
                  <a:ext cx="766555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Enterprise</a:t>
                  </a:r>
                  <a:br>
                    <a:rPr lang="en-US" sz="1000" dirty="0">
                      <a:solidFill>
                        <a:srgbClr val="FFFFFF"/>
                      </a:solidFill>
                    </a:rPr>
                  </a:br>
                  <a:r>
                    <a:rPr lang="en-US" sz="1000" dirty="0">
                      <a:solidFill>
                        <a:srgbClr val="FFFFFF"/>
                      </a:solidFill>
                    </a:rPr>
                    <a:t>Holdings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197787" y="3607695"/>
                  <a:ext cx="748923" cy="22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00" b="1" dirty="0">
                      <a:solidFill>
                        <a:srgbClr val="FFFFFF"/>
                      </a:solidFill>
                    </a:rPr>
                    <a:t>1,200,000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943402" y="4369287"/>
                <a:ext cx="910827" cy="1135033"/>
                <a:chOff x="1943402" y="4399767"/>
                <a:chExt cx="910827" cy="1135033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2096473" y="4399767"/>
                  <a:ext cx="604684" cy="76216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943402" y="5180857"/>
                  <a:ext cx="910827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Hertz</a:t>
                  </a:r>
                  <a:br>
                    <a:rPr lang="en-US" sz="1000" dirty="0">
                      <a:solidFill>
                        <a:srgbClr val="FFFFFF"/>
                      </a:solidFill>
                    </a:rPr>
                  </a:br>
                  <a:r>
                    <a:rPr lang="en-US" sz="1000" dirty="0">
                      <a:solidFill>
                        <a:srgbClr val="FFFFFF"/>
                      </a:solidFill>
                    </a:rPr>
                    <a:t>Dollar/Thrifty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017143" y="4399767"/>
                  <a:ext cx="763351" cy="22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00" dirty="0">
                      <a:solidFill>
                        <a:srgbClr val="4D4D4D"/>
                      </a:solidFill>
                    </a:rPr>
                    <a:t>506,2000*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847880" y="4582230"/>
                <a:ext cx="742512" cy="922090"/>
                <a:chOff x="2832640" y="4612710"/>
                <a:chExt cx="742512" cy="92209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2901553" y="4612710"/>
                  <a:ext cx="604684" cy="549225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910385" y="5180857"/>
                  <a:ext cx="587020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Avis</a:t>
                  </a:r>
                  <a:br>
                    <a:rPr lang="en-US" sz="1000" dirty="0">
                      <a:solidFill>
                        <a:srgbClr val="FFFFFF"/>
                      </a:solidFill>
                    </a:rPr>
                  </a:br>
                  <a:r>
                    <a:rPr lang="en-US" sz="1000" dirty="0">
                      <a:solidFill>
                        <a:srgbClr val="FFFFFF"/>
                      </a:solidFill>
                    </a:rPr>
                    <a:t>Budget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832640" y="4622905"/>
                  <a:ext cx="742512" cy="22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00" dirty="0">
                      <a:solidFill>
                        <a:srgbClr val="4D4D4D"/>
                      </a:solidFill>
                    </a:rPr>
                    <a:t>365,000**</a:t>
                  </a:r>
                </a:p>
              </p:txBody>
            </p:sp>
          </p:grpSp>
        </p:grpSp>
        <p:sp>
          <p:nvSpPr>
            <p:cNvPr id="355" name="Rectangle 354"/>
            <p:cNvSpPr/>
            <p:nvPr/>
          </p:nvSpPr>
          <p:spPr>
            <a:xfrm>
              <a:off x="1960768" y="3574330"/>
              <a:ext cx="1584536" cy="290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solidFill>
                    <a:schemeClr val="bg1"/>
                  </a:solidFill>
                  <a:ea typeface="ＭＳ 明朝"/>
                </a:rPr>
                <a:t>U.S. Fleet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33591" y="3479594"/>
            <a:ext cx="3382973" cy="2037123"/>
            <a:chOff x="3433591" y="3479594"/>
            <a:chExt cx="3382973" cy="2037123"/>
          </a:xfrm>
        </p:grpSpPr>
        <p:grpSp>
          <p:nvGrpSpPr>
            <p:cNvPr id="15" name="Group 14"/>
            <p:cNvGrpSpPr/>
            <p:nvPr/>
          </p:nvGrpSpPr>
          <p:grpSpPr>
            <a:xfrm>
              <a:off x="3433591" y="3479594"/>
              <a:ext cx="3382973" cy="2037123"/>
              <a:chOff x="3433591" y="3479594"/>
              <a:chExt cx="3382973" cy="203712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735244" y="3479594"/>
                <a:ext cx="2672980" cy="2037123"/>
              </a:xfrm>
              <a:prstGeom prst="rect">
                <a:avLst/>
              </a:prstGeom>
              <a:solidFill>
                <a:srgbClr val="005424"/>
              </a:solidFill>
              <a:ln>
                <a:noFill/>
              </a:ln>
              <a:effectLst>
                <a:outerShdw blurRad="222250" dist="38100" dir="2700000" algn="tl" rotWithShape="0">
                  <a:srgbClr val="000000">
                    <a:alpha val="46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542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433591" y="3747195"/>
                <a:ext cx="3382973" cy="1628190"/>
                <a:chOff x="-4851286" y="4022690"/>
                <a:chExt cx="3382973" cy="1628190"/>
              </a:xfrm>
            </p:grpSpPr>
            <p:pic>
              <p:nvPicPr>
                <p:cNvPr id="55" name="Picture 2" descr="\\psf\Host\Volumes\Jobs_010613\0988_SW_EnterpriseFarrellCarRentalShow\Images\usmap copy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851286" y="4024313"/>
                  <a:ext cx="3382973" cy="16265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Oval 216"/>
                <p:cNvSpPr/>
                <p:nvPr/>
              </p:nvSpPr>
              <p:spPr>
                <a:xfrm>
                  <a:off x="-2236401" y="414828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-2334928" y="418126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-2236401" y="405136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-2311079" y="410530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-2215829" y="423701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-2147401" y="415804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-2302972" y="434640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-2401499" y="437938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-2302972" y="42494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-2377650" y="43034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-2282400" y="443513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-2213972" y="435616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-2469960" y="428756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-2401532" y="420859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-2557103" y="439695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-2536531" y="448568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-2468103" y="440671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-2361875" y="455022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>
                  <a:off x="-2460402" y="458320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-2361875" y="44533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-2436553" y="450724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-2428446" y="474834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-2526973" y="478132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-2428446" y="465142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-2503124" y="470536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-2461667" y="484238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-2641516" y="457246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-2740043" y="460544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-2641516" y="447555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-2716194" y="45294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-2620944" y="466119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-2552516" y="458223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-2708087" y="477058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-2806614" y="480356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-2708087" y="467367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-2782765" y="47276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-2687515" y="485931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-2619087" y="478035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-2552516" y="495640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-2628808" y="498938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-2530281" y="48594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-2604959" y="49134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-2578197" y="513682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-2596852" y="50576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-2676678" y="508515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-2549227" y="522072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-2525694" y="510178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-2792500" y="496984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-2891027" y="500282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-2792500" y="487293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-2867178" y="492686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-2771928" y="505857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-2703500" y="497961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-2859071" y="507105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-2933749" y="51249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-2468103" y="53041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-2513057" y="51664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-2512325" y="529238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-2490763" y="522070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-2771801" y="424794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-2870328" y="428091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-2957735" y="423614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-2751229" y="433667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-2822427" y="437368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-2838372" y="444606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-2936899" y="447903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-2913050" y="440308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-2817800" y="453479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-2749372" y="44558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-3025932" y="429849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-3124459" y="433146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-3025932" y="420157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-3100610" y="4255511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-3005360" y="4387221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-2936932" y="430825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-3092503" y="449661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-3191030" y="452958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-3092503" y="439969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-3167181" y="4453631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/>
                <p:cNvSpPr/>
                <p:nvPr/>
              </p:nvSpPr>
              <p:spPr>
                <a:xfrm>
                  <a:off x="-3071931" y="4585341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-3003503" y="450637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-2897275" y="464988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-2995802" y="468285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-2897275" y="455296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-2971953" y="460690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-2876703" y="473861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-2808275" y="465964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-2963846" y="484800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Oval 331"/>
                <p:cNvSpPr/>
                <p:nvPr/>
              </p:nvSpPr>
              <p:spPr>
                <a:xfrm>
                  <a:off x="-3062373" y="488097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-2963846" y="475108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-3038524" y="480502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Oval 334"/>
                <p:cNvSpPr/>
                <p:nvPr/>
              </p:nvSpPr>
              <p:spPr>
                <a:xfrm>
                  <a:off x="-2943274" y="493673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-2874846" y="485776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-3176916" y="467212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Oval 337"/>
                <p:cNvSpPr/>
                <p:nvPr/>
              </p:nvSpPr>
              <p:spPr>
                <a:xfrm>
                  <a:off x="-3275443" y="470510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-3176916" y="45752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-3251594" y="462914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-3156344" y="476085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-3087916" y="46818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-3243487" y="487024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-3342014" y="490322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-3243487" y="477332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/>
                <p:cNvSpPr/>
                <p:nvPr/>
              </p:nvSpPr>
              <p:spPr>
                <a:xfrm>
                  <a:off x="-3318165" y="482726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-3222915" y="495897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-3154487" y="48800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-3065681" y="505606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/>
                <p:cNvSpPr/>
                <p:nvPr/>
              </p:nvSpPr>
              <p:spPr>
                <a:xfrm>
                  <a:off x="-3164208" y="508903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/>
                <p:cNvSpPr/>
                <p:nvPr/>
              </p:nvSpPr>
              <p:spPr>
                <a:xfrm>
                  <a:off x="-3065681" y="495914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/>
                <p:cNvSpPr/>
                <p:nvPr/>
              </p:nvSpPr>
              <p:spPr>
                <a:xfrm>
                  <a:off x="-3140359" y="501308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Oval 352"/>
                <p:cNvSpPr/>
                <p:nvPr/>
              </p:nvSpPr>
              <p:spPr>
                <a:xfrm>
                  <a:off x="-3045109" y="514479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/>
                <p:cNvSpPr/>
                <p:nvPr/>
              </p:nvSpPr>
              <p:spPr>
                <a:xfrm>
                  <a:off x="-2976681" y="50658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/>
                <p:cNvSpPr/>
                <p:nvPr/>
              </p:nvSpPr>
              <p:spPr>
                <a:xfrm>
                  <a:off x="-3230779" y="528715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/>
                <p:cNvSpPr/>
                <p:nvPr/>
              </p:nvSpPr>
              <p:spPr>
                <a:xfrm>
                  <a:off x="-3132252" y="515726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/>
                <p:cNvSpPr/>
                <p:nvPr/>
              </p:nvSpPr>
              <p:spPr>
                <a:xfrm>
                  <a:off x="-3206930" y="521120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/>
                <p:cNvSpPr/>
                <p:nvPr/>
              </p:nvSpPr>
              <p:spPr>
                <a:xfrm>
                  <a:off x="-3327900" y="506950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/>
                <p:cNvSpPr/>
                <p:nvPr/>
              </p:nvSpPr>
              <p:spPr>
                <a:xfrm>
                  <a:off x="-3426427" y="510248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-3327900" y="49725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/>
                <p:cNvSpPr/>
                <p:nvPr/>
              </p:nvSpPr>
              <p:spPr>
                <a:xfrm>
                  <a:off x="-3402578" y="50265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-3307328" y="515823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-3238900" y="507926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-3220614" y="514334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/>
                <p:cNvSpPr/>
                <p:nvPr/>
              </p:nvSpPr>
              <p:spPr>
                <a:xfrm>
                  <a:off x="-3394471" y="51707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/>
                <p:cNvSpPr/>
                <p:nvPr/>
              </p:nvSpPr>
              <p:spPr>
                <a:xfrm>
                  <a:off x="-3335568" y="521120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/>
                <p:cNvSpPr/>
                <p:nvPr/>
              </p:nvSpPr>
              <p:spPr>
                <a:xfrm>
                  <a:off x="-3305471" y="52773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-3221372" y="414258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/>
                <p:cNvSpPr/>
                <p:nvPr/>
              </p:nvSpPr>
              <p:spPr>
                <a:xfrm>
                  <a:off x="-3319899" y="417556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>
                <a:xfrm>
                  <a:off x="-3200800" y="423131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Oval 389"/>
                <p:cNvSpPr/>
                <p:nvPr/>
              </p:nvSpPr>
              <p:spPr>
                <a:xfrm>
                  <a:off x="-3132372" y="415234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/>
                <p:cNvSpPr/>
                <p:nvPr/>
              </p:nvSpPr>
              <p:spPr>
                <a:xfrm>
                  <a:off x="-3287943" y="434070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/>
                <p:cNvSpPr/>
                <p:nvPr/>
              </p:nvSpPr>
              <p:spPr>
                <a:xfrm>
                  <a:off x="-3386470" y="437368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>
                  <a:off x="-3287943" y="42437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/>
                <p:cNvSpPr/>
                <p:nvPr/>
              </p:nvSpPr>
              <p:spPr>
                <a:xfrm>
                  <a:off x="-3362621" y="42977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/>
                <p:cNvSpPr/>
                <p:nvPr/>
              </p:nvSpPr>
              <p:spPr>
                <a:xfrm>
                  <a:off x="-3267371" y="442943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>
                  <a:off x="-3198943" y="435046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/>
                <p:cNvSpPr/>
                <p:nvPr/>
              </p:nvSpPr>
              <p:spPr>
                <a:xfrm>
                  <a:off x="-3475503" y="419313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/>
                <p:cNvSpPr/>
                <p:nvPr/>
              </p:nvSpPr>
              <p:spPr>
                <a:xfrm>
                  <a:off x="-3574030" y="422610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/>
                <p:cNvSpPr/>
                <p:nvPr/>
              </p:nvSpPr>
              <p:spPr>
                <a:xfrm>
                  <a:off x="-3550181" y="415015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/>
                <p:cNvSpPr/>
                <p:nvPr/>
              </p:nvSpPr>
              <p:spPr>
                <a:xfrm>
                  <a:off x="-3454931" y="428186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-3386503" y="420289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/>
                <p:cNvSpPr/>
                <p:nvPr/>
              </p:nvSpPr>
              <p:spPr>
                <a:xfrm>
                  <a:off x="-3542074" y="439125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Oval 403"/>
                <p:cNvSpPr/>
                <p:nvPr/>
              </p:nvSpPr>
              <p:spPr>
                <a:xfrm>
                  <a:off x="-3640601" y="442422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/>
                <p:cNvSpPr/>
                <p:nvPr/>
              </p:nvSpPr>
              <p:spPr>
                <a:xfrm>
                  <a:off x="-3542074" y="429433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/>
                <p:cNvSpPr/>
                <p:nvPr/>
              </p:nvSpPr>
              <p:spPr>
                <a:xfrm>
                  <a:off x="-3616752" y="434827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Oval 406"/>
                <p:cNvSpPr/>
                <p:nvPr/>
              </p:nvSpPr>
              <p:spPr>
                <a:xfrm>
                  <a:off x="-3521502" y="447998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/>
                <p:cNvSpPr/>
                <p:nvPr/>
              </p:nvSpPr>
              <p:spPr>
                <a:xfrm>
                  <a:off x="-3453074" y="440101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/>
                <p:cNvSpPr/>
                <p:nvPr/>
              </p:nvSpPr>
              <p:spPr>
                <a:xfrm>
                  <a:off x="-3346846" y="454452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/>
                <p:cNvSpPr/>
                <p:nvPr/>
              </p:nvSpPr>
              <p:spPr>
                <a:xfrm>
                  <a:off x="-3445373" y="457750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/>
                <p:cNvSpPr/>
                <p:nvPr/>
              </p:nvSpPr>
              <p:spPr>
                <a:xfrm>
                  <a:off x="-3346846" y="44476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/>
                <p:cNvSpPr/>
                <p:nvPr/>
              </p:nvSpPr>
              <p:spPr>
                <a:xfrm>
                  <a:off x="-3421524" y="450154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/>
                <p:cNvSpPr/>
                <p:nvPr/>
              </p:nvSpPr>
              <p:spPr>
                <a:xfrm>
                  <a:off x="-3326274" y="463325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/>
                <p:cNvSpPr/>
                <p:nvPr/>
              </p:nvSpPr>
              <p:spPr>
                <a:xfrm>
                  <a:off x="-3257846" y="45542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-3413417" y="474264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-3511944" y="477562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Oval 416"/>
                <p:cNvSpPr/>
                <p:nvPr/>
              </p:nvSpPr>
              <p:spPr>
                <a:xfrm>
                  <a:off x="-3413417" y="464572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Oval 417"/>
                <p:cNvSpPr/>
                <p:nvPr/>
              </p:nvSpPr>
              <p:spPr>
                <a:xfrm>
                  <a:off x="-3488095" y="469966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Oval 418"/>
                <p:cNvSpPr/>
                <p:nvPr/>
              </p:nvSpPr>
              <p:spPr>
                <a:xfrm>
                  <a:off x="-3392845" y="483137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/>
                <p:cNvSpPr/>
                <p:nvPr/>
              </p:nvSpPr>
              <p:spPr>
                <a:xfrm>
                  <a:off x="-3324417" y="47524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/>
                <p:cNvSpPr/>
                <p:nvPr/>
              </p:nvSpPr>
              <p:spPr>
                <a:xfrm>
                  <a:off x="-3626487" y="456676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Oval 421"/>
                <p:cNvSpPr/>
                <p:nvPr/>
              </p:nvSpPr>
              <p:spPr>
                <a:xfrm>
                  <a:off x="-3725014" y="459974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/>
                <p:cNvSpPr/>
                <p:nvPr/>
              </p:nvSpPr>
              <p:spPr>
                <a:xfrm>
                  <a:off x="-3626487" y="446985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/>
                <p:cNvSpPr/>
                <p:nvPr/>
              </p:nvSpPr>
              <p:spPr>
                <a:xfrm>
                  <a:off x="-3701165" y="45237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/>
                <p:cNvSpPr/>
                <p:nvPr/>
              </p:nvSpPr>
              <p:spPr>
                <a:xfrm>
                  <a:off x="-3605915" y="465549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/>
                <p:cNvSpPr/>
                <p:nvPr/>
              </p:nvSpPr>
              <p:spPr>
                <a:xfrm>
                  <a:off x="-3537487" y="457653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/>
                <p:cNvSpPr/>
                <p:nvPr/>
              </p:nvSpPr>
              <p:spPr>
                <a:xfrm>
                  <a:off x="-3693058" y="476488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/>
                <p:cNvSpPr/>
                <p:nvPr/>
              </p:nvSpPr>
              <p:spPr>
                <a:xfrm>
                  <a:off x="-3791585" y="479786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/>
                <p:cNvSpPr/>
                <p:nvPr/>
              </p:nvSpPr>
              <p:spPr>
                <a:xfrm>
                  <a:off x="-3693058" y="466797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Oval 429"/>
                <p:cNvSpPr/>
                <p:nvPr/>
              </p:nvSpPr>
              <p:spPr>
                <a:xfrm>
                  <a:off x="-3767736" y="47219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Oval 430"/>
                <p:cNvSpPr/>
                <p:nvPr/>
              </p:nvSpPr>
              <p:spPr>
                <a:xfrm>
                  <a:off x="-3672486" y="485361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/>
                <p:cNvSpPr/>
                <p:nvPr/>
              </p:nvSpPr>
              <p:spPr>
                <a:xfrm>
                  <a:off x="-3604058" y="477465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/>
                <p:cNvSpPr/>
                <p:nvPr/>
              </p:nvSpPr>
              <p:spPr>
                <a:xfrm>
                  <a:off x="-3515252" y="495070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/>
                <p:cNvSpPr/>
                <p:nvPr/>
              </p:nvSpPr>
              <p:spPr>
                <a:xfrm>
                  <a:off x="-3613779" y="498368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/>
                <p:cNvSpPr/>
                <p:nvPr/>
              </p:nvSpPr>
              <p:spPr>
                <a:xfrm>
                  <a:off x="-3515252" y="48537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/>
                <p:cNvSpPr/>
                <p:nvPr/>
              </p:nvSpPr>
              <p:spPr>
                <a:xfrm>
                  <a:off x="-3589930" y="49077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Oval 436"/>
                <p:cNvSpPr/>
                <p:nvPr/>
              </p:nvSpPr>
              <p:spPr>
                <a:xfrm>
                  <a:off x="-3494680" y="503943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Oval 437"/>
                <p:cNvSpPr/>
                <p:nvPr/>
              </p:nvSpPr>
              <p:spPr>
                <a:xfrm>
                  <a:off x="-3426252" y="496046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Oval 438"/>
                <p:cNvSpPr/>
                <p:nvPr/>
              </p:nvSpPr>
              <p:spPr>
                <a:xfrm>
                  <a:off x="-3465786" y="487179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Oval 440"/>
                <p:cNvSpPr/>
                <p:nvPr/>
              </p:nvSpPr>
              <p:spPr>
                <a:xfrm>
                  <a:off x="-3581823" y="50519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>
                <a:xfrm>
                  <a:off x="-3515252" y="512256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/>
                <p:cNvSpPr/>
                <p:nvPr/>
              </p:nvSpPr>
              <p:spPr>
                <a:xfrm>
                  <a:off x="-3777471" y="496414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Oval 445"/>
                <p:cNvSpPr/>
                <p:nvPr/>
              </p:nvSpPr>
              <p:spPr>
                <a:xfrm>
                  <a:off x="-3875998" y="499712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Oval 446"/>
                <p:cNvSpPr/>
                <p:nvPr/>
              </p:nvSpPr>
              <p:spPr>
                <a:xfrm>
                  <a:off x="-3777471" y="486723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>
                <a:xfrm>
                  <a:off x="-3852149" y="492116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Oval 448"/>
                <p:cNvSpPr/>
                <p:nvPr/>
              </p:nvSpPr>
              <p:spPr>
                <a:xfrm>
                  <a:off x="-3756899" y="505287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Oval 449"/>
                <p:cNvSpPr/>
                <p:nvPr/>
              </p:nvSpPr>
              <p:spPr>
                <a:xfrm>
                  <a:off x="-3688471" y="497391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/>
                <p:cNvSpPr/>
                <p:nvPr/>
              </p:nvSpPr>
              <p:spPr>
                <a:xfrm>
                  <a:off x="-3942569" y="519524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-3918720" y="511928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>
                <a:xfrm>
                  <a:off x="-3823470" y="525099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Oval 460"/>
                <p:cNvSpPr/>
                <p:nvPr/>
              </p:nvSpPr>
              <p:spPr>
                <a:xfrm>
                  <a:off x="-3428109" y="542715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-3302180" y="545651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/>
                <p:cNvSpPr/>
                <p:nvPr/>
              </p:nvSpPr>
              <p:spPr>
                <a:xfrm>
                  <a:off x="-3693982" y="539113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>
                <a:xfrm>
                  <a:off x="-3515252" y="543962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/>
                <p:cNvSpPr/>
                <p:nvPr/>
              </p:nvSpPr>
              <p:spPr>
                <a:xfrm>
                  <a:off x="-3794948" y="535534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Oval 466"/>
                <p:cNvSpPr/>
                <p:nvPr/>
              </p:nvSpPr>
              <p:spPr>
                <a:xfrm>
                  <a:off x="-3235630" y="555816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/>
                <p:cNvSpPr/>
                <p:nvPr/>
              </p:nvSpPr>
              <p:spPr>
                <a:xfrm>
                  <a:off x="-3266469" y="550628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Oval 469"/>
                <p:cNvSpPr/>
                <p:nvPr/>
              </p:nvSpPr>
              <p:spPr>
                <a:xfrm>
                  <a:off x="-3779203" y="404809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Oval 472"/>
                <p:cNvSpPr/>
                <p:nvPr/>
              </p:nvSpPr>
              <p:spPr>
                <a:xfrm>
                  <a:off x="-3660104" y="410385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/>
                <p:cNvSpPr/>
                <p:nvPr/>
              </p:nvSpPr>
              <p:spPr>
                <a:xfrm>
                  <a:off x="-3747247" y="421324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/>
                <p:cNvSpPr/>
                <p:nvPr/>
              </p:nvSpPr>
              <p:spPr>
                <a:xfrm>
                  <a:off x="-3845774" y="424621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/>
                <p:cNvSpPr/>
                <p:nvPr/>
              </p:nvSpPr>
              <p:spPr>
                <a:xfrm>
                  <a:off x="-3747247" y="411632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/>
                <p:cNvSpPr/>
                <p:nvPr/>
              </p:nvSpPr>
              <p:spPr>
                <a:xfrm>
                  <a:off x="-3821925" y="417026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Oval 478"/>
                <p:cNvSpPr/>
                <p:nvPr/>
              </p:nvSpPr>
              <p:spPr>
                <a:xfrm>
                  <a:off x="-3726675" y="430197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Oval 479"/>
                <p:cNvSpPr/>
                <p:nvPr/>
              </p:nvSpPr>
              <p:spPr>
                <a:xfrm>
                  <a:off x="-3658247" y="422300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/>
                <p:cNvSpPr/>
                <p:nvPr/>
              </p:nvSpPr>
              <p:spPr>
                <a:xfrm>
                  <a:off x="-3934807" y="4065671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Oval 481"/>
                <p:cNvSpPr/>
                <p:nvPr/>
              </p:nvSpPr>
              <p:spPr>
                <a:xfrm>
                  <a:off x="-4033334" y="409864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/>
                <p:cNvSpPr/>
                <p:nvPr/>
              </p:nvSpPr>
              <p:spPr>
                <a:xfrm>
                  <a:off x="-4009485" y="402269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/>
                <p:cNvSpPr/>
                <p:nvPr/>
              </p:nvSpPr>
              <p:spPr>
                <a:xfrm>
                  <a:off x="-3914235" y="415440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Oval 485"/>
                <p:cNvSpPr/>
                <p:nvPr/>
              </p:nvSpPr>
              <p:spPr>
                <a:xfrm>
                  <a:off x="-3845807" y="407543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86"/>
                <p:cNvSpPr/>
                <p:nvPr/>
              </p:nvSpPr>
              <p:spPr>
                <a:xfrm>
                  <a:off x="-4001378" y="4263791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Oval 487"/>
                <p:cNvSpPr/>
                <p:nvPr/>
              </p:nvSpPr>
              <p:spPr>
                <a:xfrm>
                  <a:off x="-4099905" y="429676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>
                <a:xfrm>
                  <a:off x="-4001378" y="416687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Oval 489"/>
                <p:cNvSpPr/>
                <p:nvPr/>
              </p:nvSpPr>
              <p:spPr>
                <a:xfrm>
                  <a:off x="-4076056" y="422081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Oval 490"/>
                <p:cNvSpPr/>
                <p:nvPr/>
              </p:nvSpPr>
              <p:spPr>
                <a:xfrm>
                  <a:off x="-3980806" y="435252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Oval 491"/>
                <p:cNvSpPr/>
                <p:nvPr/>
              </p:nvSpPr>
              <p:spPr>
                <a:xfrm>
                  <a:off x="-3912378" y="427355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/>
                <p:cNvSpPr/>
                <p:nvPr/>
              </p:nvSpPr>
              <p:spPr>
                <a:xfrm>
                  <a:off x="-3806150" y="441706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Oval 493"/>
                <p:cNvSpPr/>
                <p:nvPr/>
              </p:nvSpPr>
              <p:spPr>
                <a:xfrm>
                  <a:off x="-3904677" y="445003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/>
                <p:cNvSpPr/>
                <p:nvPr/>
              </p:nvSpPr>
              <p:spPr>
                <a:xfrm>
                  <a:off x="-3806150" y="432014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/>
                <p:cNvSpPr/>
                <p:nvPr/>
              </p:nvSpPr>
              <p:spPr>
                <a:xfrm>
                  <a:off x="-3880828" y="437408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Oval 496"/>
                <p:cNvSpPr/>
                <p:nvPr/>
              </p:nvSpPr>
              <p:spPr>
                <a:xfrm>
                  <a:off x="-3785578" y="450579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-3717150" y="442682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Oval 498"/>
                <p:cNvSpPr/>
                <p:nvPr/>
              </p:nvSpPr>
              <p:spPr>
                <a:xfrm>
                  <a:off x="-3872721" y="461518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Oval 499"/>
                <p:cNvSpPr/>
                <p:nvPr/>
              </p:nvSpPr>
              <p:spPr>
                <a:xfrm>
                  <a:off x="-3971248" y="464815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Oval 500"/>
                <p:cNvSpPr/>
                <p:nvPr/>
              </p:nvSpPr>
              <p:spPr>
                <a:xfrm>
                  <a:off x="-3872721" y="451826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Oval 501"/>
                <p:cNvSpPr/>
                <p:nvPr/>
              </p:nvSpPr>
              <p:spPr>
                <a:xfrm>
                  <a:off x="-3947399" y="457220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/>
                <p:cNvSpPr/>
                <p:nvPr/>
              </p:nvSpPr>
              <p:spPr>
                <a:xfrm>
                  <a:off x="-3852149" y="470391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Oval 503"/>
                <p:cNvSpPr/>
                <p:nvPr/>
              </p:nvSpPr>
              <p:spPr>
                <a:xfrm>
                  <a:off x="-3783721" y="462494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/>
                <p:cNvSpPr/>
                <p:nvPr/>
              </p:nvSpPr>
              <p:spPr>
                <a:xfrm>
                  <a:off x="-4085791" y="443930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Oval 505"/>
                <p:cNvSpPr/>
                <p:nvPr/>
              </p:nvSpPr>
              <p:spPr>
                <a:xfrm>
                  <a:off x="-4184318" y="447227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/>
                <p:cNvSpPr/>
                <p:nvPr/>
              </p:nvSpPr>
              <p:spPr>
                <a:xfrm>
                  <a:off x="-4085791" y="434238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>
                <a:xfrm>
                  <a:off x="-4160469" y="439632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Oval 508"/>
                <p:cNvSpPr/>
                <p:nvPr/>
              </p:nvSpPr>
              <p:spPr>
                <a:xfrm>
                  <a:off x="-4065219" y="452803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Oval 509"/>
                <p:cNvSpPr/>
                <p:nvPr/>
              </p:nvSpPr>
              <p:spPr>
                <a:xfrm>
                  <a:off x="-3996791" y="444906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Oval 510"/>
                <p:cNvSpPr/>
                <p:nvPr/>
              </p:nvSpPr>
              <p:spPr>
                <a:xfrm>
                  <a:off x="-4152362" y="463742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-4250889" y="467039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Oval 512"/>
                <p:cNvSpPr/>
                <p:nvPr/>
              </p:nvSpPr>
              <p:spPr>
                <a:xfrm>
                  <a:off x="-4152362" y="454050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Oval 513"/>
                <p:cNvSpPr/>
                <p:nvPr/>
              </p:nvSpPr>
              <p:spPr>
                <a:xfrm>
                  <a:off x="-4227040" y="459444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Oval 514"/>
                <p:cNvSpPr/>
                <p:nvPr/>
              </p:nvSpPr>
              <p:spPr>
                <a:xfrm>
                  <a:off x="-4131790" y="472615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Oval 515"/>
                <p:cNvSpPr/>
                <p:nvPr/>
              </p:nvSpPr>
              <p:spPr>
                <a:xfrm>
                  <a:off x="-4063362" y="464718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-3974556" y="482324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>
                <a:xfrm>
                  <a:off x="-4073083" y="485621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-3974556" y="472632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Oval 519"/>
                <p:cNvSpPr/>
                <p:nvPr/>
              </p:nvSpPr>
              <p:spPr>
                <a:xfrm>
                  <a:off x="-4049234" y="478026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-3953984" y="491197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Oval 521"/>
                <p:cNvSpPr/>
                <p:nvPr/>
              </p:nvSpPr>
              <p:spPr>
                <a:xfrm>
                  <a:off x="-3885556" y="483300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>
                  <a:off x="-4041127" y="492444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>
                  <a:off x="-4020555" y="511009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Oval 530"/>
                <p:cNvSpPr/>
                <p:nvPr/>
              </p:nvSpPr>
              <p:spPr>
                <a:xfrm>
                  <a:off x="-4236775" y="473976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/>
                <p:cNvSpPr/>
                <p:nvPr/>
              </p:nvSpPr>
              <p:spPr>
                <a:xfrm>
                  <a:off x="-4147775" y="4846447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/>
                <p:cNvSpPr/>
                <p:nvPr/>
              </p:nvSpPr>
              <p:spPr>
                <a:xfrm>
                  <a:off x="-3907985" y="521096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>
                <a:xfrm>
                  <a:off x="-4006512" y="524393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Oval 543"/>
                <p:cNvSpPr/>
                <p:nvPr/>
              </p:nvSpPr>
              <p:spPr>
                <a:xfrm>
                  <a:off x="-3982663" y="516798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Oval 544"/>
                <p:cNvSpPr/>
                <p:nvPr/>
              </p:nvSpPr>
              <p:spPr>
                <a:xfrm>
                  <a:off x="-3887413" y="529969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Oval 546"/>
                <p:cNvSpPr/>
                <p:nvPr/>
              </p:nvSpPr>
              <p:spPr>
                <a:xfrm>
                  <a:off x="-3974556" y="540908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Oval 547"/>
                <p:cNvSpPr/>
                <p:nvPr/>
              </p:nvSpPr>
              <p:spPr>
                <a:xfrm>
                  <a:off x="-4073083" y="544205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Oval 548"/>
                <p:cNvSpPr/>
                <p:nvPr/>
              </p:nvSpPr>
              <p:spPr>
                <a:xfrm>
                  <a:off x="-3974556" y="531216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Oval 549"/>
                <p:cNvSpPr/>
                <p:nvPr/>
              </p:nvSpPr>
              <p:spPr>
                <a:xfrm>
                  <a:off x="-4049234" y="536610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Oval 550"/>
                <p:cNvSpPr/>
                <p:nvPr/>
              </p:nvSpPr>
              <p:spPr>
                <a:xfrm>
                  <a:off x="-4119096" y="551605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Oval 551"/>
                <p:cNvSpPr/>
                <p:nvPr/>
              </p:nvSpPr>
              <p:spPr>
                <a:xfrm>
                  <a:off x="-3885556" y="541884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Oval 558"/>
                <p:cNvSpPr/>
                <p:nvPr/>
              </p:nvSpPr>
              <p:spPr>
                <a:xfrm>
                  <a:off x="-4166790" y="403034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Oval 562"/>
                <p:cNvSpPr/>
                <p:nvPr/>
              </p:nvSpPr>
              <p:spPr>
                <a:xfrm>
                  <a:off x="-4146218" y="411907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-4077790" y="404010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/>
                <p:cNvSpPr/>
                <p:nvPr/>
              </p:nvSpPr>
              <p:spPr>
                <a:xfrm>
                  <a:off x="-4225693" y="423416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Oval 578"/>
                <p:cNvSpPr/>
                <p:nvPr/>
              </p:nvSpPr>
              <p:spPr>
                <a:xfrm>
                  <a:off x="-4225693" y="413724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Oval 580"/>
                <p:cNvSpPr/>
                <p:nvPr/>
              </p:nvSpPr>
              <p:spPr>
                <a:xfrm>
                  <a:off x="-4205121" y="432289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Oval 581"/>
                <p:cNvSpPr/>
                <p:nvPr/>
              </p:nvSpPr>
              <p:spPr>
                <a:xfrm>
                  <a:off x="-4136693" y="424392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Oval 582"/>
                <p:cNvSpPr/>
                <p:nvPr/>
              </p:nvSpPr>
              <p:spPr>
                <a:xfrm>
                  <a:off x="-4292264" y="4432284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Oval 584"/>
                <p:cNvSpPr/>
                <p:nvPr/>
              </p:nvSpPr>
              <p:spPr>
                <a:xfrm>
                  <a:off x="-4292264" y="433536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Oval 586"/>
                <p:cNvSpPr/>
                <p:nvPr/>
              </p:nvSpPr>
              <p:spPr>
                <a:xfrm>
                  <a:off x="-4271692" y="4521013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Oval 587"/>
                <p:cNvSpPr/>
                <p:nvPr/>
              </p:nvSpPr>
              <p:spPr>
                <a:xfrm>
                  <a:off x="-4203264" y="444204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Oval 604"/>
                <p:cNvSpPr/>
                <p:nvPr/>
              </p:nvSpPr>
              <p:spPr>
                <a:xfrm>
                  <a:off x="-4025458" y="4559722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Oval 605"/>
                <p:cNvSpPr/>
                <p:nvPr/>
              </p:nvSpPr>
              <p:spPr>
                <a:xfrm>
                  <a:off x="-4305099" y="4650105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Oval 608"/>
                <p:cNvSpPr/>
                <p:nvPr/>
              </p:nvSpPr>
              <p:spPr>
                <a:xfrm>
                  <a:off x="-4138920" y="4763896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/>
                <p:cNvSpPr/>
                <p:nvPr/>
              </p:nvSpPr>
              <p:spPr>
                <a:xfrm>
                  <a:off x="-4063186" y="517070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Oval 637"/>
                <p:cNvSpPr/>
                <p:nvPr/>
              </p:nvSpPr>
              <p:spPr>
                <a:xfrm>
                  <a:off x="-4150329" y="5280099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-4150329" y="518318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Oval 641"/>
                <p:cNvSpPr/>
                <p:nvPr/>
              </p:nvSpPr>
              <p:spPr>
                <a:xfrm>
                  <a:off x="-4129757" y="5368828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Oval 642"/>
                <p:cNvSpPr/>
                <p:nvPr/>
              </p:nvSpPr>
              <p:spPr>
                <a:xfrm>
                  <a:off x="-4061329" y="5289860"/>
                  <a:ext cx="95250" cy="91440"/>
                </a:xfrm>
                <a:prstGeom prst="ellipse">
                  <a:avLst/>
                </a:prstGeom>
                <a:solidFill>
                  <a:srgbClr val="009542">
                    <a:alpha val="49000"/>
                  </a:srgbClr>
                </a:soli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0" name="Rectangle 359"/>
            <p:cNvSpPr/>
            <p:nvPr/>
          </p:nvSpPr>
          <p:spPr>
            <a:xfrm>
              <a:off x="4572072" y="3574490"/>
              <a:ext cx="1584536" cy="290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solidFill>
                    <a:schemeClr val="bg1"/>
                  </a:solidFill>
                  <a:ea typeface="ＭＳ 明朝"/>
                </a:rPr>
                <a:t>6,400 U.S.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9" name="Text Box 10"/>
          <p:cNvSpPr txBox="1">
            <a:spLocks noChangeArrowheads="1"/>
          </p:cNvSpPr>
          <p:nvPr/>
        </p:nvSpPr>
        <p:spPr bwMode="auto">
          <a:xfrm>
            <a:off x="457200" y="6099635"/>
            <a:ext cx="37338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30000"/>
              </a:spcBef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Source: Auto Rental News – Fact Book 2019</a:t>
            </a:r>
          </a:p>
          <a:p>
            <a:pPr defTabSz="914400" eaLnBrk="1" hangingPunct="1">
              <a:spcBef>
                <a:spcPct val="30000"/>
              </a:spcBef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*ARN estimate</a:t>
            </a:r>
          </a:p>
        </p:txBody>
      </p:sp>
      <p:pic>
        <p:nvPicPr>
          <p:cNvPr id="373" name="Picture 372">
            <a:extLst>
              <a:ext uri="{FF2B5EF4-FFF2-40B4-BE49-F238E27FC236}">
                <a16:creationId xmlns:a16="http://schemas.microsoft.com/office/drawing/2014/main" id="{EA84A03F-8182-AA40-ACD4-84FEACFB11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7" y="5689497"/>
            <a:ext cx="2468417" cy="7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64844" y="1398045"/>
            <a:ext cx="2681928" cy="2081549"/>
            <a:chOff x="6464844" y="1398045"/>
            <a:chExt cx="2681928" cy="2081549"/>
          </a:xfrm>
        </p:grpSpPr>
        <p:sp>
          <p:nvSpPr>
            <p:cNvPr id="35" name="Rectangle 34"/>
            <p:cNvSpPr/>
            <p:nvPr/>
          </p:nvSpPr>
          <p:spPr>
            <a:xfrm>
              <a:off x="6471020" y="1398045"/>
              <a:ext cx="2672980" cy="2081549"/>
            </a:xfrm>
            <a:prstGeom prst="rect">
              <a:avLst/>
            </a:prstGeom>
            <a:solidFill>
              <a:srgbClr val="009542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64844" y="1633698"/>
              <a:ext cx="2681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200" dirty="0">
                  <a:solidFill>
                    <a:schemeClr val="bg1"/>
                  </a:solidFill>
                  <a:ea typeface="ＭＳ 明朝"/>
                </a:rPr>
                <a:t>BOND</a:t>
              </a:r>
              <a:r>
                <a:rPr lang="en-US" sz="2400" dirty="0">
                  <a:solidFill>
                    <a:schemeClr val="bg1"/>
                  </a:solidFill>
                  <a:ea typeface="ＭＳ 明朝"/>
                </a:rPr>
                <a:t> CREDIT</a:t>
              </a:r>
              <a:br>
                <a:rPr lang="en-US" sz="2400" dirty="0">
                  <a:solidFill>
                    <a:schemeClr val="bg1"/>
                  </a:solidFill>
                  <a:ea typeface="ＭＳ 明朝"/>
                </a:rPr>
              </a:br>
              <a:r>
                <a:rPr lang="en-US" sz="2400" dirty="0">
                  <a:solidFill>
                    <a:schemeClr val="bg1"/>
                  </a:solidFill>
                  <a:ea typeface="ＭＳ 明朝"/>
                </a:rPr>
                <a:t>RATING</a:t>
              </a:r>
              <a:endParaRPr lang="en-US" sz="48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53983" y="517228"/>
            <a:ext cx="8290018" cy="711358"/>
          </a:xfrm>
          <a:prstGeom prst="rect">
            <a:avLst/>
          </a:prstGeom>
          <a:solidFill>
            <a:srgbClr val="009542">
              <a:alpha val="80000"/>
            </a:srgbClr>
          </a:solidFill>
          <a:ln>
            <a:noFill/>
          </a:ln>
          <a:effectLst>
            <a:outerShdw blurRad="222250" dist="38100" dir="2700000" algn="tl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612905"/>
            <a:ext cx="9144000" cy="245096"/>
          </a:xfrm>
          <a:prstGeom prst="rect">
            <a:avLst/>
          </a:prstGeom>
          <a:solidFill>
            <a:srgbClr val="0095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42666" y="643504"/>
            <a:ext cx="7988299" cy="5850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>
                <a:solidFill>
                  <a:schemeClr val="bg1"/>
                </a:solidFill>
              </a:rPr>
              <a:t>The STRENGTH BEHIND our Brands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91570" y="1398045"/>
            <a:ext cx="2672980" cy="2081549"/>
            <a:chOff x="991570" y="1398045"/>
            <a:chExt cx="2672980" cy="2081549"/>
          </a:xfrm>
        </p:grpSpPr>
        <p:sp>
          <p:nvSpPr>
            <p:cNvPr id="15" name="Rectangle 14"/>
            <p:cNvSpPr/>
            <p:nvPr/>
          </p:nvSpPr>
          <p:spPr>
            <a:xfrm>
              <a:off x="991570" y="1398045"/>
              <a:ext cx="2672980" cy="2081549"/>
            </a:xfrm>
            <a:prstGeom prst="rect">
              <a:avLst/>
            </a:prstGeom>
            <a:solidFill>
              <a:srgbClr val="009542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04358" y="1721314"/>
              <a:ext cx="24586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>
                  <a:solidFill>
                    <a:schemeClr val="bg1"/>
                  </a:solidFill>
                  <a:ea typeface="ＭＳ 明朝"/>
                </a:rPr>
                <a:t>100,000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1570" y="2925961"/>
            <a:ext cx="2672980" cy="553633"/>
            <a:chOff x="991570" y="2925961"/>
            <a:chExt cx="2672980" cy="553633"/>
          </a:xfrm>
        </p:grpSpPr>
        <p:sp>
          <p:nvSpPr>
            <p:cNvPr id="18" name="Rectangle 17"/>
            <p:cNvSpPr/>
            <p:nvPr/>
          </p:nvSpPr>
          <p:spPr>
            <a:xfrm>
              <a:off x="991570" y="2925961"/>
              <a:ext cx="2672980" cy="553633"/>
            </a:xfrm>
            <a:prstGeom prst="rect">
              <a:avLst/>
            </a:prstGeom>
            <a:solidFill>
              <a:srgbClr val="00713A"/>
            </a:solidFill>
            <a:ln>
              <a:noFill/>
            </a:ln>
            <a:effectLst>
              <a:innerShdw blurRad="180975" dist="50800" dir="576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3725" y="2963934"/>
              <a:ext cx="2199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EMPLOYEES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5244" y="1398045"/>
            <a:ext cx="2681928" cy="2081549"/>
            <a:chOff x="3735244" y="1398045"/>
            <a:chExt cx="2681928" cy="2081549"/>
          </a:xfrm>
        </p:grpSpPr>
        <p:sp>
          <p:nvSpPr>
            <p:cNvPr id="25" name="Rectangle 24"/>
            <p:cNvSpPr/>
            <p:nvPr/>
          </p:nvSpPr>
          <p:spPr>
            <a:xfrm>
              <a:off x="3735244" y="1398045"/>
              <a:ext cx="2672980" cy="2081549"/>
            </a:xfrm>
            <a:prstGeom prst="rect">
              <a:avLst/>
            </a:prstGeom>
            <a:solidFill>
              <a:srgbClr val="009542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35244" y="1627293"/>
              <a:ext cx="2681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a typeface="ＭＳ 明朝"/>
                </a:rPr>
                <a:t>RANKED</a:t>
              </a:r>
              <a:br>
                <a:rPr lang="en-US" sz="2400" dirty="0">
                  <a:solidFill>
                    <a:schemeClr val="bg1"/>
                  </a:solidFill>
                  <a:ea typeface="ＭＳ 明朝"/>
                </a:rPr>
              </a:br>
              <a:r>
                <a:rPr lang="en-US" sz="4800" dirty="0">
                  <a:solidFill>
                    <a:schemeClr val="bg1"/>
                  </a:solidFill>
                  <a:ea typeface="ＭＳ 明朝"/>
                </a:rPr>
                <a:t>#13</a:t>
              </a:r>
              <a:endParaRPr lang="en-US" sz="48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1020" y="2925961"/>
            <a:ext cx="2672980" cy="553633"/>
            <a:chOff x="6471020" y="2925961"/>
            <a:chExt cx="2672980" cy="553633"/>
          </a:xfrm>
        </p:grpSpPr>
        <p:sp>
          <p:nvSpPr>
            <p:cNvPr id="38" name="Rectangle 37"/>
            <p:cNvSpPr/>
            <p:nvPr/>
          </p:nvSpPr>
          <p:spPr>
            <a:xfrm>
              <a:off x="6471020" y="2925961"/>
              <a:ext cx="2672980" cy="553633"/>
            </a:xfrm>
            <a:prstGeom prst="rect">
              <a:avLst/>
            </a:prstGeom>
            <a:solidFill>
              <a:srgbClr val="00713A"/>
            </a:solidFill>
            <a:ln>
              <a:noFill/>
            </a:ln>
            <a:effectLst>
              <a:innerShdw blurRad="180975" dist="50800" dir="576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24232" y="2963934"/>
              <a:ext cx="21999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BBB+, Baa1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35244" y="2925961"/>
            <a:ext cx="2672980" cy="553633"/>
            <a:chOff x="3735244" y="2925961"/>
            <a:chExt cx="2672980" cy="553633"/>
          </a:xfrm>
        </p:grpSpPr>
        <p:sp>
          <p:nvSpPr>
            <p:cNvPr id="28" name="Rectangle 27"/>
            <p:cNvSpPr/>
            <p:nvPr/>
          </p:nvSpPr>
          <p:spPr>
            <a:xfrm>
              <a:off x="3735244" y="2925961"/>
              <a:ext cx="2672980" cy="553633"/>
            </a:xfrm>
            <a:prstGeom prst="rect">
              <a:avLst/>
            </a:prstGeom>
            <a:solidFill>
              <a:srgbClr val="00713A"/>
            </a:solidFill>
            <a:ln>
              <a:noFill/>
            </a:ln>
            <a:effectLst>
              <a:innerShdw blurRad="180975" dist="50800" dir="576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5120" y="2977985"/>
              <a:ext cx="1382357" cy="37897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91570" y="3479594"/>
            <a:ext cx="2672980" cy="2037123"/>
            <a:chOff x="991570" y="3479594"/>
            <a:chExt cx="2672980" cy="2037123"/>
          </a:xfrm>
        </p:grpSpPr>
        <p:sp>
          <p:nvSpPr>
            <p:cNvPr id="11" name="Rectangle 10"/>
            <p:cNvSpPr/>
            <p:nvPr/>
          </p:nvSpPr>
          <p:spPr>
            <a:xfrm>
              <a:off x="991570" y="3479594"/>
              <a:ext cx="2672980" cy="2037123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pic>
          <p:nvPicPr>
            <p:cNvPr id="47" name="Picture 2" descr="\\psf\Host\Volumes\Jobs_010613\0988_SW_EnterpriseFarrellCarRentalShow\worldmap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70" y="3680823"/>
              <a:ext cx="2654957" cy="12765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602535" y="4333271"/>
              <a:ext cx="1373408" cy="960986"/>
              <a:chOff x="1602535" y="4333271"/>
              <a:chExt cx="1373408" cy="96098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602535" y="4333271"/>
                <a:ext cx="537602" cy="781281"/>
                <a:chOff x="7666249" y="4396771"/>
                <a:chExt cx="537602" cy="781281"/>
              </a:xfrm>
              <a:solidFill>
                <a:schemeClr val="bg1"/>
              </a:solidFill>
            </p:grpSpPr>
            <p:sp>
              <p:nvSpPr>
                <p:cNvPr id="36" name="Round Same Side Corner Rectangle 35"/>
                <p:cNvSpPr/>
                <p:nvPr/>
              </p:nvSpPr>
              <p:spPr>
                <a:xfrm>
                  <a:off x="7666249" y="4756181"/>
                  <a:ext cx="537602" cy="421871"/>
                </a:xfrm>
                <a:prstGeom prst="round2SameRect">
                  <a:avLst>
                    <a:gd name="adj1" fmla="val 42167"/>
                    <a:gd name="adj2" fmla="val 0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742865" y="4396771"/>
                  <a:ext cx="384369" cy="359410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38341" y="4333271"/>
                <a:ext cx="537602" cy="781281"/>
                <a:chOff x="7666249" y="4396771"/>
                <a:chExt cx="537602" cy="781281"/>
              </a:xfrm>
              <a:solidFill>
                <a:schemeClr val="bg1"/>
              </a:solidFill>
            </p:grpSpPr>
            <p:sp>
              <p:nvSpPr>
                <p:cNvPr id="42" name="Round Same Side Corner Rectangle 41"/>
                <p:cNvSpPr/>
                <p:nvPr/>
              </p:nvSpPr>
              <p:spPr>
                <a:xfrm>
                  <a:off x="7666249" y="4756181"/>
                  <a:ext cx="537602" cy="421871"/>
                </a:xfrm>
                <a:prstGeom prst="round2SameRect">
                  <a:avLst>
                    <a:gd name="adj1" fmla="val 42167"/>
                    <a:gd name="adj2" fmla="val 0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742865" y="4396771"/>
                  <a:ext cx="384369" cy="359410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011796" y="4512976"/>
                <a:ext cx="537602" cy="781281"/>
                <a:chOff x="7666249" y="4396771"/>
                <a:chExt cx="537602" cy="781281"/>
              </a:xfrm>
              <a:solidFill>
                <a:schemeClr val="bg1"/>
              </a:solidFill>
            </p:grpSpPr>
            <p:sp>
              <p:nvSpPr>
                <p:cNvPr id="45" name="Round Same Side Corner Rectangle 44"/>
                <p:cNvSpPr/>
                <p:nvPr/>
              </p:nvSpPr>
              <p:spPr>
                <a:xfrm>
                  <a:off x="7666249" y="4756181"/>
                  <a:ext cx="537602" cy="421871"/>
                </a:xfrm>
                <a:prstGeom prst="round2SameRect">
                  <a:avLst>
                    <a:gd name="adj1" fmla="val 42167"/>
                    <a:gd name="adj2" fmla="val 0"/>
                  </a:avLst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742865" y="4396771"/>
                  <a:ext cx="384369" cy="359410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3735244" y="3479594"/>
            <a:ext cx="2672980" cy="2037123"/>
            <a:chOff x="3735244" y="3479594"/>
            <a:chExt cx="2672980" cy="2037123"/>
          </a:xfrm>
        </p:grpSpPr>
        <p:grpSp>
          <p:nvGrpSpPr>
            <p:cNvPr id="20" name="Group 19"/>
            <p:cNvGrpSpPr/>
            <p:nvPr/>
          </p:nvGrpSpPr>
          <p:grpSpPr>
            <a:xfrm>
              <a:off x="3735244" y="3479594"/>
              <a:ext cx="2672980" cy="2037123"/>
              <a:chOff x="3735244" y="3479594"/>
              <a:chExt cx="2672980" cy="203712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735244" y="3479594"/>
                <a:ext cx="2672980" cy="2037123"/>
              </a:xfrm>
              <a:prstGeom prst="rect">
                <a:avLst/>
              </a:prstGeom>
              <a:solidFill>
                <a:srgbClr val="005424">
                  <a:alpha val="80000"/>
                </a:srgbClr>
              </a:solidFill>
              <a:ln>
                <a:noFill/>
              </a:ln>
              <a:effectLst>
                <a:outerShdw blurRad="222250" dist="38100" dir="2700000" algn="tl" rotWithShape="0">
                  <a:srgbClr val="000000">
                    <a:alpha val="46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542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27045" y="3561077"/>
                <a:ext cx="2478508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a typeface="ＭＳ 明朝"/>
                  </a:rPr>
                  <a:t>America’s Largest Private Companies –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579" y="4647040"/>
              <a:ext cx="1031914" cy="73708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471020" y="3479594"/>
            <a:ext cx="2672980" cy="2037123"/>
            <a:chOff x="6471020" y="3479594"/>
            <a:chExt cx="2672980" cy="2037123"/>
          </a:xfrm>
        </p:grpSpPr>
        <p:grpSp>
          <p:nvGrpSpPr>
            <p:cNvPr id="31" name="Group 30"/>
            <p:cNvGrpSpPr/>
            <p:nvPr/>
          </p:nvGrpSpPr>
          <p:grpSpPr>
            <a:xfrm>
              <a:off x="6471020" y="3479594"/>
              <a:ext cx="2672980" cy="2037123"/>
              <a:chOff x="6471020" y="3479594"/>
              <a:chExt cx="2672980" cy="203712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471020" y="3479594"/>
                <a:ext cx="2672980" cy="2037123"/>
              </a:xfrm>
              <a:prstGeom prst="rect">
                <a:avLst/>
              </a:prstGeom>
              <a:solidFill>
                <a:srgbClr val="005424">
                  <a:alpha val="80000"/>
                </a:srgbClr>
              </a:solidFill>
              <a:ln>
                <a:noFill/>
              </a:ln>
              <a:effectLst>
                <a:outerShdw blurRad="222250" dist="38100" dir="2700000" algn="tl" rotWithShape="0">
                  <a:srgbClr val="000000">
                    <a:alpha val="46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9542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50185" y="3544047"/>
                <a:ext cx="247850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a typeface="ＭＳ 明朝"/>
                  </a:rPr>
                  <a:t>Only U.S. investment-grade car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a typeface="ＭＳ 明朝"/>
                  </a:rPr>
                  <a:t>rental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a typeface="ＭＳ 明朝"/>
                  </a:rPr>
                  <a:t>company –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6" name="Picture 2" descr="\\psf\Host\Volumes\Jobs_010613\0994_SW_EnterpriseKatieDuke\images\white-check-mark-hi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997" y="4024376"/>
              <a:ext cx="1140695" cy="10589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EACE49F-3265-F54C-8EBB-60E4847210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7" y="5689497"/>
            <a:ext cx="2468417" cy="7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25991" y="3311236"/>
            <a:ext cx="2683590" cy="2194376"/>
            <a:chOff x="3725991" y="2521630"/>
            <a:chExt cx="2683590" cy="2577215"/>
          </a:xfrm>
        </p:grpSpPr>
        <p:sp>
          <p:nvSpPr>
            <p:cNvPr id="25" name="Rectangle 24"/>
            <p:cNvSpPr/>
            <p:nvPr/>
          </p:nvSpPr>
          <p:spPr>
            <a:xfrm>
              <a:off x="3725991" y="2521630"/>
              <a:ext cx="2683590" cy="2577215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67331" y="2947258"/>
              <a:ext cx="2373199" cy="1301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Best Car Rental Company in the World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6612905"/>
            <a:ext cx="9144000" cy="245096"/>
          </a:xfrm>
          <a:prstGeom prst="rect">
            <a:avLst/>
          </a:prstGeom>
          <a:solidFill>
            <a:srgbClr val="0095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1571" y="3311236"/>
            <a:ext cx="2683590" cy="2194376"/>
            <a:chOff x="991571" y="2521630"/>
            <a:chExt cx="2683590" cy="2577215"/>
          </a:xfrm>
        </p:grpSpPr>
        <p:sp>
          <p:nvSpPr>
            <p:cNvPr id="16" name="Rectangle 15"/>
            <p:cNvSpPr/>
            <p:nvPr/>
          </p:nvSpPr>
          <p:spPr>
            <a:xfrm>
              <a:off x="991571" y="2521630"/>
              <a:ext cx="2683590" cy="2577215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07967" y="2947258"/>
              <a:ext cx="24785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ea typeface="ＭＳ 明朝"/>
                </a:rPr>
                <a:t>Preferred </a:t>
              </a:r>
              <a:br>
                <a:rPr lang="en-US" sz="2200" dirty="0">
                  <a:solidFill>
                    <a:schemeClr val="bg1"/>
                  </a:solidFill>
                  <a:ea typeface="ＭＳ 明朝"/>
                </a:rPr>
              </a:br>
              <a:r>
                <a:rPr lang="en-US" sz="2200" dirty="0">
                  <a:solidFill>
                    <a:schemeClr val="bg1"/>
                  </a:solidFill>
                  <a:ea typeface="ＭＳ 明朝"/>
                </a:rPr>
                <a:t>Car Rental </a:t>
              </a:r>
              <a:br>
                <a:rPr lang="en-US" sz="2200" dirty="0">
                  <a:solidFill>
                    <a:schemeClr val="bg1"/>
                  </a:solidFill>
                  <a:ea typeface="ＭＳ 明朝"/>
                </a:rPr>
              </a:br>
              <a:r>
                <a:rPr lang="en-US" sz="2200" dirty="0">
                  <a:solidFill>
                    <a:schemeClr val="bg1"/>
                  </a:solidFill>
                  <a:ea typeface="ＭＳ 明朝"/>
                </a:rPr>
                <a:t>Brand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60410" y="3311236"/>
            <a:ext cx="2683590" cy="2194376"/>
            <a:chOff x="6460411" y="2521630"/>
            <a:chExt cx="2683590" cy="2577215"/>
          </a:xfrm>
        </p:grpSpPr>
        <p:sp>
          <p:nvSpPr>
            <p:cNvPr id="26" name="Rectangle 25"/>
            <p:cNvSpPr/>
            <p:nvPr/>
          </p:nvSpPr>
          <p:spPr>
            <a:xfrm>
              <a:off x="6460411" y="2521630"/>
              <a:ext cx="2683590" cy="2577215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6583161" y="2947258"/>
              <a:ext cx="2438091" cy="79246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200" dirty="0">
                  <a:solidFill>
                    <a:schemeClr val="bg1"/>
                  </a:solidFill>
                  <a:ea typeface="ＭＳ 明朝"/>
                </a:rPr>
                <a:t>No.1 </a:t>
              </a:r>
              <a:br>
                <a:rPr lang="en-US" sz="2200" dirty="0">
                  <a:solidFill>
                    <a:schemeClr val="bg1"/>
                  </a:solidFill>
                  <a:ea typeface="ＭＳ 明朝"/>
                </a:rPr>
              </a:br>
              <a:r>
                <a:rPr lang="en-US" sz="2200" dirty="0">
                  <a:solidFill>
                    <a:schemeClr val="bg1"/>
                  </a:solidFill>
                  <a:ea typeface="ＭＳ 明朝"/>
                </a:rPr>
                <a:t>Car Rental Agency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467516" y="1872045"/>
            <a:ext cx="2683590" cy="1383019"/>
          </a:xfrm>
          <a:prstGeom prst="rect">
            <a:avLst/>
          </a:prstGeom>
          <a:solidFill>
            <a:srgbClr val="005424">
              <a:alpha val="54000"/>
            </a:srgbClr>
          </a:solidFill>
          <a:ln>
            <a:noFill/>
          </a:ln>
          <a:effectLst>
            <a:outerShdw blurRad="222250" dist="38100" dir="2700000" algn="tl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1571" y="1872045"/>
            <a:ext cx="2683590" cy="1383019"/>
          </a:xfrm>
          <a:prstGeom prst="rect">
            <a:avLst/>
          </a:prstGeom>
          <a:solidFill>
            <a:srgbClr val="005424">
              <a:alpha val="54000"/>
            </a:srgbClr>
          </a:solidFill>
          <a:ln>
            <a:noFill/>
          </a:ln>
          <a:effectLst>
            <a:outerShdw blurRad="222250" dist="38100" dir="2700000" algn="tl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542"/>
                </a:solidFill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25991" y="1872045"/>
            <a:ext cx="2683590" cy="1383019"/>
          </a:xfrm>
          <a:prstGeom prst="rect">
            <a:avLst/>
          </a:prstGeom>
          <a:solidFill>
            <a:srgbClr val="005424">
              <a:alpha val="54000"/>
            </a:srgbClr>
          </a:solidFill>
          <a:ln>
            <a:noFill/>
          </a:ln>
          <a:effectLst>
            <a:outerShdw blurRad="222250" dist="38100" dir="2700000" algn="tl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542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1C653-2D18-4675-A51D-6D589D3472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882" y="1981778"/>
            <a:ext cx="1184967" cy="1184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76B27-3F97-4D35-A9A9-8142F144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11" y="2006798"/>
            <a:ext cx="1302218" cy="1139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3B62D8-A4FD-AF48-9E42-37584D6E05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577" y="27853"/>
            <a:ext cx="6688144" cy="201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7D358-A1E4-5C41-9181-26E8562B39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590" y="1956050"/>
            <a:ext cx="838173" cy="12106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A7C22C-63B5-49FD-AAD4-5E586CAF80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7" y="5689497"/>
            <a:ext cx="2468417" cy="7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EE1F51F-F8D5-3D4A-B079-46A4787646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54" y="383461"/>
            <a:ext cx="8351393" cy="4794318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C48FD999-DEF1-FD42-921C-D851E7BA3908}"/>
              </a:ext>
            </a:extLst>
          </p:cNvPr>
          <p:cNvSpPr/>
          <p:nvPr/>
        </p:nvSpPr>
        <p:spPr>
          <a:xfrm>
            <a:off x="2762624" y="3102884"/>
            <a:ext cx="47625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E6CE1-B316-4E4B-819F-3B8CA862C502}"/>
              </a:ext>
            </a:extLst>
          </p:cNvPr>
          <p:cNvSpPr txBox="1"/>
          <p:nvPr/>
        </p:nvSpPr>
        <p:spPr>
          <a:xfrm>
            <a:off x="2783102" y="312574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A2D7424D-4368-434B-BEB9-3738550432E1}"/>
              </a:ext>
            </a:extLst>
          </p:cNvPr>
          <p:cNvSpPr/>
          <p:nvPr/>
        </p:nvSpPr>
        <p:spPr>
          <a:xfrm>
            <a:off x="2758715" y="3090167"/>
            <a:ext cx="13531" cy="16790"/>
          </a:xfrm>
          <a:custGeom>
            <a:avLst/>
            <a:gdLst>
              <a:gd name="connsiteX0" fmla="*/ 735 w 13531"/>
              <a:gd name="connsiteY0" fmla="*/ 18 h 16790"/>
              <a:gd name="connsiteX1" fmla="*/ 3910 w 13531"/>
              <a:gd name="connsiteY1" fmla="*/ 15893 h 16790"/>
              <a:gd name="connsiteX2" fmla="*/ 13435 w 13531"/>
              <a:gd name="connsiteY2" fmla="*/ 12718 h 16790"/>
              <a:gd name="connsiteX3" fmla="*/ 735 w 13531"/>
              <a:gd name="connsiteY3" fmla="*/ 18 h 1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31" h="16790">
                <a:moveTo>
                  <a:pt x="735" y="18"/>
                </a:moveTo>
                <a:cubicBezTo>
                  <a:pt x="-852" y="547"/>
                  <a:pt x="94" y="12077"/>
                  <a:pt x="3910" y="15893"/>
                </a:cubicBezTo>
                <a:cubicBezTo>
                  <a:pt x="6277" y="18260"/>
                  <a:pt x="11579" y="15503"/>
                  <a:pt x="13435" y="12718"/>
                </a:cubicBezTo>
                <a:cubicBezTo>
                  <a:pt x="14748" y="10749"/>
                  <a:pt x="2322" y="-511"/>
                  <a:pt x="735" y="18"/>
                </a:cubicBezTo>
                <a:close/>
              </a:path>
            </a:pathLst>
          </a:custGeom>
          <a:solidFill>
            <a:srgbClr val="EA99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D3FD6D0-D743-E64D-8A32-0F366FBEEF84}"/>
              </a:ext>
            </a:extLst>
          </p:cNvPr>
          <p:cNvSpPr/>
          <p:nvPr/>
        </p:nvSpPr>
        <p:spPr>
          <a:xfrm>
            <a:off x="2961349" y="3084724"/>
            <a:ext cx="12968" cy="22954"/>
          </a:xfrm>
          <a:custGeom>
            <a:avLst/>
            <a:gdLst>
              <a:gd name="connsiteX0" fmla="*/ 158 w 12968"/>
              <a:gd name="connsiteY0" fmla="*/ 0 h 22954"/>
              <a:gd name="connsiteX1" fmla="*/ 12858 w 12968"/>
              <a:gd name="connsiteY1" fmla="*/ 19050 h 22954"/>
              <a:gd name="connsiteX2" fmla="*/ 158 w 12968"/>
              <a:gd name="connsiteY2" fmla="*/ 0 h 2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8" h="22954">
                <a:moveTo>
                  <a:pt x="158" y="0"/>
                </a:moveTo>
                <a:cubicBezTo>
                  <a:pt x="158" y="0"/>
                  <a:pt x="-2381" y="34289"/>
                  <a:pt x="12858" y="19050"/>
                </a:cubicBezTo>
                <a:cubicBezTo>
                  <a:pt x="14355" y="17553"/>
                  <a:pt x="158" y="0"/>
                  <a:pt x="158" y="0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316C3B6-7877-024D-86C9-A15C948666A2}"/>
              </a:ext>
            </a:extLst>
          </p:cNvPr>
          <p:cNvSpPr/>
          <p:nvPr/>
        </p:nvSpPr>
        <p:spPr>
          <a:xfrm>
            <a:off x="2922745" y="3052281"/>
            <a:ext cx="10197" cy="19743"/>
          </a:xfrm>
          <a:custGeom>
            <a:avLst/>
            <a:gdLst>
              <a:gd name="connsiteX0" fmla="*/ 662 w 10197"/>
              <a:gd name="connsiteY0" fmla="*/ 175 h 19743"/>
              <a:gd name="connsiteX1" fmla="*/ 3837 w 10197"/>
              <a:gd name="connsiteY1" fmla="*/ 19225 h 19743"/>
              <a:gd name="connsiteX2" fmla="*/ 10187 w 10197"/>
              <a:gd name="connsiteY2" fmla="*/ 9700 h 19743"/>
              <a:gd name="connsiteX3" fmla="*/ 662 w 10197"/>
              <a:gd name="connsiteY3" fmla="*/ 175 h 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7" h="19743">
                <a:moveTo>
                  <a:pt x="662" y="175"/>
                </a:moveTo>
                <a:cubicBezTo>
                  <a:pt x="-396" y="1763"/>
                  <a:pt x="-715" y="14673"/>
                  <a:pt x="3837" y="19225"/>
                </a:cubicBezTo>
                <a:cubicBezTo>
                  <a:pt x="6535" y="21923"/>
                  <a:pt x="9262" y="13402"/>
                  <a:pt x="10187" y="9700"/>
                </a:cubicBezTo>
                <a:cubicBezTo>
                  <a:pt x="10550" y="8248"/>
                  <a:pt x="1720" y="-1413"/>
                  <a:pt x="662" y="175"/>
                </a:cubicBezTo>
                <a:close/>
              </a:path>
            </a:pathLst>
          </a:custGeom>
          <a:solidFill>
            <a:srgbClr val="EA99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FD22D9A-B9D7-B748-9F2C-E44C20F85433}"/>
              </a:ext>
            </a:extLst>
          </p:cNvPr>
          <p:cNvSpPr/>
          <p:nvPr/>
        </p:nvSpPr>
        <p:spPr>
          <a:xfrm>
            <a:off x="2897049" y="3101737"/>
            <a:ext cx="4029" cy="13017"/>
          </a:xfrm>
          <a:custGeom>
            <a:avLst/>
            <a:gdLst>
              <a:gd name="connsiteX0" fmla="*/ 4029 w 4029"/>
              <a:gd name="connsiteY0" fmla="*/ 0 h 13017"/>
              <a:gd name="connsiteX1" fmla="*/ 854 w 4029"/>
              <a:gd name="connsiteY1" fmla="*/ 12700 h 13017"/>
              <a:gd name="connsiteX2" fmla="*/ 4029 w 4029"/>
              <a:gd name="connsiteY2" fmla="*/ 0 h 1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9" h="13017">
                <a:moveTo>
                  <a:pt x="4029" y="0"/>
                </a:moveTo>
                <a:cubicBezTo>
                  <a:pt x="4029" y="0"/>
                  <a:pt x="-2232" y="9614"/>
                  <a:pt x="854" y="12700"/>
                </a:cubicBezTo>
                <a:cubicBezTo>
                  <a:pt x="3552" y="15398"/>
                  <a:pt x="4029" y="0"/>
                  <a:pt x="4029" y="0"/>
                </a:cubicBezTo>
                <a:close/>
              </a:path>
            </a:pathLst>
          </a:custGeom>
          <a:solidFill>
            <a:srgbClr val="EA99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299572C-810C-B841-AD76-EF61274F81C0}"/>
              </a:ext>
            </a:extLst>
          </p:cNvPr>
          <p:cNvSpPr/>
          <p:nvPr/>
        </p:nvSpPr>
        <p:spPr>
          <a:xfrm>
            <a:off x="2832475" y="2956835"/>
            <a:ext cx="13001" cy="6350"/>
          </a:xfrm>
          <a:custGeom>
            <a:avLst/>
            <a:gdLst>
              <a:gd name="connsiteX0" fmla="*/ 0 w 13001"/>
              <a:gd name="connsiteY0" fmla="*/ 0 h 6350"/>
              <a:gd name="connsiteX1" fmla="*/ 9525 w 13001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01" h="6350">
                <a:moveTo>
                  <a:pt x="0" y="0"/>
                </a:moveTo>
                <a:cubicBezTo>
                  <a:pt x="14152" y="3538"/>
                  <a:pt x="15786" y="89"/>
                  <a:pt x="9525" y="6350"/>
                </a:cubicBezTo>
              </a:path>
            </a:pathLst>
          </a:custGeom>
          <a:solidFill>
            <a:srgbClr val="EA99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99">
            <a:extLst>
              <a:ext uri="{FF2B5EF4-FFF2-40B4-BE49-F238E27FC236}">
                <a16:creationId xmlns:a16="http://schemas.microsoft.com/office/drawing/2014/main" id="{EC08912C-D5BF-8844-8F77-1A4B3F1ED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47" y="5183437"/>
            <a:ext cx="8974172" cy="115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800"/>
              </a:spcBef>
            </a:pPr>
            <a:r>
              <a:rPr lang="en-US" sz="900" b="1" dirty="0">
                <a:solidFill>
                  <a:srgbClr val="595959"/>
                </a:solidFill>
              </a:rPr>
              <a:t>Operational: </a:t>
            </a:r>
            <a:r>
              <a:rPr lang="en-US" sz="900" spc="20" dirty="0">
                <a:solidFill>
                  <a:srgbClr val="595959"/>
                </a:solidFill>
              </a:rPr>
              <a:t>Canada, US, Albania, Argentina, Armenia, Aruba, Australia, Austria, Barbados, Belgium, Belize, </a:t>
            </a:r>
            <a:r>
              <a:rPr lang="en-US" sz="900" dirty="0">
                <a:solidFill>
                  <a:srgbClr val="595959"/>
                </a:solidFill>
              </a:rPr>
              <a:t>Bonaire, </a:t>
            </a:r>
            <a:r>
              <a:rPr lang="en-US" sz="900" spc="20" dirty="0">
                <a:solidFill>
                  <a:srgbClr val="595959"/>
                </a:solidFill>
              </a:rPr>
              <a:t>Bosnia &amp; Herzegovina, Brazil, Bulgaria, Cayman Islands, Chile, China, Colombia, Corsica, Costa Rica, Croatia, Curacao, Cyprus, Czech Republic, Denmark, Dominican Republic, Ecuador, El Salvador, Estonia, </a:t>
            </a:r>
            <a:r>
              <a:rPr lang="en-US" sz="900" dirty="0">
                <a:solidFill>
                  <a:srgbClr val="595959"/>
                </a:solidFill>
              </a:rPr>
              <a:t>Finland, </a:t>
            </a:r>
            <a:r>
              <a:rPr lang="en-US" sz="900" spc="20" dirty="0">
                <a:solidFill>
                  <a:srgbClr val="595959"/>
                </a:solidFill>
              </a:rPr>
              <a:t>France, Georgia, Germany, Greece, </a:t>
            </a:r>
            <a:r>
              <a:rPr lang="en-US" sz="900" dirty="0">
                <a:solidFill>
                  <a:srgbClr val="595959"/>
                </a:solidFill>
              </a:rPr>
              <a:t>Grenada, </a:t>
            </a:r>
            <a:r>
              <a:rPr lang="en-US" sz="900" spc="20" dirty="0">
                <a:solidFill>
                  <a:srgbClr val="595959"/>
                </a:solidFill>
              </a:rPr>
              <a:t>Guadeloupe, Guam, Guatemala, Guyana, Honduras, Hungary, Iceland, Ireland, Israel, Italy, Jamaica, Japan, Jordan, Kosovo, Kuwait, Latvia, Lithuania, Luxembourg, Macedonia, Martinique, Mexico, Moldova, Montenegro, Netherlands, New Zealand, Nicaragua, Norway, </a:t>
            </a:r>
            <a:r>
              <a:rPr lang="en-US" sz="900" dirty="0">
                <a:solidFill>
                  <a:srgbClr val="595959"/>
                </a:solidFill>
              </a:rPr>
              <a:t>Oman, </a:t>
            </a:r>
            <a:r>
              <a:rPr lang="en-US" sz="900" spc="20" dirty="0">
                <a:solidFill>
                  <a:srgbClr val="595959"/>
                </a:solidFill>
              </a:rPr>
              <a:t>Palau, Panama, Paraguay, Peru, Philippines, Poland, Portugal, Puerto Rico, Qatar, Reunion Island, Romania, St. Barth, St. Maarten, Saipan, Saudi Arabia, Serbia, Singapore, Slovakia, Slovenia, South Korea, Spain, Suriname, </a:t>
            </a:r>
            <a:r>
              <a:rPr lang="en-US" sz="900" dirty="0">
                <a:solidFill>
                  <a:srgbClr val="595959"/>
                </a:solidFill>
              </a:rPr>
              <a:t>Sweden, </a:t>
            </a:r>
            <a:r>
              <a:rPr lang="en-US" sz="900" spc="20" dirty="0">
                <a:solidFill>
                  <a:srgbClr val="595959"/>
                </a:solidFill>
              </a:rPr>
              <a:t>Switzerland, Thailand, Tortola, Trinidad &amp; Tobago, Turkey, Turks &amp; Caicos, United Arab Emirates, UK, Uruguay, Vietnam</a:t>
            </a:r>
          </a:p>
        </p:txBody>
      </p:sp>
      <p:sp>
        <p:nvSpPr>
          <p:cNvPr id="32" name="Text Box 199">
            <a:extLst>
              <a:ext uri="{FF2B5EF4-FFF2-40B4-BE49-F238E27FC236}">
                <a16:creationId xmlns:a16="http://schemas.microsoft.com/office/drawing/2014/main" id="{FEFC387B-7926-0840-B780-F57C31CB1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47" y="6340742"/>
            <a:ext cx="5828113" cy="2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800"/>
              </a:spcBef>
            </a:pPr>
            <a:r>
              <a:rPr lang="en-US" sz="900" b="1" dirty="0">
                <a:solidFill>
                  <a:srgbClr val="595959"/>
                </a:solidFill>
              </a:rPr>
              <a:t>Opening Soon: </a:t>
            </a:r>
            <a:r>
              <a:rPr lang="en-US" sz="900" dirty="0">
                <a:solidFill>
                  <a:srgbClr val="595959"/>
                </a:solidFill>
              </a:rPr>
              <a:t>Egypt, St. Lucia, St. Thomas</a:t>
            </a:r>
          </a:p>
        </p:txBody>
      </p:sp>
      <p:sp>
        <p:nvSpPr>
          <p:cNvPr id="33" name="Text Box 199">
            <a:extLst>
              <a:ext uri="{FF2B5EF4-FFF2-40B4-BE49-F238E27FC236}">
                <a16:creationId xmlns:a16="http://schemas.microsoft.com/office/drawing/2014/main" id="{D76DDACB-416A-7B47-BF54-E809EF896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466" y="6361000"/>
            <a:ext cx="5828113" cy="2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800"/>
              </a:spcBef>
            </a:pPr>
            <a:r>
              <a:rPr lang="en-US" sz="900" b="1" dirty="0">
                <a:solidFill>
                  <a:srgbClr val="595959"/>
                </a:solidFill>
              </a:rPr>
              <a:t>TBD</a:t>
            </a:r>
            <a:endParaRPr lang="en-US" sz="900" dirty="0">
              <a:solidFill>
                <a:srgbClr val="595959"/>
              </a:solidFill>
            </a:endParaRPr>
          </a:p>
        </p:txBody>
      </p:sp>
      <p:sp>
        <p:nvSpPr>
          <p:cNvPr id="34" name="Rectangle 203">
            <a:extLst>
              <a:ext uri="{FF2B5EF4-FFF2-40B4-BE49-F238E27FC236}">
                <a16:creationId xmlns:a16="http://schemas.microsoft.com/office/drawing/2014/main" id="{AB17A9D2-5C7D-AE40-BB9B-08D2870C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8" y="5227092"/>
            <a:ext cx="193574" cy="228616"/>
          </a:xfrm>
          <a:prstGeom prst="rect">
            <a:avLst/>
          </a:prstGeom>
          <a:solidFill>
            <a:srgbClr val="3F7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000"/>
          </a:p>
        </p:txBody>
      </p:sp>
      <p:sp>
        <p:nvSpPr>
          <p:cNvPr id="35" name="Rectangle 203">
            <a:extLst>
              <a:ext uri="{FF2B5EF4-FFF2-40B4-BE49-F238E27FC236}">
                <a16:creationId xmlns:a16="http://schemas.microsoft.com/office/drawing/2014/main" id="{DA9BF687-7A2A-174A-9A36-1ED55BCE9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0" y="6365480"/>
            <a:ext cx="203569" cy="192780"/>
          </a:xfrm>
          <a:prstGeom prst="rect">
            <a:avLst/>
          </a:prstGeom>
          <a:solidFill>
            <a:srgbClr val="EA99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000" dirty="0"/>
          </a:p>
        </p:txBody>
      </p:sp>
      <p:sp>
        <p:nvSpPr>
          <p:cNvPr id="36" name="Rectangle 203">
            <a:extLst>
              <a:ext uri="{FF2B5EF4-FFF2-40B4-BE49-F238E27FC236}">
                <a16:creationId xmlns:a16="http://schemas.microsoft.com/office/drawing/2014/main" id="{A7FDEEF4-79B9-AB40-9575-619C16F3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459" y="6381597"/>
            <a:ext cx="203569" cy="19278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8976" cy="83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22"/>
          <p:cNvSpPr>
            <a:spLocks/>
          </p:cNvSpPr>
          <p:nvPr/>
        </p:nvSpPr>
        <p:spPr bwMode="auto">
          <a:xfrm>
            <a:off x="5848861" y="3680810"/>
            <a:ext cx="20625" cy="14275"/>
          </a:xfrm>
          <a:custGeom>
            <a:avLst/>
            <a:gdLst>
              <a:gd name="T0" fmla="*/ 2147483647 w 34"/>
              <a:gd name="T1" fmla="*/ 0 h 24"/>
              <a:gd name="T2" fmla="*/ 2147483647 w 34"/>
              <a:gd name="T3" fmla="*/ 0 h 24"/>
              <a:gd name="T4" fmla="*/ 2147483647 w 34"/>
              <a:gd name="T5" fmla="*/ 2147483647 h 24"/>
              <a:gd name="T6" fmla="*/ 2147483647 w 34"/>
              <a:gd name="T7" fmla="*/ 2147483647 h 24"/>
              <a:gd name="T8" fmla="*/ 2147483647 w 34"/>
              <a:gd name="T9" fmla="*/ 2147483647 h 24"/>
              <a:gd name="T10" fmla="*/ 2147483647 w 34"/>
              <a:gd name="T11" fmla="*/ 2147483647 h 24"/>
              <a:gd name="T12" fmla="*/ 2147483647 w 34"/>
              <a:gd name="T13" fmla="*/ 2147483647 h 24"/>
              <a:gd name="T14" fmla="*/ 2147483647 w 34"/>
              <a:gd name="T15" fmla="*/ 2147483647 h 24"/>
              <a:gd name="T16" fmla="*/ 2147483647 w 34"/>
              <a:gd name="T17" fmla="*/ 2147483647 h 24"/>
              <a:gd name="T18" fmla="*/ 2147483647 w 34"/>
              <a:gd name="T19" fmla="*/ 2147483647 h 24"/>
              <a:gd name="T20" fmla="*/ 2147483647 w 34"/>
              <a:gd name="T21" fmla="*/ 2147483647 h 24"/>
              <a:gd name="T22" fmla="*/ 2147483647 w 34"/>
              <a:gd name="T23" fmla="*/ 2147483647 h 24"/>
              <a:gd name="T24" fmla="*/ 2147483647 w 34"/>
              <a:gd name="T25" fmla="*/ 2147483647 h 24"/>
              <a:gd name="T26" fmla="*/ 2147483647 w 34"/>
              <a:gd name="T27" fmla="*/ 2147483647 h 24"/>
              <a:gd name="T28" fmla="*/ 2147483647 w 34"/>
              <a:gd name="T29" fmla="*/ 2147483647 h 24"/>
              <a:gd name="T30" fmla="*/ 2147483647 w 34"/>
              <a:gd name="T31" fmla="*/ 2147483647 h 24"/>
              <a:gd name="T32" fmla="*/ 2147483647 w 34"/>
              <a:gd name="T33" fmla="*/ 2147483647 h 24"/>
              <a:gd name="T34" fmla="*/ 2147483647 w 34"/>
              <a:gd name="T35" fmla="*/ 2147483647 h 24"/>
              <a:gd name="T36" fmla="*/ 2147483647 w 34"/>
              <a:gd name="T37" fmla="*/ 2147483647 h 24"/>
              <a:gd name="T38" fmla="*/ 2147483647 w 34"/>
              <a:gd name="T39" fmla="*/ 2147483647 h 24"/>
              <a:gd name="T40" fmla="*/ 0 w 34"/>
              <a:gd name="T41" fmla="*/ 2147483647 h 24"/>
              <a:gd name="T42" fmla="*/ 2147483647 w 34"/>
              <a:gd name="T43" fmla="*/ 2147483647 h 24"/>
              <a:gd name="T44" fmla="*/ 2147483647 w 34"/>
              <a:gd name="T45" fmla="*/ 2147483647 h 24"/>
              <a:gd name="T46" fmla="*/ 2147483647 w 34"/>
              <a:gd name="T47" fmla="*/ 2147483647 h 24"/>
              <a:gd name="T48" fmla="*/ 2147483647 w 34"/>
              <a:gd name="T49" fmla="*/ 2147483647 h 24"/>
              <a:gd name="T50" fmla="*/ 2147483647 w 34"/>
              <a:gd name="T51" fmla="*/ 2147483647 h 24"/>
              <a:gd name="T52" fmla="*/ 2147483647 w 34"/>
              <a:gd name="T53" fmla="*/ 2147483647 h 24"/>
              <a:gd name="T54" fmla="*/ 2147483647 w 34"/>
              <a:gd name="T55" fmla="*/ 0 h 2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3" y="4"/>
                </a:lnTo>
                <a:lnTo>
                  <a:pt x="16" y="5"/>
                </a:lnTo>
                <a:lnTo>
                  <a:pt x="19" y="8"/>
                </a:lnTo>
                <a:lnTo>
                  <a:pt x="22" y="9"/>
                </a:lnTo>
                <a:lnTo>
                  <a:pt x="22" y="7"/>
                </a:lnTo>
                <a:lnTo>
                  <a:pt x="24" y="7"/>
                </a:lnTo>
                <a:lnTo>
                  <a:pt x="24" y="5"/>
                </a:lnTo>
                <a:lnTo>
                  <a:pt x="27" y="5"/>
                </a:lnTo>
                <a:lnTo>
                  <a:pt x="28" y="8"/>
                </a:lnTo>
                <a:lnTo>
                  <a:pt x="31" y="11"/>
                </a:lnTo>
                <a:lnTo>
                  <a:pt x="34" y="21"/>
                </a:lnTo>
                <a:lnTo>
                  <a:pt x="30" y="22"/>
                </a:lnTo>
                <a:lnTo>
                  <a:pt x="23" y="21"/>
                </a:lnTo>
                <a:lnTo>
                  <a:pt x="21" y="23"/>
                </a:lnTo>
                <a:lnTo>
                  <a:pt x="18" y="24"/>
                </a:lnTo>
                <a:lnTo>
                  <a:pt x="10" y="18"/>
                </a:lnTo>
                <a:lnTo>
                  <a:pt x="2" y="15"/>
                </a:lnTo>
                <a:lnTo>
                  <a:pt x="0" y="11"/>
                </a:lnTo>
                <a:lnTo>
                  <a:pt x="3" y="11"/>
                </a:lnTo>
                <a:lnTo>
                  <a:pt x="5" y="7"/>
                </a:lnTo>
                <a:lnTo>
                  <a:pt x="3" y="7"/>
                </a:lnTo>
                <a:lnTo>
                  <a:pt x="1" y="4"/>
                </a:lnTo>
                <a:lnTo>
                  <a:pt x="4" y="1"/>
                </a:lnTo>
                <a:lnTo>
                  <a:pt x="10" y="1"/>
                </a:lnTo>
                <a:lnTo>
                  <a:pt x="11" y="0"/>
                </a:lnTo>
                <a:close/>
              </a:path>
            </a:pathLst>
          </a:custGeom>
          <a:solidFill>
            <a:srgbClr val="EA9922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Rectangle 1039"/>
          <p:cNvSpPr/>
          <p:nvPr/>
        </p:nvSpPr>
        <p:spPr>
          <a:xfrm>
            <a:off x="0" y="6612905"/>
            <a:ext cx="9144000" cy="245096"/>
          </a:xfrm>
          <a:prstGeom prst="rect">
            <a:avLst/>
          </a:prstGeom>
          <a:solidFill>
            <a:srgbClr val="0095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sp>
        <p:nvSpPr>
          <p:cNvPr id="1041" name="Rectangle 1040">
            <a:hlinkClick r:id="" action="ppaction://noaction"/>
          </p:cNvPr>
          <p:cNvSpPr/>
          <p:nvPr/>
        </p:nvSpPr>
        <p:spPr>
          <a:xfrm>
            <a:off x="853983" y="517228"/>
            <a:ext cx="8290018" cy="711358"/>
          </a:xfrm>
          <a:prstGeom prst="rect">
            <a:avLst/>
          </a:prstGeom>
          <a:solidFill>
            <a:srgbClr val="009542">
              <a:alpha val="80000"/>
            </a:srgbClr>
          </a:solidFill>
          <a:ln>
            <a:noFill/>
          </a:ln>
          <a:effectLst>
            <a:outerShdw blurRad="222250" dist="38100" dir="2700000" algn="tl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sp>
        <p:nvSpPr>
          <p:cNvPr id="1042" name="Rounded Rectangle 1041">
            <a:hlinkClick r:id="" action="ppaction://noaction"/>
          </p:cNvPr>
          <p:cNvSpPr/>
          <p:nvPr/>
        </p:nvSpPr>
        <p:spPr>
          <a:xfrm>
            <a:off x="6857637" y="7168011"/>
            <a:ext cx="1636317" cy="241547"/>
          </a:xfrm>
          <a:prstGeom prst="roundRect">
            <a:avLst/>
          </a:prstGeom>
          <a:solidFill>
            <a:srgbClr val="00713A">
              <a:alpha val="80000"/>
            </a:srgbClr>
          </a:solidFill>
          <a:ln>
            <a:noFill/>
          </a:ln>
          <a:effectLst>
            <a:outerShdw blurRad="222250" dist="38100" dir="2700000" algn="tl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MORE DETAILS</a:t>
            </a:r>
          </a:p>
        </p:txBody>
      </p:sp>
      <p:sp>
        <p:nvSpPr>
          <p:cNvPr id="1044" name="Title 1"/>
          <p:cNvSpPr txBox="1">
            <a:spLocks/>
          </p:cNvSpPr>
          <p:nvPr/>
        </p:nvSpPr>
        <p:spPr>
          <a:xfrm>
            <a:off x="942666" y="643504"/>
            <a:ext cx="7988299" cy="5850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chemeClr val="bg1"/>
                </a:solidFill>
              </a:rPr>
              <a:t>CURRENT WORLDWIDE FOOTPRINT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5AD7B4-777B-FB4A-9ADA-F851F64A38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626" y="526193"/>
            <a:ext cx="2423022" cy="7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794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12905"/>
            <a:ext cx="9144000" cy="245096"/>
          </a:xfrm>
          <a:prstGeom prst="rect">
            <a:avLst/>
          </a:prstGeom>
          <a:solidFill>
            <a:srgbClr val="0095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8979" y="1767579"/>
            <a:ext cx="1959050" cy="13539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956481" y="1767579"/>
            <a:ext cx="1935578" cy="13539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53108" y="3121571"/>
            <a:ext cx="1938951" cy="2133599"/>
            <a:chOff x="984551" y="3479594"/>
            <a:chExt cx="4034397" cy="2133599"/>
          </a:xfrm>
        </p:grpSpPr>
        <p:sp>
          <p:nvSpPr>
            <p:cNvPr id="15" name="Rectangle 14"/>
            <p:cNvSpPr/>
            <p:nvPr/>
          </p:nvSpPr>
          <p:spPr>
            <a:xfrm>
              <a:off x="991569" y="3479594"/>
              <a:ext cx="4027379" cy="2133599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ctr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4551" y="3632871"/>
              <a:ext cx="403439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/>
                  </a:solidFill>
                </a:rPr>
                <a:t>Red Cross Disaster Relief</a:t>
              </a:r>
              <a:endParaRPr lang="en-US" sz="2400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2"/>
                  </a:solidFill>
                </a:rPr>
                <a:t>$3 million to disaster relief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55604" y="3121571"/>
            <a:ext cx="1962426" cy="2133599"/>
            <a:chOff x="5060761" y="3479594"/>
            <a:chExt cx="4083241" cy="2133599"/>
          </a:xfrm>
        </p:grpSpPr>
        <p:sp>
          <p:nvSpPr>
            <p:cNvPr id="18" name="Rectangle 17"/>
            <p:cNvSpPr/>
            <p:nvPr/>
          </p:nvSpPr>
          <p:spPr>
            <a:xfrm>
              <a:off x="5067785" y="3479594"/>
              <a:ext cx="4076217" cy="2133599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60761" y="3648476"/>
              <a:ext cx="400529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/>
                  </a:solidFill>
                </a:rPr>
                <a:t>Fill Your Tank</a:t>
              </a:r>
              <a:endParaRPr lang="en-US" sz="2400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2"/>
                  </a:solidFill>
                </a:rPr>
                <a:t>$10 million annually over six years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184950" y="1767579"/>
            <a:ext cx="1959050" cy="13539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184951" y="3121571"/>
            <a:ext cx="1959051" cy="2214849"/>
            <a:chOff x="5067783" y="3479594"/>
            <a:chExt cx="4076219" cy="2214849"/>
          </a:xfrm>
        </p:grpSpPr>
        <p:sp>
          <p:nvSpPr>
            <p:cNvPr id="24" name="Rectangle 23"/>
            <p:cNvSpPr/>
            <p:nvPr/>
          </p:nvSpPr>
          <p:spPr>
            <a:xfrm>
              <a:off x="5067785" y="3479594"/>
              <a:ext cx="4076217" cy="2133599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tl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67783" y="3632340"/>
              <a:ext cx="406823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/>
                  </a:solidFill>
                </a:rPr>
                <a:t>Fisher House</a:t>
              </a:r>
              <a:endParaRPr lang="en-US" sz="2400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2"/>
                  </a:solidFill>
                </a:rPr>
                <a:t>$6 million,    six-year commitment</a:t>
              </a:r>
            </a:p>
            <a:p>
              <a:pPr algn="ctr"/>
              <a:r>
                <a:rPr lang="en-US" sz="2000" b="1" dirty="0">
                  <a:solidFill>
                    <a:schemeClr val="bg2"/>
                  </a:solidFill>
                </a:rPr>
                <a:t> 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53983" y="1767579"/>
            <a:ext cx="1935578" cy="13539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850610" y="3121571"/>
            <a:ext cx="1938951" cy="2133599"/>
            <a:chOff x="984551" y="3479594"/>
            <a:chExt cx="4034397" cy="2133599"/>
          </a:xfrm>
        </p:grpSpPr>
        <p:sp>
          <p:nvSpPr>
            <p:cNvPr id="32" name="Rectangle 31"/>
            <p:cNvSpPr/>
            <p:nvPr/>
          </p:nvSpPr>
          <p:spPr>
            <a:xfrm>
              <a:off x="991569" y="3479594"/>
              <a:ext cx="4027379" cy="2133599"/>
            </a:xfrm>
            <a:prstGeom prst="rect">
              <a:avLst/>
            </a:prstGeom>
            <a:solidFill>
              <a:srgbClr val="005424">
                <a:alpha val="80000"/>
              </a:srgbClr>
            </a:solidFill>
            <a:ln>
              <a:noFill/>
            </a:ln>
            <a:effectLst>
              <a:outerShdw blurRad="222250" dist="38100" dir="2700000" algn="ctr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9542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4551" y="3510951"/>
              <a:ext cx="403439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/>
                  </a:solidFill>
                </a:rPr>
                <a:t>50 Million Tree Pledge</a:t>
              </a:r>
              <a:endParaRPr lang="en-US" sz="2400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$1 million annually to plant 1 million trees 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52" y="2015832"/>
            <a:ext cx="1298040" cy="8669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741" y="1954772"/>
            <a:ext cx="989058" cy="989058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1035" y="1986663"/>
            <a:ext cx="1574938" cy="9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1243" y="1946069"/>
            <a:ext cx="1006464" cy="10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53982" y="0"/>
            <a:ext cx="137588" cy="588818"/>
          </a:xfrm>
          <a:prstGeom prst="rect">
            <a:avLst/>
          </a:prstGeom>
          <a:solidFill>
            <a:srgbClr val="0095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542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84712" y="643504"/>
            <a:ext cx="7988299" cy="5850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542"/>
                </a:solidFill>
              </a:rPr>
              <a:t>GLOBAL PHILANTHROPIC INITIATIVES</a:t>
            </a:r>
            <a:endParaRPr lang="en-US" dirty="0">
              <a:solidFill>
                <a:srgbClr val="009542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DCE08BC-0C89-4F69-A508-BBD187DB0D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7" y="5689497"/>
            <a:ext cx="2468417" cy="7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CD74-EA68-4DA7-8627-585A72B9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64" y="1084427"/>
            <a:ext cx="6515471" cy="607213"/>
          </a:xfrm>
        </p:spPr>
        <p:txBody>
          <a:bodyPr/>
          <a:lstStyle/>
          <a:p>
            <a:r>
              <a:rPr lang="en-US" dirty="0"/>
              <a:t>EHIDirect – Reservation Process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C9C40A-A2A8-4D5E-9783-7E5C8D536C80}"/>
              </a:ext>
            </a:extLst>
          </p:cNvPr>
          <p:cNvSpPr txBox="1">
            <a:spLocks/>
          </p:cNvSpPr>
          <p:nvPr/>
        </p:nvSpPr>
        <p:spPr>
          <a:xfrm>
            <a:off x="1996838" y="1823829"/>
            <a:ext cx="5150318" cy="3210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rgbClr val="595959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use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Benefits Related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Invite to be sent to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BD5654-5C77-48C1-8B78-EEEB83C3D7A9}"/>
              </a:ext>
            </a:extLst>
          </p:cNvPr>
          <p:cNvSpPr txBox="1">
            <a:spLocks/>
          </p:cNvSpPr>
          <p:nvPr/>
        </p:nvSpPr>
        <p:spPr>
          <a:xfrm>
            <a:off x="2592898" y="4480347"/>
            <a:ext cx="3958199" cy="68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rgbClr val="595959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BEA2A-8BB8-437E-BF90-7262818E1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17" y="5689497"/>
            <a:ext cx="2468417" cy="7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4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15052" r="1876" b="24036"/>
          <a:stretch/>
        </p:blipFill>
        <p:spPr bwMode="auto">
          <a:xfrm>
            <a:off x="1264331" y="1429966"/>
            <a:ext cx="7792119" cy="434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651032" y="3483126"/>
            <a:ext cx="1226598" cy="74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F21FDA9F-244C-4762-A143-D773598DF238}"/>
              </a:ext>
            </a:extLst>
          </p:cNvPr>
          <p:cNvSpPr txBox="1">
            <a:spLocks/>
          </p:cNvSpPr>
          <p:nvPr/>
        </p:nvSpPr>
        <p:spPr>
          <a:xfrm>
            <a:off x="619306" y="232042"/>
            <a:ext cx="7905385" cy="68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rgbClr val="59595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This is what invite looks like. Comes from EHIDirect. You may need to check your spam or junk folder.</a:t>
            </a:r>
          </a:p>
        </p:txBody>
      </p:sp>
    </p:spTree>
    <p:extLst>
      <p:ext uri="{BB962C8B-B14F-4D97-AF65-F5344CB8AC3E}">
        <p14:creationId xmlns:p14="http://schemas.microsoft.com/office/powerpoint/2010/main" val="29616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Enterprise Holdings PPT Template - White">
  <a:themeElements>
    <a:clrScheme name="1_Enterprise Holdings PPT Template - White 14">
      <a:dk1>
        <a:srgbClr val="000000"/>
      </a:dk1>
      <a:lt1>
        <a:srgbClr val="FFFFFF"/>
      </a:lt1>
      <a:dk2>
        <a:srgbClr val="000000"/>
      </a:dk2>
      <a:lt2>
        <a:srgbClr val="565A5C"/>
      </a:lt2>
      <a:accent1>
        <a:srgbClr val="5482AB"/>
      </a:accent1>
      <a:accent2>
        <a:srgbClr val="FECB00"/>
      </a:accent2>
      <a:accent3>
        <a:srgbClr val="FFFFFF"/>
      </a:accent3>
      <a:accent4>
        <a:srgbClr val="000000"/>
      </a:accent4>
      <a:accent5>
        <a:srgbClr val="B3C1D2"/>
      </a:accent5>
      <a:accent6>
        <a:srgbClr val="E6B800"/>
      </a:accent6>
      <a:hlink>
        <a:srgbClr val="21578A"/>
      </a:hlink>
      <a:folHlink>
        <a:srgbClr val="A2A4A3"/>
      </a:folHlink>
    </a:clrScheme>
    <a:fontScheme name="1_Enterprise Holdings PPT Template -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nterprise Holdings PPT Template -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terprise Holdings PPT Template -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terprise Holdings PPT Template -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terprise Holdings PPT Template -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terprise Holdings PPT Template -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terprise Holdings PPT Template -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terprise Holdings PPT Template -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terprise Holdings PPT Template -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terprise Holdings PPT Template -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terprise Holdings PPT Template -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terprise Holdings PPT Template -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terprise Holdings PPT Template -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nterprise Holdings PPT Template - 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ADE4"/>
        </a:accent1>
        <a:accent2>
          <a:srgbClr val="FECB0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E6B800"/>
        </a:accent6>
        <a:hlink>
          <a:srgbClr val="21578A"/>
        </a:hlink>
        <a:folHlink>
          <a:srgbClr val="A2A4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nterprise Holdings PPT Template - White 14">
        <a:dk1>
          <a:srgbClr val="000000"/>
        </a:dk1>
        <a:lt1>
          <a:srgbClr val="FFFFFF"/>
        </a:lt1>
        <a:dk2>
          <a:srgbClr val="000000"/>
        </a:dk2>
        <a:lt2>
          <a:srgbClr val="565A5C"/>
        </a:lt2>
        <a:accent1>
          <a:srgbClr val="5482AB"/>
        </a:accent1>
        <a:accent2>
          <a:srgbClr val="FECB00"/>
        </a:accent2>
        <a:accent3>
          <a:srgbClr val="FFFFFF"/>
        </a:accent3>
        <a:accent4>
          <a:srgbClr val="000000"/>
        </a:accent4>
        <a:accent5>
          <a:srgbClr val="B3C1D2"/>
        </a:accent5>
        <a:accent6>
          <a:srgbClr val="E6B800"/>
        </a:accent6>
        <a:hlink>
          <a:srgbClr val="21578A"/>
        </a:hlink>
        <a:folHlink>
          <a:srgbClr val="A2A4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589</Words>
  <Application>Microsoft Office PowerPoint</Application>
  <PresentationFormat>On-screen Show (4:3)</PresentationFormat>
  <Paragraphs>72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1_Office Theme</vt:lpstr>
      <vt:lpstr>4_Office Theme</vt:lpstr>
      <vt:lpstr>1_Enterprise Holdings PPT Template - White</vt:lpstr>
      <vt:lpstr>Indiana State University (ISU) online reservation tool EHI Direct      </vt:lpstr>
      <vt:lpstr>Enterprise Holdings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EHIDirect – Reservation Process</vt:lpstr>
      <vt:lpstr>PowerPoint Presentation</vt:lpstr>
      <vt:lpstr>PowerPoint Presentation</vt:lpstr>
      <vt:lpstr>Ready to reserve. Only use this tool for Car Rental. Not to be used for Air or Hotel.</vt:lpstr>
      <vt:lpstr>Select Location – then Vehicle Type.  Then notice NAME of “Contract” – ISU Business Use.</vt:lpstr>
      <vt:lpstr>Review your Trip. Checking date/time/location and vehicle class – then Continue</vt:lpstr>
      <vt:lpstr>Click “Change Traveler” to update name and phone # and email to the person you are reserving for. And insert your TA#</vt:lpstr>
      <vt:lpstr>At bottom of page – you can confirm – billing# - should preload for your department.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Massey</dc:creator>
  <cp:lastModifiedBy>Franssen, Jeffrey M</cp:lastModifiedBy>
  <cp:revision>1650</cp:revision>
  <cp:lastPrinted>2018-11-05T22:12:06Z</cp:lastPrinted>
  <dcterms:created xsi:type="dcterms:W3CDTF">2014-06-09T20:51:40Z</dcterms:created>
  <dcterms:modified xsi:type="dcterms:W3CDTF">2021-09-02T12:51:29Z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3</vt:lpwstr>
  </property>
  <property fmtid="{D5CDD505-2E9C-101B-9397-08002B2CF9AE}" pid="3" name="Offisync_UniqueId">
    <vt:lpwstr>382957</vt:lpwstr>
  </property>
  <property fmtid="{D5CDD505-2E9C-101B-9397-08002B2CF9AE}" pid="4" name="Offisync_ProviderInitializationData">
    <vt:lpwstr>https://hub.ehi.com</vt:lpwstr>
  </property>
  <property fmtid="{D5CDD505-2E9C-101B-9397-08002B2CF9AE}" pid="5" name="Jive_VersionGuid">
    <vt:lpwstr>6755fbdf-e6cb-487b-a3d4-60e3d527e43b</vt:lpwstr>
  </property>
  <property fmtid="{D5CDD505-2E9C-101B-9397-08002B2CF9AE}" pid="6" name="Jive_LatestUserAccountName">
    <vt:lpwstr>E108M1</vt:lpwstr>
  </property>
  <property fmtid="{D5CDD505-2E9C-101B-9397-08002B2CF9AE}" pid="7" name="Offisync_ServerID">
    <vt:lpwstr>888a21ae-02ff-452f-a816-62d71e304da9</vt:lpwstr>
  </property>
</Properties>
</file>