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  <p:sldMasterId id="2147483664" r:id="rId5"/>
    <p:sldMasterId id="2147483675" r:id="rId6"/>
    <p:sldMasterId id="2147483686" r:id="rId7"/>
    <p:sldMasterId id="2147483710" r:id="rId8"/>
  </p:sldMasterIdLst>
  <p:handoutMasterIdLst>
    <p:handoutMasterId r:id="rId11"/>
  </p:handoutMasterIdLst>
  <p:sldIdLst>
    <p:sldId id="258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F1"/>
    <a:srgbClr val="14325B"/>
    <a:srgbClr val="005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C0DF89-5461-898B-321D-44BE2A3CF9FC}" v="9" dt="2022-09-01T16:25:41.603"/>
    <p1510:client id="{42179129-9E36-BF92-D302-98E40252F277}" v="45" dt="2021-08-31T13:54:06.724"/>
    <p1510:client id="{57358C67-6F76-B51A-69E2-5BD6B828BA65}" v="2" dt="2021-12-02T17:19:00.050"/>
    <p1510:client id="{B36C202E-F43A-FADD-9BA4-D0A5D0FC0A03}" v="26" dt="2021-09-02T13:54:40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2"/>
  </p:normalViewPr>
  <p:slideViewPr>
    <p:cSldViewPr snapToGrid="0" snapToObjects="1">
      <p:cViewPr varScale="1">
        <p:scale>
          <a:sx n="108" d="100"/>
          <a:sy n="108" d="100"/>
        </p:scale>
        <p:origin x="12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99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ey Woods-Johnson" userId="S::kelley.woods-johnson@indstate.edu::7df981e5-c977-41c1-9cbf-ddeb9ddee73d" providerId="AD" clId="Web-{42179129-9E36-BF92-D302-98E40252F277}"/>
    <pc:docChg chg="modSld">
      <pc:chgData name="Kelley Woods-Johnson" userId="S::kelley.woods-johnson@indstate.edu::7df981e5-c977-41c1-9cbf-ddeb9ddee73d" providerId="AD" clId="Web-{42179129-9E36-BF92-D302-98E40252F277}" dt="2021-08-31T13:54:06.724" v="28" actId="14100"/>
      <pc:docMkLst>
        <pc:docMk/>
      </pc:docMkLst>
      <pc:sldChg chg="modSp">
        <pc:chgData name="Kelley Woods-Johnson" userId="S::kelley.woods-johnson@indstate.edu::7df981e5-c977-41c1-9cbf-ddeb9ddee73d" providerId="AD" clId="Web-{42179129-9E36-BF92-D302-98E40252F277}" dt="2021-08-31T13:54:06.724" v="28" actId="14100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42179129-9E36-BF92-D302-98E40252F277}" dt="2021-08-31T13:54:01.474" v="26" actId="1076"/>
          <ac:spMkLst>
            <pc:docMk/>
            <pc:sldMk cId="4170709607" sldId="258"/>
            <ac:spMk id="2" creationId="{00000000-0000-0000-0000-000000000000}"/>
          </ac:spMkLst>
        </pc:spChg>
        <pc:spChg chg="mod">
          <ac:chgData name="Kelley Woods-Johnson" userId="S::kelley.woods-johnson@indstate.edu::7df981e5-c977-41c1-9cbf-ddeb9ddee73d" providerId="AD" clId="Web-{42179129-9E36-BF92-D302-98E40252F277}" dt="2021-08-31T13:54:06.724" v="28" actId="14100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57358C67-6F76-B51A-69E2-5BD6B828BA65}"/>
    <pc:docChg chg="modSld">
      <pc:chgData name="Kelley Woods-Johnson" userId="S::kelley.woods-johnson@indstate.edu::7df981e5-c977-41c1-9cbf-ddeb9ddee73d" providerId="AD" clId="Web-{57358C67-6F76-B51A-69E2-5BD6B828BA65}" dt="2021-12-02T17:19:00.050" v="0" actId="20577"/>
      <pc:docMkLst>
        <pc:docMk/>
      </pc:docMkLst>
      <pc:sldChg chg="modSp">
        <pc:chgData name="Kelley Woods-Johnson" userId="S::kelley.woods-johnson@indstate.edu::7df981e5-c977-41c1-9cbf-ddeb9ddee73d" providerId="AD" clId="Web-{57358C67-6F76-B51A-69E2-5BD6B828BA65}" dt="2021-12-02T17:19:00.050" v="0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57358C67-6F76-B51A-69E2-5BD6B828BA65}" dt="2021-12-02T17:19:00.050" v="0" actId="20577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B36C202E-F43A-FADD-9BA4-D0A5D0FC0A03}"/>
    <pc:docChg chg="modSld">
      <pc:chgData name="Kelley Woods-Johnson" userId="S::kelley.woods-johnson@indstate.edu::7df981e5-c977-41c1-9cbf-ddeb9ddee73d" providerId="AD" clId="Web-{B36C202E-F43A-FADD-9BA4-D0A5D0FC0A03}" dt="2021-09-02T13:54:38.495" v="13" actId="20577"/>
      <pc:docMkLst>
        <pc:docMk/>
      </pc:docMkLst>
      <pc:sldChg chg="modSp">
        <pc:chgData name="Kelley Woods-Johnson" userId="S::kelley.woods-johnson@indstate.edu::7df981e5-c977-41c1-9cbf-ddeb9ddee73d" providerId="AD" clId="Web-{B36C202E-F43A-FADD-9BA4-D0A5D0FC0A03}" dt="2021-09-02T13:54:38.495" v="13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B36C202E-F43A-FADD-9BA4-D0A5D0FC0A03}" dt="2021-09-02T13:54:38.495" v="13" actId="20577"/>
          <ac:spMkLst>
            <pc:docMk/>
            <pc:sldMk cId="4170709607" sldId="258"/>
            <ac:spMk id="4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18C0DF89-5461-898B-321D-44BE2A3CF9FC}"/>
    <pc:docChg chg="modSld">
      <pc:chgData name="Kelley Woods-Johnson" userId="S::kelley.woods-johnson@indstate.edu::7df981e5-c977-41c1-9cbf-ddeb9ddee73d" providerId="AD" clId="Web-{18C0DF89-5461-898B-321D-44BE2A3CF9FC}" dt="2022-09-01T16:25:41.509" v="4" actId="20577"/>
      <pc:docMkLst>
        <pc:docMk/>
      </pc:docMkLst>
      <pc:sldChg chg="modSp">
        <pc:chgData name="Kelley Woods-Johnson" userId="S::kelley.woods-johnson@indstate.edu::7df981e5-c977-41c1-9cbf-ddeb9ddee73d" providerId="AD" clId="Web-{18C0DF89-5461-898B-321D-44BE2A3CF9FC}" dt="2022-09-01T16:25:41.509" v="4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18C0DF89-5461-898B-321D-44BE2A3CF9FC}" dt="2022-09-01T16:25:41.509" v="4" actId="20577"/>
          <ac:spMkLst>
            <pc:docMk/>
            <pc:sldMk cId="4170709607" sldId="258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0B3B1B-A440-1F43-A9BE-164E73EC3C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7FB37-4325-3B43-BF67-9C6998632A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DC103-D0BE-7B4C-851A-B893FF44A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6DF46-59D0-364F-BBF6-70076D79E01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9B271F-2C21-4840-B03C-3A212D8B28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BC0A1-1A19-574B-A93D-30193DF6E3E4}" type="datetimeFigureOut">
              <a:rPr lang="en-US" smtClean="0"/>
              <a:t>10/12/2022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89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E959F-A47A-2D4D-A0DE-21B32DC3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21B8-A775-FC48-B770-E9BD321FB16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6B109-6888-1C41-A317-E6963BAA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0B2C8-0FCB-A14A-800F-55BA5D34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6F97-8293-5D4C-B316-4172D3F3E6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18BF5906-B894-F74A-8BE0-85AD9CACF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05773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4360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286951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F03358-7114-A846-860E-25B7C1565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7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19277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F03358-7114-A846-860E-25B7C1565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7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0795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3104"/>
            <a:ext cx="10515600" cy="1610295"/>
          </a:xfrm>
        </p:spPr>
        <p:txBody>
          <a:bodyPr anchor="b"/>
          <a:lstStyle>
            <a:lvl1pPr algn="ctr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553399"/>
            <a:ext cx="10515600" cy="1500187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601877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6695" y="264305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ctr">
              <a:defRPr sz="36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6695" y="987396"/>
            <a:ext cx="6221506" cy="451260"/>
          </a:xfrm>
        </p:spPr>
        <p:txBody>
          <a:bodyPr>
            <a:normAutofit/>
          </a:bodyPr>
          <a:lstStyle>
            <a:lvl1pPr marL="0" indent="0" algn="ct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07289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289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9885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908" y="475615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3930372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271945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170156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516898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723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94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0B808DDF-9C96-274A-B65C-C63FFF5B9F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4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1011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578" y="304800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578" y="3669793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614093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09898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4795" y="1406697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5D7B93-CDCC-C248-B955-D9B9D899D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06F36-0FA4-9146-9F9D-50B127DCD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963" y="306388"/>
            <a:ext cx="5461000" cy="452437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23179" y="1401363"/>
            <a:ext cx="5042648" cy="5121357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DC503-3538-A849-8938-EE958EC282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4475" y="3006725"/>
            <a:ext cx="5043488" cy="2711450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9218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05728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820" y="1121664"/>
            <a:ext cx="4997308" cy="4852416"/>
          </a:xfrm>
        </p:spPr>
        <p:txBody>
          <a:bodyPr anchor="ctr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(Keep it short)</a:t>
            </a:r>
          </a:p>
        </p:txBody>
      </p:sp>
    </p:spTree>
    <p:extLst>
      <p:ext uri="{BB962C8B-B14F-4D97-AF65-F5344CB8AC3E}">
        <p14:creationId xmlns:p14="http://schemas.microsoft.com/office/powerpoint/2010/main" val="3049198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827454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826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970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293" y="298890"/>
            <a:ext cx="6221506" cy="562168"/>
          </a:xfrm>
          <a:ln>
            <a:noFill/>
          </a:ln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rgbClr val="14325B"/>
                </a:solidFill>
              </a:defRPr>
            </a:lvl2pPr>
            <a:lvl3pPr>
              <a:defRPr sz="2800">
                <a:solidFill>
                  <a:srgbClr val="14325B"/>
                </a:solidFill>
              </a:defRPr>
            </a:lvl3pPr>
            <a:lvl4pPr>
              <a:defRPr sz="2800">
                <a:solidFill>
                  <a:srgbClr val="14325B"/>
                </a:solidFill>
              </a:defRPr>
            </a:lvl4pPr>
            <a:lvl5pPr>
              <a:defRPr sz="2800">
                <a:solidFill>
                  <a:srgbClr val="14325B"/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05664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1803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3488394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01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89066DAE-7AF6-EB4F-8B77-D3D452AB2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4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17056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578" y="304800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578" y="3669793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785163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97298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05728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820" y="1121664"/>
            <a:ext cx="4997308" cy="4852416"/>
          </a:xfrm>
        </p:spPr>
        <p:txBody>
          <a:bodyPr anchor="ctr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0499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4795" y="1406697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5D7B93-CDCC-C248-B955-D9B9D899D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06F36-0FA4-9146-9F9D-50B127DCD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963" y="306388"/>
            <a:ext cx="5461000" cy="452437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3179" y="1401363"/>
            <a:ext cx="5042648" cy="51213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DC503-3538-A849-8938-EE958EC282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4475" y="3006725"/>
            <a:ext cx="5043488" cy="2711450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3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 .T</a:t>
            </a:r>
          </a:p>
        </p:txBody>
      </p:sp>
    </p:spTree>
    <p:extLst>
      <p:ext uri="{BB962C8B-B14F-4D97-AF65-F5344CB8AC3E}">
        <p14:creationId xmlns:p14="http://schemas.microsoft.com/office/powerpoint/2010/main" val="7202392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99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40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432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53434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100981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7793F0FC-9825-7342-8F24-BE04B7AD8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82029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45087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204" y="683938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4204" y="4048931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42997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2294" y="538488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r">
              <a:defRPr sz="36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rgbClr val="14325B"/>
                </a:solidFill>
              </a:defRPr>
            </a:lvl2pPr>
            <a:lvl3pPr>
              <a:defRPr sz="2800">
                <a:solidFill>
                  <a:srgbClr val="14325B"/>
                </a:solidFill>
              </a:defRPr>
            </a:lvl3pPr>
            <a:lvl4pPr>
              <a:defRPr sz="2800">
                <a:solidFill>
                  <a:srgbClr val="14325B"/>
                </a:solidFill>
              </a:defRPr>
            </a:lvl4pPr>
            <a:lvl5pPr>
              <a:defRPr sz="2800">
                <a:solidFill>
                  <a:srgbClr val="14325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3991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179" y="601263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3179" y="2201463"/>
            <a:ext cx="5042648" cy="4321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</p:spTree>
    <p:extLst>
      <p:ext uri="{BB962C8B-B14F-4D97-AF65-F5344CB8AC3E}">
        <p14:creationId xmlns:p14="http://schemas.microsoft.com/office/powerpoint/2010/main" val="18239071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3563" y="601263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43563" y="2201463"/>
            <a:ext cx="5042648" cy="4321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</p:spTree>
    <p:extLst>
      <p:ext uri="{BB962C8B-B14F-4D97-AF65-F5344CB8AC3E}">
        <p14:creationId xmlns:p14="http://schemas.microsoft.com/office/powerpoint/2010/main" val="13348002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 .T</a:t>
            </a:r>
          </a:p>
        </p:txBody>
      </p:sp>
    </p:spTree>
    <p:extLst>
      <p:ext uri="{BB962C8B-B14F-4D97-AF65-F5344CB8AC3E}">
        <p14:creationId xmlns:p14="http://schemas.microsoft.com/office/powerpoint/2010/main" val="17812405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19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12510292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19157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016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66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26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89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908" y="475615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67977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3.jp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50157-BC9D-0540-9C86-94D245919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21B8-A775-FC48-B770-E9BD321FB16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EF19F-A1DC-D04D-8148-0C12400F7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04704-D13C-8743-B4C6-98D1ED0C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86F97-8293-5D4C-B316-4172D3F3E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8" r:id="rId2"/>
    <p:sldLayoutId id="2147483699" r:id="rId3"/>
    <p:sldLayoutId id="2147483700" r:id="rId4"/>
    <p:sldLayoutId id="2147483704" r:id="rId5"/>
    <p:sldLayoutId id="2147483705" r:id="rId6"/>
    <p:sldLayoutId id="2147483721" r:id="rId7"/>
    <p:sldLayoutId id="2147483722" r:id="rId8"/>
    <p:sldLayoutId id="2147483723" r:id="rId9"/>
    <p:sldLayoutId id="2147483724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62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20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708" r:id="rId9"/>
    <p:sldLayoutId id="2147483709" r:id="rId10"/>
    <p:sldLayoutId id="214748372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8A4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19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82" r:id="rId5"/>
    <p:sldLayoutId id="2147483706" r:id="rId6"/>
    <p:sldLayoutId id="2147483707" r:id="rId7"/>
    <p:sldLayoutId id="2147483725" r:id="rId8"/>
    <p:sldLayoutId id="2147483726" r:id="rId9"/>
    <p:sldLayoutId id="2147483727" r:id="rId10"/>
    <p:sldLayoutId id="214748372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510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92" r:id="rId4"/>
    <p:sldLayoutId id="2147483691" r:id="rId5"/>
    <p:sldLayoutId id="2147483693" r:id="rId6"/>
    <p:sldLayoutId id="2147483694" r:id="rId7"/>
    <p:sldLayoutId id="2147483730" r:id="rId8"/>
    <p:sldLayoutId id="2147483731" r:id="rId9"/>
    <p:sldLayoutId id="2147483732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>
              <a:lumMod val="95000"/>
            </a:schemeClr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704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3" r:id="rId2"/>
    <p:sldLayoutId id="2147483714" r:id="rId3"/>
    <p:sldLayoutId id="2147483715" r:id="rId4"/>
    <p:sldLayoutId id="2147483719" r:id="rId5"/>
    <p:sldLayoutId id="2147483717" r:id="rId6"/>
    <p:sldLayoutId id="2147483718" r:id="rId7"/>
    <p:sldLayoutId id="2147483733" r:id="rId8"/>
    <p:sldLayoutId id="2147483734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8A4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273" y="1830208"/>
            <a:ext cx="3621986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00050" indent="-400050">
              <a:buAutoNum type="romanUcPeriod"/>
            </a:pPr>
            <a:r>
              <a:rPr lang="en-US" dirty="0"/>
              <a:t>Welcome &amp; Introductions</a:t>
            </a:r>
          </a:p>
          <a:p>
            <a:pPr marL="400050" indent="-400050">
              <a:buAutoNum type="romanUcPeriod"/>
            </a:pPr>
            <a:r>
              <a:rPr lang="en-US" dirty="0"/>
              <a:t>Reports </a:t>
            </a:r>
            <a:endParaRPr lang="en-US" dirty="0">
              <a:cs typeface="Calibri"/>
            </a:endParaRPr>
          </a:p>
          <a:p>
            <a:pPr marL="857250" lvl="1" indent="-400050">
              <a:buFont typeface="+mj-lt"/>
              <a:buAutoNum type="alphaLcPeriod"/>
            </a:pPr>
            <a:r>
              <a:rPr lang="en-US" dirty="0"/>
              <a:t>Officers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dirty="0"/>
              <a:t>Coordinator </a:t>
            </a:r>
            <a:endParaRPr lang="en-US" dirty="0" smtClean="0"/>
          </a:p>
          <a:p>
            <a:pPr marL="857250" lvl="1" indent="-400050">
              <a:buFont typeface="+mj-lt"/>
              <a:buAutoNum type="alphaLcPeriod"/>
            </a:pPr>
            <a:r>
              <a:rPr lang="en-US" dirty="0" smtClean="0"/>
              <a:t>Members</a:t>
            </a:r>
            <a:endParaRPr lang="en-US" dirty="0"/>
          </a:p>
          <a:p>
            <a:pPr marL="400050" indent="-400050">
              <a:buAutoNum type="romanUcPeriod"/>
            </a:pPr>
            <a:r>
              <a:rPr lang="en-US" dirty="0"/>
              <a:t>Old Business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dirty="0" smtClean="0"/>
              <a:t>Introduction of 2022-23 Leadership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dirty="0" smtClean="0"/>
              <a:t>Strategic </a:t>
            </a:r>
            <a:r>
              <a:rPr lang="en-US" dirty="0" smtClean="0"/>
              <a:t>Plan </a:t>
            </a:r>
            <a:r>
              <a:rPr lang="en-US" dirty="0" smtClean="0"/>
              <a:t>New </a:t>
            </a:r>
            <a:r>
              <a:rPr lang="en-US" dirty="0"/>
              <a:t>Business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dirty="0" smtClean="0">
                <a:cs typeface="Calibri"/>
              </a:rPr>
              <a:t>Call </a:t>
            </a:r>
            <a:r>
              <a:rPr lang="en-US" dirty="0" smtClean="0">
                <a:cs typeface="Calibri"/>
              </a:rPr>
              <a:t>for committee interest</a:t>
            </a:r>
            <a:endParaRPr lang="en-US" dirty="0">
              <a:cs typeface="Calibri"/>
            </a:endParaRPr>
          </a:p>
          <a:p>
            <a:pPr marL="400050" indent="-400050">
              <a:buAutoNum type="romanUcPeriod"/>
            </a:pPr>
            <a:r>
              <a:rPr lang="en-US" dirty="0"/>
              <a:t>Adjournment </a:t>
            </a:r>
            <a:endParaRPr lang="en-US" dirty="0"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10836" y="678984"/>
            <a:ext cx="4516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Assessment </a:t>
            </a:r>
            <a:r>
              <a:rPr lang="en-US" sz="2400" b="1" dirty="0" smtClean="0"/>
              <a:t>Council</a:t>
            </a:r>
            <a:endParaRPr lang="en-US" sz="2400" b="1" dirty="0"/>
          </a:p>
          <a:p>
            <a:pPr algn="ctr"/>
            <a:r>
              <a:rPr lang="en-US" sz="2400" b="1" dirty="0"/>
              <a:t>Meeting Agenda </a:t>
            </a:r>
            <a:r>
              <a:rPr lang="en-US" sz="2400" b="1" dirty="0" smtClean="0"/>
              <a:t>10/14</a:t>
            </a:r>
            <a:r>
              <a:rPr lang="en-US" sz="2400" b="1" dirty="0" smtClean="0"/>
              <a:t>/22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84073" y="424596"/>
            <a:ext cx="7684653" cy="4154984"/>
          </a:xfrm>
          <a:prstGeom prst="rect">
            <a:avLst/>
          </a:prstGeom>
          <a:noFill/>
          <a:ln>
            <a:solidFill>
              <a:srgbClr val="14325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1200" b="1" dirty="0" smtClean="0"/>
              <a:t>Notes: </a:t>
            </a:r>
          </a:p>
          <a:p>
            <a:pPr fontAlgn="base"/>
            <a:endParaRPr lang="en-US" sz="1200" dirty="0" smtClean="0"/>
          </a:p>
          <a:p>
            <a:pPr fontAlgn="base"/>
            <a:r>
              <a:rPr lang="en-US" sz="1200" dirty="0" smtClean="0"/>
              <a:t>2022-2023 Executive Leadership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 smtClean="0"/>
              <a:t>Chair: Shelley Arvin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 smtClean="0"/>
              <a:t>Vice Chair: Paula Jarrard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 smtClean="0"/>
              <a:t>Secretary: Malea Crosby </a:t>
            </a:r>
            <a:endParaRPr lang="en-US" sz="1200" dirty="0"/>
          </a:p>
          <a:p>
            <a:pPr fontAlgn="base"/>
            <a:endParaRPr lang="en-US" sz="1200" dirty="0" smtClean="0"/>
          </a:p>
          <a:p>
            <a:pPr fontAlgn="base"/>
            <a:r>
              <a:rPr lang="en-US" sz="1200" dirty="0" smtClean="0"/>
              <a:t>Strategic </a:t>
            </a:r>
            <a:r>
              <a:rPr lang="en-US" sz="1200" dirty="0" smtClean="0"/>
              <a:t>Plan Sub-Committee Interest: 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 smtClean="0"/>
              <a:t>Data Landscape Mapping &amp; Decision Support 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 smtClean="0"/>
              <a:t>Faculty &amp; Staff Assessment Trainings &amp; Development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endParaRPr lang="en-US" sz="1200" dirty="0"/>
          </a:p>
          <a:p>
            <a:pPr fontAlgn="base"/>
            <a:r>
              <a:rPr lang="en-US" sz="1200" dirty="0" smtClean="0"/>
              <a:t>Awards Committee Interest (won’t start meeting until late Fall semester) </a:t>
            </a:r>
            <a:endParaRPr lang="en-US" sz="1200" b="1" dirty="0" smtClean="0"/>
          </a:p>
          <a:p>
            <a:pPr fontAlgn="base"/>
            <a:endParaRPr lang="en-US" sz="1200" b="1" dirty="0"/>
          </a:p>
          <a:p>
            <a:pPr fontAlgn="base"/>
            <a:endParaRPr lang="en-US" sz="1200" b="1" dirty="0" smtClean="0"/>
          </a:p>
          <a:p>
            <a:pPr fontAlgn="base"/>
            <a:endParaRPr lang="en-US" sz="1200" b="1" dirty="0"/>
          </a:p>
          <a:p>
            <a:pPr fontAlgn="base"/>
            <a:endParaRPr lang="en-US" sz="1200" b="1" dirty="0" smtClean="0"/>
          </a:p>
          <a:p>
            <a:pPr fontAlgn="base"/>
            <a:endParaRPr lang="en-US" sz="1200" b="1" dirty="0"/>
          </a:p>
          <a:p>
            <a:pPr fontAlgn="base"/>
            <a:endParaRPr lang="en-US" sz="1200" b="1" dirty="0" smtClean="0"/>
          </a:p>
          <a:p>
            <a:pPr fontAlgn="base"/>
            <a:endParaRPr lang="en-US" sz="1200" b="1" dirty="0"/>
          </a:p>
          <a:p>
            <a:pPr fontAlgn="base"/>
            <a:endParaRPr lang="en-US" sz="1200" b="1" dirty="0" smtClean="0"/>
          </a:p>
          <a:p>
            <a:pPr fontAlgn="base"/>
            <a:endParaRPr lang="en-US" sz="1200" b="1" dirty="0"/>
          </a:p>
          <a:p>
            <a:pPr fontAlgn="base"/>
            <a:endParaRPr lang="en-US" sz="1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84073" y="4780052"/>
            <a:ext cx="6369873" cy="954107"/>
          </a:xfrm>
          <a:prstGeom prst="rect">
            <a:avLst/>
          </a:prstGeom>
          <a:noFill/>
          <a:ln>
            <a:solidFill>
              <a:srgbClr val="14325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/>
              <a:t>Dates &amp; Deadlines: </a:t>
            </a:r>
            <a:endParaRPr lang="en-US" sz="1400" b="1" dirty="0" smtClean="0"/>
          </a:p>
          <a:p>
            <a:r>
              <a:rPr lang="en-US" sz="1400" dirty="0" smtClean="0"/>
              <a:t>SOAS Reports*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Rolling deadlines – Early: 9/1, Regular: 10/15, Last: 11/23; *Colleges may have earlier internal deadlines – consult Associate Dean or Assessment </a:t>
            </a:r>
            <a:r>
              <a:rPr lang="en-US" sz="1400" dirty="0" smtClean="0"/>
              <a:t>Staff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4170709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572" y="1274261"/>
            <a:ext cx="7268005" cy="45778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9572" y="1390349"/>
            <a:ext cx="4041058" cy="4616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 smtClean="0">
                <a:cs typeface="Calibri"/>
              </a:rPr>
              <a:t>Nathan Myers* - CAS Rep (Chair) </a:t>
            </a:r>
          </a:p>
          <a:p>
            <a:r>
              <a:rPr lang="en-US" sz="1400" dirty="0" smtClean="0">
                <a:cs typeface="Calibri"/>
              </a:rPr>
              <a:t>Kimberly Campbell*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smtClean="0">
                <a:cs typeface="Calibri"/>
              </a:rPr>
              <a:t>- SCOB Rep </a:t>
            </a:r>
          </a:p>
          <a:p>
            <a:r>
              <a:rPr lang="en-US" sz="1400" dirty="0" smtClean="0">
                <a:cs typeface="Calibri"/>
              </a:rPr>
              <a:t>Jessica Durbin* - CHHS Rep </a:t>
            </a:r>
          </a:p>
          <a:p>
            <a:r>
              <a:rPr lang="en-US" sz="1400" dirty="0" smtClean="0">
                <a:cs typeface="Calibri"/>
              </a:rPr>
              <a:t>Melissa Nail* - BCOE Rep</a:t>
            </a:r>
          </a:p>
          <a:p>
            <a:r>
              <a:rPr lang="en-US" sz="1400" dirty="0" smtClean="0">
                <a:cs typeface="Calibri"/>
              </a:rPr>
              <a:t>Kara Harris* - </a:t>
            </a:r>
            <a:r>
              <a:rPr lang="en-US" sz="1400" dirty="0" smtClean="0">
                <a:cs typeface="Calibri"/>
              </a:rPr>
              <a:t>COT Rep</a:t>
            </a:r>
          </a:p>
          <a:p>
            <a:r>
              <a:rPr lang="en-US" sz="1400" dirty="0" smtClean="0">
                <a:cs typeface="Calibri"/>
              </a:rPr>
              <a:t>Shelley Arvin* - CML Rep </a:t>
            </a:r>
          </a:p>
          <a:p>
            <a:r>
              <a:rPr lang="en-US" sz="1400" dirty="0" smtClean="0">
                <a:cs typeface="Calibri"/>
              </a:rPr>
              <a:t>Darlene Hantzis* - UC Rep </a:t>
            </a:r>
          </a:p>
          <a:p>
            <a:r>
              <a:rPr lang="en-US" sz="1400" dirty="0" smtClean="0">
                <a:cs typeface="Calibri"/>
              </a:rPr>
              <a:t>Greg Bierly* - Honors College Rep</a:t>
            </a:r>
          </a:p>
          <a:p>
            <a:r>
              <a:rPr lang="en-US" sz="1400" dirty="0" smtClean="0">
                <a:cs typeface="Calibri"/>
              </a:rPr>
              <a:t>Ellen-Malito Green* - DSA Rep </a:t>
            </a:r>
          </a:p>
          <a:p>
            <a:r>
              <a:rPr lang="en-US" sz="1400" dirty="0" smtClean="0">
                <a:cs typeface="Calibri"/>
              </a:rPr>
              <a:t>Paula Jarrard* - CGPS Rep (Vice Chair)</a:t>
            </a:r>
          </a:p>
          <a:p>
            <a:r>
              <a:rPr lang="en-US" sz="1400" dirty="0" smtClean="0">
                <a:cs typeface="Calibri"/>
              </a:rPr>
              <a:t>Alexander Allen – UE Rep </a:t>
            </a:r>
          </a:p>
          <a:p>
            <a:r>
              <a:rPr lang="en-US" sz="1400" dirty="0" smtClean="0">
                <a:cs typeface="Calibri"/>
              </a:rPr>
              <a:t>Maggie Dalrymple – EM Rep </a:t>
            </a:r>
          </a:p>
          <a:p>
            <a:r>
              <a:rPr lang="en-US" sz="1400" dirty="0" smtClean="0">
                <a:cs typeface="Calibri"/>
              </a:rPr>
              <a:t>Chris Fischer – Associate Dean Rep</a:t>
            </a:r>
          </a:p>
          <a:p>
            <a:r>
              <a:rPr lang="en-US" sz="1400" dirty="0" smtClean="0">
                <a:cs typeface="Calibri"/>
              </a:rPr>
              <a:t>Haijing Tu – Associate Dean Rep</a:t>
            </a:r>
          </a:p>
          <a:p>
            <a:r>
              <a:rPr lang="en-US" sz="1400" dirty="0" smtClean="0">
                <a:cs typeface="Calibri"/>
              </a:rPr>
              <a:t>Alyce Hopple – Faculty At-Large Rep </a:t>
            </a:r>
          </a:p>
          <a:p>
            <a:r>
              <a:rPr lang="en-US" sz="1400" dirty="0" smtClean="0">
                <a:cs typeface="Calibri"/>
              </a:rPr>
              <a:t>TBD – Faculty At-Large Rep </a:t>
            </a:r>
          </a:p>
          <a:p>
            <a:r>
              <a:rPr lang="en-US" sz="1400" dirty="0" smtClean="0">
                <a:cs typeface="Calibri"/>
              </a:rPr>
              <a:t>Aubrey Austin – SGA Rep </a:t>
            </a:r>
          </a:p>
          <a:p>
            <a:r>
              <a:rPr lang="en-US" sz="1400" dirty="0" smtClean="0">
                <a:cs typeface="Calibri"/>
              </a:rPr>
              <a:t>TBD – CGPS Student Rep </a:t>
            </a:r>
          </a:p>
          <a:p>
            <a:endParaRPr lang="en-US" sz="1050" dirty="0">
              <a:cs typeface="Calibri"/>
            </a:endParaRPr>
          </a:p>
          <a:p>
            <a:r>
              <a:rPr lang="en-US" sz="1050" dirty="0" smtClean="0">
                <a:cs typeface="Calibri"/>
              </a:rPr>
              <a:t>*serves on Assessment Leadership Team</a:t>
            </a:r>
          </a:p>
          <a:p>
            <a:r>
              <a:rPr lang="en-US" sz="1050" dirty="0" smtClean="0">
                <a:cs typeface="Calibri"/>
              </a:rPr>
              <a:t>^ex-officio, non-voting member </a:t>
            </a:r>
            <a:endParaRPr lang="en-US" sz="1050" dirty="0"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3310" y="258617"/>
            <a:ext cx="839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Assessment </a:t>
            </a:r>
            <a:r>
              <a:rPr lang="en-US" sz="2400" b="1" dirty="0" smtClean="0"/>
              <a:t>Council</a:t>
            </a:r>
            <a:endParaRPr lang="en-US" sz="2400" b="1" dirty="0"/>
          </a:p>
          <a:p>
            <a:pPr algn="ctr"/>
            <a:r>
              <a:rPr lang="en-US" sz="2400" b="1" dirty="0" smtClean="0"/>
              <a:t>2022-23 </a:t>
            </a:r>
            <a:r>
              <a:rPr lang="en-US" sz="2400" b="1" dirty="0"/>
              <a:t>Membership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2544" y="1390349"/>
            <a:ext cx="3239401" cy="3847207"/>
          </a:xfrm>
          <a:prstGeom prst="rect">
            <a:avLst/>
          </a:prstGeom>
          <a:noFill/>
          <a:ln>
            <a:solidFill>
              <a:srgbClr val="00C0F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 smtClean="0">
                <a:cs typeface="Calibri"/>
              </a:rPr>
              <a:t>2022-23 </a:t>
            </a:r>
            <a:r>
              <a:rPr lang="en-US" b="1" dirty="0">
                <a:cs typeface="Calibri"/>
              </a:rPr>
              <a:t>Meeting Dates</a:t>
            </a:r>
          </a:p>
          <a:p>
            <a:pPr algn="ctr"/>
            <a:r>
              <a:rPr lang="en-US" b="1" dirty="0" smtClean="0">
                <a:cs typeface="Calibri"/>
              </a:rPr>
              <a:t>9a-10a</a:t>
            </a:r>
            <a:r>
              <a:rPr lang="en-US" b="1" dirty="0">
                <a:cs typeface="Calibri"/>
              </a:rPr>
              <a:t>, </a:t>
            </a:r>
            <a:r>
              <a:rPr lang="en-US" b="1" dirty="0" smtClean="0">
                <a:cs typeface="Calibri"/>
              </a:rPr>
              <a:t>Zoom</a:t>
            </a:r>
            <a:endParaRPr lang="en-US" b="1" dirty="0">
              <a:cs typeface="Calibri"/>
            </a:endParaRPr>
          </a:p>
          <a:p>
            <a:pPr algn="ctr"/>
            <a:r>
              <a:rPr lang="en-US" sz="1600" dirty="0" smtClean="0">
                <a:cs typeface="Calibri"/>
              </a:rPr>
              <a:t>September 9</a:t>
            </a:r>
          </a:p>
          <a:p>
            <a:pPr algn="ctr"/>
            <a:r>
              <a:rPr lang="en-US" sz="1600" dirty="0" smtClean="0">
                <a:cs typeface="Calibri"/>
              </a:rPr>
              <a:t>October 14</a:t>
            </a:r>
          </a:p>
          <a:p>
            <a:pPr algn="ctr"/>
            <a:r>
              <a:rPr lang="en-US" sz="1600" dirty="0" smtClean="0">
                <a:cs typeface="Calibri"/>
              </a:rPr>
              <a:t>November 11</a:t>
            </a:r>
          </a:p>
          <a:p>
            <a:pPr algn="ctr"/>
            <a:r>
              <a:rPr lang="en-US" sz="1600" dirty="0" smtClean="0">
                <a:cs typeface="Calibri"/>
              </a:rPr>
              <a:t>December 2</a:t>
            </a:r>
          </a:p>
          <a:p>
            <a:pPr algn="ctr"/>
            <a:r>
              <a:rPr lang="en-US" sz="1600" dirty="0" smtClean="0">
                <a:cs typeface="Calibri"/>
              </a:rPr>
              <a:t>January 13</a:t>
            </a:r>
          </a:p>
          <a:p>
            <a:pPr algn="ctr"/>
            <a:r>
              <a:rPr lang="en-US" sz="1600" dirty="0" smtClean="0">
                <a:cs typeface="Calibri"/>
              </a:rPr>
              <a:t>February 10</a:t>
            </a:r>
          </a:p>
          <a:p>
            <a:pPr algn="ctr"/>
            <a:r>
              <a:rPr lang="en-US" sz="1600" dirty="0" smtClean="0">
                <a:cs typeface="Calibri"/>
              </a:rPr>
              <a:t>March 17</a:t>
            </a:r>
          </a:p>
          <a:p>
            <a:pPr algn="ctr"/>
            <a:r>
              <a:rPr lang="en-US" sz="1600" dirty="0" smtClean="0">
                <a:cs typeface="Calibri"/>
              </a:rPr>
              <a:t>April 14</a:t>
            </a:r>
          </a:p>
          <a:p>
            <a:pPr algn="ctr"/>
            <a:r>
              <a:rPr lang="en-US" sz="1600" dirty="0" smtClean="0">
                <a:cs typeface="Calibri"/>
              </a:rPr>
              <a:t>May 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cs typeface="Calibri"/>
            </a:endParaRPr>
          </a:p>
          <a:p>
            <a:pPr algn="ctr"/>
            <a:r>
              <a:rPr lang="en-US" sz="1200" dirty="0" smtClean="0">
                <a:cs typeface="Calibri"/>
              </a:rPr>
              <a:t>Meetings are typically the second Friday of the month with some exceptions due to holidays and major university events. Some meetings may be held in-person with proper advance notice. </a:t>
            </a:r>
            <a:endParaRPr lang="en-US" sz="1100" dirty="0"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2590" y="1390349"/>
            <a:ext cx="4114987" cy="28931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 smtClean="0">
                <a:cs typeface="Calibri"/>
              </a:rPr>
              <a:t>Malea Crosby*^ - BCOE Director of Continuous 	          	          Improvement (Secretary) </a:t>
            </a:r>
          </a:p>
          <a:p>
            <a:r>
              <a:rPr lang="en-US" sz="1400" dirty="0" smtClean="0">
                <a:cs typeface="Calibri"/>
              </a:rPr>
              <a:t>Ashley Layman*^ - SCOB Assistant Director of 	            	           Graduate Programs</a:t>
            </a:r>
          </a:p>
          <a:p>
            <a:r>
              <a:rPr lang="en-US" sz="1400" dirty="0" smtClean="0">
                <a:cs typeface="Calibri"/>
              </a:rPr>
              <a:t>Ellie Rippy^ - UC Assessment Coordinator </a:t>
            </a:r>
          </a:p>
          <a:p>
            <a:r>
              <a:rPr lang="en-US" sz="1400" dirty="0" smtClean="0">
                <a:cs typeface="Calibri"/>
              </a:rPr>
              <a:t>Laura Froelicher*^ - Honors College Director of Data 	    Analysis, Communication, &amp; Outreach</a:t>
            </a:r>
          </a:p>
          <a:p>
            <a:r>
              <a:rPr lang="en-US" sz="1400" dirty="0" smtClean="0">
                <a:cs typeface="Calibri"/>
              </a:rPr>
              <a:t>Tess Avelis^ - CGPS Systems Analyst </a:t>
            </a:r>
          </a:p>
          <a:p>
            <a:r>
              <a:rPr lang="en-US" sz="1400" dirty="0" smtClean="0">
                <a:cs typeface="Calibri"/>
              </a:rPr>
              <a:t>Susan Powers – AVP Academic Affairs</a:t>
            </a:r>
          </a:p>
          <a:p>
            <a:r>
              <a:rPr lang="en-US" sz="1400" dirty="0" smtClean="0">
                <a:cs typeface="Calibri"/>
              </a:rPr>
              <a:t>Gopi Sainath “Sai” Morla* – Academic Affairs GA</a:t>
            </a:r>
          </a:p>
          <a:p>
            <a:r>
              <a:rPr lang="en-US" sz="1400" dirty="0" smtClean="0">
                <a:cs typeface="Calibri"/>
              </a:rPr>
              <a:t>Kelley Woods-Johnson* – Assessment &amp; Accreditation</a:t>
            </a:r>
            <a:endParaRPr lang="en-US" sz="1400" dirty="0">
              <a:cs typeface="Calibri"/>
            </a:endParaRPr>
          </a:p>
          <a:p>
            <a:endParaRPr lang="en-US" sz="1400" dirty="0">
              <a:cs typeface="Calibri"/>
            </a:endParaRPr>
          </a:p>
          <a:p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5896736"/>
      </p:ext>
    </p:extLst>
  </p:cSld>
  <p:clrMapOvr>
    <a:masterClrMapping/>
  </p:clrMapOvr>
</p:sld>
</file>

<file path=ppt/theme/theme1.xml><?xml version="1.0" encoding="utf-8"?>
<a:theme xmlns:a="http://schemas.openxmlformats.org/drawingml/2006/main" name="New Blue">
  <a:themeElements>
    <a:clrScheme name="Custom 6">
      <a:dk1>
        <a:srgbClr val="0058A4"/>
      </a:dk1>
      <a:lt1>
        <a:srgbClr val="FFFFFF"/>
      </a:lt1>
      <a:dk2>
        <a:srgbClr val="13315C"/>
      </a:dk2>
      <a:lt2>
        <a:srgbClr val="EAEAEA"/>
      </a:lt2>
      <a:accent1>
        <a:srgbClr val="00BFF0"/>
      </a:accent1>
      <a:accent2>
        <a:srgbClr val="85D1E0"/>
      </a:accent2>
      <a:accent3>
        <a:srgbClr val="13325B"/>
      </a:accent3>
      <a:accent4>
        <a:srgbClr val="FF9D1C"/>
      </a:accent4>
      <a:accent5>
        <a:srgbClr val="00BFF0"/>
      </a:accent5>
      <a:accent6>
        <a:srgbClr val="70AD47"/>
      </a:accent6>
      <a:hlink>
        <a:srgbClr val="FF5959"/>
      </a:hlink>
      <a:folHlink>
        <a:srgbClr val="FF59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8A4A7BA7-1582-2045-8E81-42E00ECD7832}"/>
    </a:ext>
  </a:extLst>
</a:theme>
</file>

<file path=ppt/theme/theme2.xml><?xml version="1.0" encoding="utf-8"?>
<a:theme xmlns:a="http://schemas.openxmlformats.org/drawingml/2006/main" name="Strip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A5D32232-37FB-EC4F-A2F8-0A77AB1F9A79}"/>
    </a:ext>
  </a:extLst>
</a:theme>
</file>

<file path=ppt/theme/theme3.xml><?xml version="1.0" encoding="utf-8"?>
<a:theme xmlns:a="http://schemas.openxmlformats.org/drawingml/2006/main" name="Isu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2B909D61-FAFA-FE4B-B2B4-17FCF8B51996}"/>
    </a:ext>
  </a:extLst>
</a:theme>
</file>

<file path=ppt/theme/theme4.xml><?xml version="1.0" encoding="utf-8"?>
<a:theme xmlns:a="http://schemas.openxmlformats.org/drawingml/2006/main" name="Dark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F4E3A315-1BE2-6A47-85DB-23F8E127E4DE}"/>
    </a:ext>
  </a:extLst>
</a:theme>
</file>

<file path=ppt/theme/theme5.xml><?xml version="1.0" encoding="utf-8"?>
<a:theme xmlns:a="http://schemas.openxmlformats.org/drawingml/2006/main" name="New Stripes">
  <a:themeElements>
    <a:clrScheme name="Custom 2">
      <a:dk1>
        <a:srgbClr val="0058A4"/>
      </a:dk1>
      <a:lt1>
        <a:srgbClr val="FFFFFF"/>
      </a:lt1>
      <a:dk2>
        <a:srgbClr val="13315C"/>
      </a:dk2>
      <a:lt2>
        <a:srgbClr val="EAEAEA"/>
      </a:lt2>
      <a:accent1>
        <a:srgbClr val="00BFF0"/>
      </a:accent1>
      <a:accent2>
        <a:srgbClr val="85D1E0"/>
      </a:accent2>
      <a:accent3>
        <a:srgbClr val="1332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D03E4854-3F2C-2642-ABDD-FDFC08EA031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108B6AA46C14DA66D23E9A3529896" ma:contentTypeVersion="14" ma:contentTypeDescription="Create a new document." ma:contentTypeScope="" ma:versionID="c96bedd0a382c1945304f2a96f837626">
  <xsd:schema xmlns:xsd="http://www.w3.org/2001/XMLSchema" xmlns:xs="http://www.w3.org/2001/XMLSchema" xmlns:p="http://schemas.microsoft.com/office/2006/metadata/properties" xmlns:ns3="2263c0ba-f2b3-44f8-b5ca-f3fe6590b9a8" xmlns:ns4="70bd5a3d-2e76-4b57-9f9e-f718b2c206f0" targetNamespace="http://schemas.microsoft.com/office/2006/metadata/properties" ma:root="true" ma:fieldsID="bc0c872f8e6705b5d800e86642856e52" ns3:_="" ns4:_="">
    <xsd:import namespace="2263c0ba-f2b3-44f8-b5ca-f3fe6590b9a8"/>
    <xsd:import namespace="70bd5a3d-2e76-4b57-9f9e-f718b2c206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3c0ba-f2b3-44f8-b5ca-f3fe6590b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d5a3d-2e76-4b57-9f9e-f718b2c206f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EFE0F4-D246-4E8C-99FB-7AFCE19FAF42}">
  <ds:schemaRefs>
    <ds:schemaRef ds:uri="http://purl.org/dc/terms/"/>
    <ds:schemaRef ds:uri="http://schemas.openxmlformats.org/package/2006/metadata/core-properties"/>
    <ds:schemaRef ds:uri="2263c0ba-f2b3-44f8-b5ca-f3fe6590b9a8"/>
    <ds:schemaRef ds:uri="http://purl.org/dc/dcmitype/"/>
    <ds:schemaRef ds:uri="70bd5a3d-2e76-4b57-9f9e-f718b2c206f0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1C734DD-820B-4051-8485-5A80254F48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4160CC-FC2A-4803-8351-E6D19B6D68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63c0ba-f2b3-44f8-b5ca-f3fe6590b9a8"/>
    <ds:schemaRef ds:uri="70bd5a3d-2e76-4b57-9f9e-f718b2c206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Marketing—Powerpoint Template—Stripes</Template>
  <TotalTime>2145</TotalTime>
  <Words>379</Words>
  <Application>Microsoft Office PowerPoint</Application>
  <PresentationFormat>Widescreen</PresentationFormat>
  <Paragraphs>79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Rockwell</vt:lpstr>
      <vt:lpstr>New Blue</vt:lpstr>
      <vt:lpstr>Stripes</vt:lpstr>
      <vt:lpstr>Isu Blue</vt:lpstr>
      <vt:lpstr>Dark Blue</vt:lpstr>
      <vt:lpstr>New Stripes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Moore</dc:creator>
  <cp:lastModifiedBy>Kelley Woods-Johnson</cp:lastModifiedBy>
  <cp:revision>63</cp:revision>
  <dcterms:created xsi:type="dcterms:W3CDTF">2020-07-07T13:49:39Z</dcterms:created>
  <dcterms:modified xsi:type="dcterms:W3CDTF">2022-10-12T15:37:23Z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0x010100F08108B6AA46C14DA66D23E9A3529896</vt:lpwstr>
  </property>
</Properties>
</file>