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64" r:id="rId5"/>
    <p:sldMasterId id="2147483675" r:id="rId6"/>
    <p:sldMasterId id="2147483686" r:id="rId7"/>
    <p:sldMasterId id="2147483710" r:id="rId8"/>
  </p:sldMasterIdLst>
  <p:handoutMasterIdLst>
    <p:handoutMasterId r:id="rId11"/>
  </p:handoutMasterIdLst>
  <p:sldIdLst>
    <p:sldId id="258"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F1"/>
    <a:srgbClr val="0058A4"/>
    <a:srgbClr val="143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2"/>
  </p:normalViewPr>
  <p:slideViewPr>
    <p:cSldViewPr snapToGrid="0" snapToObjects="1">
      <p:cViewPr varScale="1">
        <p:scale>
          <a:sx n="108" d="100"/>
          <a:sy n="108" d="100"/>
        </p:scale>
        <p:origin x="8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0B3B1B-A440-1F43-A9BE-164E73EC3C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077FB37-4325-3B43-BF67-9C6998632A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9DC103-D0BE-7B4C-851A-B893FF44AD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6DF46-59D0-364F-BBF6-70076D79E019}" type="slidenum">
              <a:rPr lang="en-US" smtClean="0"/>
              <a:t>‹#›</a:t>
            </a:fld>
            <a:endParaRPr lang="en-US"/>
          </a:p>
        </p:txBody>
      </p:sp>
      <p:sp>
        <p:nvSpPr>
          <p:cNvPr id="6" name="Date Placeholder 5">
            <a:extLst>
              <a:ext uri="{FF2B5EF4-FFF2-40B4-BE49-F238E27FC236}">
                <a16:creationId xmlns:a16="http://schemas.microsoft.com/office/drawing/2014/main" id="{8E9B271F-2C21-4840-B03C-3A212D8B2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1BC0A1-1A19-574B-A93D-30193DF6E3E4}" type="datetimeFigureOut">
              <a:rPr lang="en-US" smtClean="0"/>
              <a:t>9/10/2021</a:t>
            </a:fld>
            <a:endParaRPr lang="en-US"/>
          </a:p>
        </p:txBody>
      </p:sp>
    </p:spTree>
    <p:extLst>
      <p:ext uri="{BB962C8B-B14F-4D97-AF65-F5344CB8AC3E}">
        <p14:creationId xmlns:p14="http://schemas.microsoft.com/office/powerpoint/2010/main" val="1355189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Date Placeholder 3">
            <a:extLst>
              <a:ext uri="{FF2B5EF4-FFF2-40B4-BE49-F238E27FC236}">
                <a16:creationId xmlns:a16="http://schemas.microsoft.com/office/drawing/2014/main" id="{44FE959F-A47A-2D4D-A0DE-21B32DC33EC7}"/>
              </a:ext>
            </a:extLst>
          </p:cNvPr>
          <p:cNvSpPr>
            <a:spLocks noGrp="1"/>
          </p:cNvSpPr>
          <p:nvPr>
            <p:ph type="dt" sz="half" idx="10"/>
          </p:nvPr>
        </p:nvSpPr>
        <p:spPr/>
        <p:txBody>
          <a:bodyPr/>
          <a:lstStyle/>
          <a:p>
            <a:fld id="{210B21B8-A775-FC48-B770-E9BD321FB163}" type="datetimeFigureOut">
              <a:rPr lang="en-US" smtClean="0"/>
              <a:t>9/10/2021</a:t>
            </a:fld>
            <a:endParaRPr lang="en-US"/>
          </a:p>
        </p:txBody>
      </p:sp>
      <p:sp>
        <p:nvSpPr>
          <p:cNvPr id="5" name="Footer Placeholder 4">
            <a:extLst>
              <a:ext uri="{FF2B5EF4-FFF2-40B4-BE49-F238E27FC236}">
                <a16:creationId xmlns:a16="http://schemas.microsoft.com/office/drawing/2014/main" id="{05C6B109-6888-1C41-A317-E6963BAA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0B2C8-0FCB-A14A-800F-55BA5D34BD33}"/>
              </a:ext>
            </a:extLst>
          </p:cNvPr>
          <p:cNvSpPr>
            <a:spLocks noGrp="1"/>
          </p:cNvSpPr>
          <p:nvPr>
            <p:ph type="sldNum" sz="quarter" idx="12"/>
          </p:nvPr>
        </p:nvSpPr>
        <p:spPr/>
        <p:txBody>
          <a:bodyPr/>
          <a:lstStyle/>
          <a:p>
            <a:fld id="{BD686F97-8293-5D4C-B316-4172D3F3E601}" type="slidenum">
              <a:rPr lang="en-US" smtClean="0"/>
              <a:t>‹#›</a:t>
            </a:fld>
            <a:endParaRPr lang="en-US"/>
          </a:p>
        </p:txBody>
      </p:sp>
      <p:sp>
        <p:nvSpPr>
          <p:cNvPr id="7" name="Title 12">
            <a:extLst>
              <a:ext uri="{FF2B5EF4-FFF2-40B4-BE49-F238E27FC236}">
                <a16:creationId xmlns:a16="http://schemas.microsoft.com/office/drawing/2014/main" id="{18BF5906-B894-F74A-8BE0-85AD9CACFA75}"/>
              </a:ext>
            </a:extLst>
          </p:cNvPr>
          <p:cNvSpPr>
            <a:spLocks noGrp="1"/>
          </p:cNvSpPr>
          <p:nvPr>
            <p:ph type="title" hasCustomPrompt="1"/>
          </p:nvPr>
        </p:nvSpPr>
        <p:spPr>
          <a:xfrm>
            <a:off x="838200" y="1605773"/>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324360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286951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13" name="Title 12">
            <a:extLst>
              <a:ext uri="{FF2B5EF4-FFF2-40B4-BE49-F238E27FC236}">
                <a16:creationId xmlns:a16="http://schemas.microsoft.com/office/drawing/2014/main" id="{67F03358-7114-A846-860E-25B7C1565659}"/>
              </a:ext>
            </a:extLst>
          </p:cNvPr>
          <p:cNvSpPr>
            <a:spLocks noGrp="1"/>
          </p:cNvSpPr>
          <p:nvPr>
            <p:ph type="title" hasCustomPrompt="1"/>
          </p:nvPr>
        </p:nvSpPr>
        <p:spPr>
          <a:xfrm>
            <a:off x="838200" y="1628077"/>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321927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13" name="Title 12">
            <a:extLst>
              <a:ext uri="{FF2B5EF4-FFF2-40B4-BE49-F238E27FC236}">
                <a16:creationId xmlns:a16="http://schemas.microsoft.com/office/drawing/2014/main" id="{67F03358-7114-A846-860E-25B7C1565659}"/>
              </a:ext>
            </a:extLst>
          </p:cNvPr>
          <p:cNvSpPr>
            <a:spLocks noGrp="1"/>
          </p:cNvSpPr>
          <p:nvPr>
            <p:ph type="title" hasCustomPrompt="1"/>
          </p:nvPr>
        </p:nvSpPr>
        <p:spPr>
          <a:xfrm>
            <a:off x="838200" y="1628077"/>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26079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831850" y="943104"/>
            <a:ext cx="10515600" cy="1610295"/>
          </a:xfrm>
        </p:spPr>
        <p:txBody>
          <a:bodyPr anchor="b"/>
          <a:lstStyle>
            <a:lvl1pPr algn="ctr">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831850" y="2553399"/>
            <a:ext cx="10515600" cy="1500187"/>
          </a:xfrm>
        </p:spPr>
        <p:txBody>
          <a:bodyPr/>
          <a:lstStyle>
            <a:lvl1pPr marL="0" indent="0" algn="ctr">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160187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986695" y="264305"/>
            <a:ext cx="6221506" cy="562168"/>
          </a:xfrm>
          <a:ln>
            <a:noFill/>
          </a:ln>
        </p:spPr>
        <p:txBody>
          <a:bodyPr>
            <a:normAutofit/>
          </a:bodyPr>
          <a:lstStyle>
            <a:lvl1pPr algn="ctr">
              <a:defRPr sz="3600">
                <a:solidFill>
                  <a:srgbClr val="0058A4"/>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2986695" y="987396"/>
            <a:ext cx="6221506" cy="451260"/>
          </a:xfrm>
        </p:spPr>
        <p:txBody>
          <a:bodyPr>
            <a:normAutofit/>
          </a:bodyPr>
          <a:lstStyle>
            <a:lvl1pPr marL="0" indent="0" algn="ctr">
              <a:buNone/>
              <a:defRPr sz="2400" spc="600"/>
            </a:lvl1pPr>
          </a:lstStyle>
          <a:p>
            <a:pPr lvl="0"/>
            <a:r>
              <a:rPr lang="en-US" dirty="0"/>
              <a:t>SUBTITLE</a:t>
            </a:r>
          </a:p>
        </p:txBody>
      </p:sp>
    </p:spTree>
    <p:extLst>
      <p:ext uri="{BB962C8B-B14F-4D97-AF65-F5344CB8AC3E}">
        <p14:creationId xmlns:p14="http://schemas.microsoft.com/office/powerpoint/2010/main" val="290728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2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885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1683908" y="4756150"/>
            <a:ext cx="3932237" cy="1600200"/>
          </a:xfrm>
        </p:spPr>
        <p:txBody>
          <a:bodyPr anchor="b"/>
          <a:lstStyle>
            <a:lvl1pPr algn="r">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393037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271945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170156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831850" y="1709738"/>
            <a:ext cx="10515600" cy="2852737"/>
          </a:xfrm>
        </p:spPr>
        <p:txBody>
          <a:bodyPr anchor="b"/>
          <a:lstStyle>
            <a:lvl1pPr algn="ctr">
              <a:defRPr sz="6000">
                <a:solidFill>
                  <a:schemeClr val="bg1"/>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831850" y="4589463"/>
            <a:ext cx="10515600" cy="1500187"/>
          </a:xfrm>
        </p:spPr>
        <p:txBody>
          <a:bodyPr/>
          <a:lstStyle>
            <a:lvl1pPr marL="0" indent="0" algn="ctr">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SUBSECTION SUBTITLE</a:t>
            </a:r>
          </a:p>
        </p:txBody>
      </p:sp>
    </p:spTree>
    <p:extLst>
      <p:ext uri="{BB962C8B-B14F-4D97-AF65-F5344CB8AC3E}">
        <p14:creationId xmlns:p14="http://schemas.microsoft.com/office/powerpoint/2010/main" val="351689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723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381559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0B808DDF-9C96-274A-B65C-C63FFF5B9F5C}"/>
              </a:ext>
            </a:extLst>
          </p:cNvPr>
          <p:cNvSpPr>
            <a:spLocks noGrp="1"/>
          </p:cNvSpPr>
          <p:nvPr>
            <p:ph type="title" hasCustomPrompt="1"/>
          </p:nvPr>
        </p:nvSpPr>
        <p:spPr>
          <a:xfrm>
            <a:off x="838200" y="1628074"/>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41011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2465578" y="304800"/>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2465578" y="3669793"/>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3614093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609898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94795" y="1406697"/>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a:t>
            </a:r>
          </a:p>
        </p:txBody>
      </p:sp>
      <p:sp>
        <p:nvSpPr>
          <p:cNvPr id="5" name="Text Placeholder 11">
            <a:extLst>
              <a:ext uri="{FF2B5EF4-FFF2-40B4-BE49-F238E27FC236}">
                <a16:creationId xmlns:a16="http://schemas.microsoft.com/office/drawing/2014/main" id="{ED5D7B93-CDCC-C248-B955-D9B9D899D835}"/>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
        <p:nvSpPr>
          <p:cNvPr id="10" name="Text Placeholder 9">
            <a:extLst>
              <a:ext uri="{FF2B5EF4-FFF2-40B4-BE49-F238E27FC236}">
                <a16:creationId xmlns:a16="http://schemas.microsoft.com/office/drawing/2014/main" id="{95906F36-0FA4-9146-9F9D-50B127DCD185}"/>
              </a:ext>
            </a:extLst>
          </p:cNvPr>
          <p:cNvSpPr>
            <a:spLocks noGrp="1"/>
          </p:cNvSpPr>
          <p:nvPr>
            <p:ph type="body" sz="quarter" idx="11" hasCustomPrompt="1"/>
          </p:nvPr>
        </p:nvSpPr>
        <p:spPr>
          <a:xfrm>
            <a:off x="207963" y="306388"/>
            <a:ext cx="5461000" cy="452437"/>
          </a:xfrm>
        </p:spPr>
        <p:txBody>
          <a:bodyPr>
            <a:noAutofit/>
          </a:bodyPr>
          <a:lstStyle>
            <a:lvl1pPr marL="0" indent="0">
              <a:buNone/>
              <a:defRPr sz="3600">
                <a:solidFill>
                  <a:schemeClr val="bg1"/>
                </a:solidFill>
                <a:latin typeface="Rockwell" panose="02060603020205020403" pitchFamily="18" charset="77"/>
              </a:defRPr>
            </a:lvl1pPr>
          </a:lstStyle>
          <a:p>
            <a:pPr lvl="0"/>
            <a:r>
              <a:rPr lang="en-US" dirty="0"/>
              <a:t>TITLE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p:nvPr>
        </p:nvSpPr>
        <p:spPr>
          <a:xfrm>
            <a:off x="523179" y="1401363"/>
            <a:ext cx="5042648" cy="5121357"/>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endParaRPr lang="en-US" dirty="0"/>
          </a:p>
        </p:txBody>
      </p:sp>
      <p:sp>
        <p:nvSpPr>
          <p:cNvPr id="13" name="Text Placeholder 12">
            <a:extLst>
              <a:ext uri="{FF2B5EF4-FFF2-40B4-BE49-F238E27FC236}">
                <a16:creationId xmlns:a16="http://schemas.microsoft.com/office/drawing/2014/main" id="{63EDC503-3538-A849-8938-EE958EC28215}"/>
              </a:ext>
            </a:extLst>
          </p:cNvPr>
          <p:cNvSpPr>
            <a:spLocks noGrp="1"/>
          </p:cNvSpPr>
          <p:nvPr>
            <p:ph type="body" sz="quarter" idx="13" hasCustomPrompt="1"/>
          </p:nvPr>
        </p:nvSpPr>
        <p:spPr>
          <a:xfrm>
            <a:off x="6594475" y="3006725"/>
            <a:ext cx="5043488" cy="2711450"/>
          </a:xfrm>
        </p:spPr>
        <p:txBody>
          <a:bodyPr/>
          <a:lstStyle>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9218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205728"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694820" y="1121664"/>
            <a:ext cx="4997308" cy="4852416"/>
          </a:xfrm>
        </p:spPr>
        <p:txBody>
          <a:bodyPr anchor="ctr"/>
          <a:lstStyle>
            <a:lvl1pPr algn="l">
              <a:defRPr sz="3200">
                <a:solidFill>
                  <a:srgbClr val="0058A4"/>
                </a:solidFill>
                <a:latin typeface="Rockwell" panose="02060603020205020403" pitchFamily="18" charset="77"/>
              </a:defRPr>
            </a:lvl1pPr>
          </a:lstStyle>
          <a:p>
            <a:r>
              <a:rPr lang="en-US" dirty="0"/>
              <a:t>Heading (Keep it short)</a:t>
            </a:r>
          </a:p>
        </p:txBody>
      </p:sp>
    </p:spTree>
    <p:extLst>
      <p:ext uri="{BB962C8B-B14F-4D97-AF65-F5344CB8AC3E}">
        <p14:creationId xmlns:p14="http://schemas.microsoft.com/office/powerpoint/2010/main" val="3049198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827454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826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70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526293" y="298890"/>
            <a:ext cx="6221506" cy="562168"/>
          </a:xfrm>
          <a:ln>
            <a:noFill/>
          </a:ln>
        </p:spPr>
        <p:txBody>
          <a:bodyPr anchor="ct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rgbClr val="14325B"/>
                </a:solidFill>
              </a:defRPr>
            </a:lvl2pPr>
            <a:lvl3pPr>
              <a:defRPr sz="2800">
                <a:solidFill>
                  <a:srgbClr val="14325B"/>
                </a:solidFill>
              </a:defRPr>
            </a:lvl3pPr>
            <a:lvl4pPr>
              <a:defRPr sz="2800">
                <a:solidFill>
                  <a:srgbClr val="14325B"/>
                </a:solidFill>
              </a:defRPr>
            </a:lvl4pPr>
            <a:lvl5pPr>
              <a:defRPr sz="2800">
                <a:solidFill>
                  <a:srgbClr val="14325B"/>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4205664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803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3488394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2523001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89066DAE-7AF6-EB4F-8B77-D3D452AB2EBF}"/>
              </a:ext>
            </a:extLst>
          </p:cNvPr>
          <p:cNvSpPr>
            <a:spLocks noGrp="1"/>
          </p:cNvSpPr>
          <p:nvPr>
            <p:ph type="title" hasCustomPrompt="1"/>
          </p:nvPr>
        </p:nvSpPr>
        <p:spPr>
          <a:xfrm>
            <a:off x="838200" y="1628074"/>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31705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2465578" y="304800"/>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2465578" y="3669793"/>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378516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097298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205728" cy="6858000"/>
          </a:xfrm>
        </p:spPr>
        <p:txBody>
          <a:bodyPr anchor="ctr"/>
          <a:lstStyle>
            <a:lvl1pPr marL="0" indent="0" algn="ctr">
              <a:buNone/>
              <a:defRPr>
                <a:solidFill>
                  <a:schemeClr val="bg1">
                    <a:lumMod val="85000"/>
                  </a:schemeClr>
                </a:solidFill>
              </a:defRPr>
            </a:lvl1pPr>
          </a:lstStyle>
          <a:p>
            <a:r>
              <a:rPr lang="en-US" dirty="0"/>
              <a:t>Place Picture Here.</a:t>
            </a:r>
          </a:p>
        </p:txBody>
      </p:sp>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694820" y="1121664"/>
            <a:ext cx="4997308" cy="4852416"/>
          </a:xfrm>
        </p:spPr>
        <p:txBody>
          <a:bodyPr anchor="ctr"/>
          <a:lstStyle>
            <a:lvl1pPr algn="l">
              <a:defRPr sz="3200">
                <a:solidFill>
                  <a:srgbClr val="0058A4"/>
                </a:solidFill>
                <a:latin typeface="Rockwell" panose="02060603020205020403" pitchFamily="18" charset="77"/>
              </a:defRPr>
            </a:lvl1pPr>
          </a:lstStyle>
          <a:p>
            <a:r>
              <a:rPr lang="en-US" dirty="0"/>
              <a:t>CLICK TO EDIT MASTER TITLE STYLE</a:t>
            </a:r>
          </a:p>
        </p:txBody>
      </p:sp>
    </p:spTree>
    <p:extLst>
      <p:ext uri="{BB962C8B-B14F-4D97-AF65-F5344CB8AC3E}">
        <p14:creationId xmlns:p14="http://schemas.microsoft.com/office/powerpoint/2010/main" val="1830499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94795" y="1406697"/>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5" name="Text Placeholder 11">
            <a:extLst>
              <a:ext uri="{FF2B5EF4-FFF2-40B4-BE49-F238E27FC236}">
                <a16:creationId xmlns:a16="http://schemas.microsoft.com/office/drawing/2014/main" id="{ED5D7B93-CDCC-C248-B955-D9B9D899D835}"/>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
        <p:nvSpPr>
          <p:cNvPr id="10" name="Text Placeholder 9">
            <a:extLst>
              <a:ext uri="{FF2B5EF4-FFF2-40B4-BE49-F238E27FC236}">
                <a16:creationId xmlns:a16="http://schemas.microsoft.com/office/drawing/2014/main" id="{95906F36-0FA4-9146-9F9D-50B127DCD185}"/>
              </a:ext>
            </a:extLst>
          </p:cNvPr>
          <p:cNvSpPr>
            <a:spLocks noGrp="1"/>
          </p:cNvSpPr>
          <p:nvPr>
            <p:ph type="body" sz="quarter" idx="11" hasCustomPrompt="1"/>
          </p:nvPr>
        </p:nvSpPr>
        <p:spPr>
          <a:xfrm>
            <a:off x="207963" y="306388"/>
            <a:ext cx="5461000" cy="452437"/>
          </a:xfrm>
        </p:spPr>
        <p:txBody>
          <a:bodyPr>
            <a:noAutofit/>
          </a:bodyPr>
          <a:lstStyle>
            <a:lvl1pPr marL="0" indent="0">
              <a:buNone/>
              <a:defRPr sz="3600">
                <a:solidFill>
                  <a:schemeClr val="bg1"/>
                </a:solidFill>
                <a:latin typeface="Rockwell" panose="02060603020205020403" pitchFamily="18" charset="77"/>
              </a:defRPr>
            </a:lvl1pPr>
          </a:lstStyle>
          <a:p>
            <a:pPr lvl="0"/>
            <a:r>
              <a:rPr lang="en-US" dirty="0"/>
              <a:t>TITLE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523179" y="1401363"/>
            <a:ext cx="5042648" cy="5121357"/>
          </a:xfrm>
        </p:spPr>
        <p:txBody>
          <a:bodyPr anchor="ctr">
            <a:normAutofit/>
          </a:bodyPr>
          <a:lstStyle>
            <a:lvl1pPr marL="0" indent="0" algn="ctr">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
        <p:nvSpPr>
          <p:cNvPr id="13" name="Text Placeholder 12">
            <a:extLst>
              <a:ext uri="{FF2B5EF4-FFF2-40B4-BE49-F238E27FC236}">
                <a16:creationId xmlns:a16="http://schemas.microsoft.com/office/drawing/2014/main" id="{63EDC503-3538-A849-8938-EE958EC28215}"/>
              </a:ext>
            </a:extLst>
          </p:cNvPr>
          <p:cNvSpPr>
            <a:spLocks noGrp="1"/>
          </p:cNvSpPr>
          <p:nvPr>
            <p:ph type="body" sz="quarter" idx="13"/>
          </p:nvPr>
        </p:nvSpPr>
        <p:spPr>
          <a:xfrm>
            <a:off x="6594475" y="3006725"/>
            <a:ext cx="5043488" cy="2711450"/>
          </a:xfrm>
        </p:spPr>
        <p:txBody>
          <a:bodyPr/>
          <a:lstStyle>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353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 .T</a:t>
            </a:r>
          </a:p>
        </p:txBody>
      </p:sp>
    </p:spTree>
    <p:extLst>
      <p:ext uri="{BB962C8B-B14F-4D97-AF65-F5344CB8AC3E}">
        <p14:creationId xmlns:p14="http://schemas.microsoft.com/office/powerpoint/2010/main" val="72023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99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522340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0432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343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100981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7793F0FC-9825-7342-8F24-BE04B7AD823F}"/>
              </a:ext>
            </a:extLst>
          </p:cNvPr>
          <p:cNvSpPr>
            <a:spLocks noGrp="1"/>
          </p:cNvSpPr>
          <p:nvPr>
            <p:ph type="title" hasCustomPrompt="1"/>
          </p:nvPr>
        </p:nvSpPr>
        <p:spPr>
          <a:xfrm>
            <a:off x="838200" y="1182029"/>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545087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1774204" y="683938"/>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1774204" y="4048931"/>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42997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5132294" y="538488"/>
            <a:ext cx="6221506" cy="562168"/>
          </a:xfrm>
          <a:ln>
            <a:noFill/>
          </a:ln>
        </p:spPr>
        <p:txBody>
          <a:bodyPr>
            <a:normAutofit/>
          </a:bodyPr>
          <a:lstStyle>
            <a:lvl1pPr algn="r">
              <a:defRPr sz="3600">
                <a:solidFill>
                  <a:srgbClr val="0058A4"/>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rgbClr val="14325B"/>
                </a:solidFill>
              </a:defRPr>
            </a:lvl2pPr>
            <a:lvl3pPr>
              <a:defRPr sz="2800">
                <a:solidFill>
                  <a:srgbClr val="14325B"/>
                </a:solidFill>
              </a:defRPr>
            </a:lvl3pPr>
            <a:lvl4pPr>
              <a:defRPr sz="2800">
                <a:solidFill>
                  <a:srgbClr val="14325B"/>
                </a:solidFill>
              </a:defRPr>
            </a:lvl4pPr>
            <a:lvl5pPr>
              <a:defRPr sz="2800">
                <a:solidFill>
                  <a:srgbClr val="1432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991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23179" y="601263"/>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523179" y="2201463"/>
            <a:ext cx="5042648" cy="4321257"/>
          </a:xfrm>
        </p:spPr>
        <p:txBody>
          <a:bodyPr anchor="ctr">
            <a:normAutofit/>
          </a:bodyPr>
          <a:lstStyle>
            <a:lvl1pPr marL="0" indent="0" algn="ctr">
              <a:buNone/>
              <a:defRPr sz="2800">
                <a:solidFill>
                  <a:schemeClr val="bg1">
                    <a:lumMod val="65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Tree>
    <p:extLst>
      <p:ext uri="{BB962C8B-B14F-4D97-AF65-F5344CB8AC3E}">
        <p14:creationId xmlns:p14="http://schemas.microsoft.com/office/powerpoint/2010/main" val="1823907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643563" y="601263"/>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6643563" y="2201463"/>
            <a:ext cx="5042648" cy="4321257"/>
          </a:xfrm>
        </p:spPr>
        <p:txBody>
          <a:bodyPr anchor="ctr">
            <a:normAutofit/>
          </a:bodyPr>
          <a:lstStyle>
            <a:lvl1pPr marL="0" indent="0" algn="ctr">
              <a:buNone/>
              <a:defRPr sz="2800">
                <a:solidFill>
                  <a:schemeClr val="bg1">
                    <a:lumMod val="65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Tree>
    <p:extLst>
      <p:ext uri="{BB962C8B-B14F-4D97-AF65-F5344CB8AC3E}">
        <p14:creationId xmlns:p14="http://schemas.microsoft.com/office/powerpoint/2010/main" val="1334800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 .T</a:t>
            </a:r>
          </a:p>
        </p:txBody>
      </p:sp>
    </p:spTree>
    <p:extLst>
      <p:ext uri="{BB962C8B-B14F-4D97-AF65-F5344CB8AC3E}">
        <p14:creationId xmlns:p14="http://schemas.microsoft.com/office/powerpoint/2010/main" val="1781240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9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1251029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319157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016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6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26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689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1683908" y="4756150"/>
            <a:ext cx="3932237" cy="1600200"/>
          </a:xfrm>
        </p:spPr>
        <p:txBody>
          <a:bodyPr anchor="b"/>
          <a:lstStyle>
            <a:lvl1pPr algn="r">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67977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3.jp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7.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350157-BC9D-0540-9C86-94D24591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B21B8-A775-FC48-B770-E9BD321FB163}" type="datetimeFigureOut">
              <a:rPr lang="en-US" smtClean="0"/>
              <a:t>9/10/2021</a:t>
            </a:fld>
            <a:endParaRPr lang="en-US"/>
          </a:p>
        </p:txBody>
      </p:sp>
      <p:sp>
        <p:nvSpPr>
          <p:cNvPr id="5" name="Footer Placeholder 4">
            <a:extLst>
              <a:ext uri="{FF2B5EF4-FFF2-40B4-BE49-F238E27FC236}">
                <a16:creationId xmlns:a16="http://schemas.microsoft.com/office/drawing/2014/main" id="{59AEF19F-A1DC-D04D-8148-0C12400F7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04704-D13C-8743-B4C6-98D1ED0C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86F97-8293-5D4C-B316-4172D3F3E601}" type="slidenum">
              <a:rPr lang="en-US" smtClean="0"/>
              <a:t>‹#›</a:t>
            </a:fld>
            <a:endParaRPr lang="en-US"/>
          </a:p>
        </p:txBody>
      </p:sp>
    </p:spTree>
    <p:extLst>
      <p:ext uri="{BB962C8B-B14F-4D97-AF65-F5344CB8AC3E}">
        <p14:creationId xmlns:p14="http://schemas.microsoft.com/office/powerpoint/2010/main" val="193114432"/>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 id="2147483704" r:id="rId5"/>
    <p:sldLayoutId id="2147483705" r:id="rId6"/>
    <p:sldLayoutId id="2147483721" r:id="rId7"/>
    <p:sldLayoutId id="2147483722" r:id="rId8"/>
    <p:sldLayoutId id="2147483723" r:id="rId9"/>
    <p:sldLayoutId id="2147483724" r:id="rId10"/>
  </p:sldLayoutIdLst>
  <p:txStyles>
    <p:titleStyle>
      <a:lvl1pPr algn="ctr" defTabSz="914400" rtl="0" eaLnBrk="1" latinLnBrk="0" hangingPunct="1">
        <a:lnSpc>
          <a:spcPct val="90000"/>
        </a:lnSpc>
        <a:spcBef>
          <a:spcPct val="0"/>
        </a:spcBef>
        <a:buNone/>
        <a:defRPr sz="3600" kern="1200">
          <a:solidFill>
            <a:schemeClr val="bg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PAGE TITLE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620234"/>
      </p:ext>
    </p:extLst>
  </p:cSld>
  <p:clrMap bg1="lt1" tx1="dk1" bg2="lt2" tx2="dk2" accent1="accent1" accent2="accent2" accent3="accent3" accent4="accent4" accent5="accent5" accent6="accent6" hlink="hlink" folHlink="folHlink"/>
  <p:sldLayoutIdLst>
    <p:sldLayoutId id="2147483665" r:id="rId1"/>
    <p:sldLayoutId id="2147483720" r:id="rId2"/>
    <p:sldLayoutId id="2147483667" r:id="rId3"/>
    <p:sldLayoutId id="2147483668" r:id="rId4"/>
    <p:sldLayoutId id="2147483669" r:id="rId5"/>
    <p:sldLayoutId id="2147483670" r:id="rId6"/>
    <p:sldLayoutId id="2147483671" r:id="rId7"/>
    <p:sldLayoutId id="2147483672" r:id="rId8"/>
    <p:sldLayoutId id="2147483708" r:id="rId9"/>
    <p:sldLayoutId id="2147483709" r:id="rId10"/>
    <p:sldLayoutId id="2147483728" r:id="rId11"/>
  </p:sldLayoutIdLst>
  <p:txStyles>
    <p:titleStyle>
      <a:lvl1pPr algn="ctr" defTabSz="914400" rtl="0" eaLnBrk="1" latinLnBrk="0" hangingPunct="1">
        <a:lnSpc>
          <a:spcPct val="90000"/>
        </a:lnSpc>
        <a:spcBef>
          <a:spcPct val="0"/>
        </a:spcBef>
        <a:buNone/>
        <a:defRPr sz="3600" kern="1200">
          <a:solidFill>
            <a:srgbClr val="0058A4"/>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195391"/>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2" r:id="rId5"/>
    <p:sldLayoutId id="2147483706" r:id="rId6"/>
    <p:sldLayoutId id="2147483707" r:id="rId7"/>
    <p:sldLayoutId id="2147483725" r:id="rId8"/>
    <p:sldLayoutId id="2147483726" r:id="rId9"/>
    <p:sldLayoutId id="2147483727" r:id="rId10"/>
    <p:sldLayoutId id="2147483729" r:id="rId11"/>
  </p:sldLayoutIdLst>
  <p:txStyles>
    <p:titleStyle>
      <a:lvl1pPr algn="ctr" defTabSz="914400" rtl="0" eaLnBrk="1" latinLnBrk="0" hangingPunct="1">
        <a:lnSpc>
          <a:spcPct val="90000"/>
        </a:lnSpc>
        <a:spcBef>
          <a:spcPct val="0"/>
        </a:spcBef>
        <a:buNone/>
        <a:defRPr sz="3600" kern="1200">
          <a:solidFill>
            <a:schemeClr val="bg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106113"/>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2" r:id="rId4"/>
    <p:sldLayoutId id="2147483691" r:id="rId5"/>
    <p:sldLayoutId id="2147483693" r:id="rId6"/>
    <p:sldLayoutId id="2147483694" r:id="rId7"/>
    <p:sldLayoutId id="2147483730" r:id="rId8"/>
    <p:sldLayoutId id="2147483731" r:id="rId9"/>
    <p:sldLayoutId id="2147483732" r:id="rId10"/>
  </p:sldLayoutIdLst>
  <p:txStyles>
    <p:titleStyle>
      <a:lvl1pPr algn="ctr" defTabSz="914400" rtl="0" eaLnBrk="1" latinLnBrk="0" hangingPunct="1">
        <a:lnSpc>
          <a:spcPct val="90000"/>
        </a:lnSpc>
        <a:spcBef>
          <a:spcPct val="0"/>
        </a:spcBef>
        <a:buNone/>
        <a:defRPr sz="3600" kern="1200">
          <a:solidFill>
            <a:schemeClr val="bg1">
              <a:lumMod val="95000"/>
            </a:schemeClr>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7047694"/>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4" r:id="rId3"/>
    <p:sldLayoutId id="2147483715" r:id="rId4"/>
    <p:sldLayoutId id="2147483719" r:id="rId5"/>
    <p:sldLayoutId id="2147483717" r:id="rId6"/>
    <p:sldLayoutId id="2147483718" r:id="rId7"/>
    <p:sldLayoutId id="2147483733" r:id="rId8"/>
    <p:sldLayoutId id="2147483734" r:id="rId9"/>
  </p:sldLayoutIdLst>
  <p:txStyles>
    <p:titleStyle>
      <a:lvl1pPr algn="ctr" defTabSz="914400" rtl="0" eaLnBrk="1" latinLnBrk="0" hangingPunct="1">
        <a:lnSpc>
          <a:spcPct val="90000"/>
        </a:lnSpc>
        <a:spcBef>
          <a:spcPct val="0"/>
        </a:spcBef>
        <a:buNone/>
        <a:defRPr sz="3600" kern="1200">
          <a:solidFill>
            <a:srgbClr val="0058A4"/>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sessmentinstitute.iupui.edu/registration/index.html" TargetMode="External"/><Relationship Id="rId2" Type="http://schemas.openxmlformats.org/officeDocument/2006/relationships/hyperlink" Target="https://www.indstate.edu/policy-library/university-committees" TargetMode="External"/><Relationship Id="rId1" Type="http://schemas.openxmlformats.org/officeDocument/2006/relationships/slideLayout" Target="../slideLayouts/slideLayout44.xml"/><Relationship Id="rId4" Type="http://schemas.openxmlformats.org/officeDocument/2006/relationships/hyperlink" Target="https://www.indstate.edu/fc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001" y="1307221"/>
            <a:ext cx="3278909" cy="4462760"/>
          </a:xfrm>
          <a:prstGeom prst="rect">
            <a:avLst/>
          </a:prstGeom>
          <a:noFill/>
        </p:spPr>
        <p:txBody>
          <a:bodyPr wrap="square" lIns="91440" tIns="45720" rIns="91440" bIns="45720" rtlCol="0" anchor="t">
            <a:spAutoFit/>
          </a:bodyPr>
          <a:lstStyle/>
          <a:p>
            <a:pPr marL="400050" indent="-400050">
              <a:buAutoNum type="romanUcPeriod"/>
            </a:pPr>
            <a:r>
              <a:rPr lang="en-US" dirty="0"/>
              <a:t>Welcome &amp; Introductions</a:t>
            </a:r>
          </a:p>
          <a:p>
            <a:pPr marL="400050" indent="-400050">
              <a:buAutoNum type="romanUcPeriod"/>
            </a:pPr>
            <a:r>
              <a:rPr lang="en-US" dirty="0">
                <a:cs typeface="Calibri"/>
              </a:rPr>
              <a:t>Assessment Council &amp; Roles</a:t>
            </a:r>
            <a:endParaRPr lang="en-US" dirty="0"/>
          </a:p>
          <a:p>
            <a:pPr marL="400050" indent="-400050">
              <a:buAutoNum type="romanUcPeriod"/>
            </a:pPr>
            <a:r>
              <a:rPr lang="en-US" dirty="0"/>
              <a:t>Reports </a:t>
            </a:r>
            <a:endParaRPr lang="en-US" dirty="0">
              <a:cs typeface="Calibri"/>
            </a:endParaRPr>
          </a:p>
          <a:p>
            <a:pPr marL="857250" lvl="1" indent="-400050">
              <a:buFont typeface="+mj-lt"/>
              <a:buAutoNum type="alphaLcPeriod"/>
            </a:pPr>
            <a:r>
              <a:rPr lang="en-US" sz="1600" dirty="0"/>
              <a:t>Officers </a:t>
            </a:r>
          </a:p>
          <a:p>
            <a:pPr marL="857250" lvl="1" indent="-400050">
              <a:buFont typeface="+mj-lt"/>
              <a:buAutoNum type="alphaLcPeriod"/>
            </a:pPr>
            <a:r>
              <a:rPr lang="en-US" sz="1600" dirty="0"/>
              <a:t>Coordinator </a:t>
            </a:r>
          </a:p>
          <a:p>
            <a:pPr marL="857250" lvl="1" indent="-400050">
              <a:buFont typeface="+mj-lt"/>
              <a:buAutoNum type="alphaLcPeriod"/>
            </a:pPr>
            <a:r>
              <a:rPr lang="en-US" sz="1600" dirty="0"/>
              <a:t>Members</a:t>
            </a:r>
          </a:p>
          <a:p>
            <a:pPr marL="857250" lvl="1" indent="-400050">
              <a:buFont typeface="+mj-lt"/>
              <a:buAutoNum type="alphaLcPeriod"/>
            </a:pPr>
            <a:r>
              <a:rPr lang="en-US" sz="1600" dirty="0"/>
              <a:t>Committees </a:t>
            </a:r>
          </a:p>
          <a:p>
            <a:pPr marL="1314450" lvl="2" indent="-400050">
              <a:buFont typeface="+mj-lt"/>
              <a:buAutoNum type="romanLcPeriod"/>
            </a:pPr>
            <a:r>
              <a:rPr lang="en-US" sz="1600" dirty="0"/>
              <a:t>Strategic Plan</a:t>
            </a:r>
          </a:p>
          <a:p>
            <a:pPr marL="1314450" lvl="2" indent="-400050">
              <a:buFont typeface="+mj-lt"/>
              <a:buAutoNum type="romanLcPeriod"/>
            </a:pPr>
            <a:r>
              <a:rPr lang="en-US" sz="1600" dirty="0"/>
              <a:t>Reporting</a:t>
            </a:r>
          </a:p>
          <a:p>
            <a:pPr marL="1314450" lvl="2" indent="-400050">
              <a:buFont typeface="+mj-lt"/>
              <a:buAutoNum type="romanLcPeriod"/>
            </a:pPr>
            <a:r>
              <a:rPr lang="en-US" sz="1600" dirty="0"/>
              <a:t>IUPUI Assessment Institute </a:t>
            </a:r>
          </a:p>
          <a:p>
            <a:pPr marL="400050" indent="-400050">
              <a:buAutoNum type="romanUcPeriod"/>
            </a:pPr>
            <a:r>
              <a:rPr lang="en-US" dirty="0"/>
              <a:t>Old Business</a:t>
            </a:r>
            <a:endParaRPr lang="en-US" dirty="0">
              <a:cs typeface="Calibri"/>
            </a:endParaRPr>
          </a:p>
          <a:p>
            <a:pPr marL="400050" indent="-400050">
              <a:buAutoNum type="romanUcPeriod"/>
            </a:pPr>
            <a:r>
              <a:rPr lang="en-US" dirty="0"/>
              <a:t>New Business</a:t>
            </a:r>
            <a:endParaRPr lang="en-US" dirty="0">
              <a:cs typeface="Calibri"/>
            </a:endParaRPr>
          </a:p>
          <a:p>
            <a:pPr marL="857250" lvl="1" indent="-400050">
              <a:buFont typeface="+mj-lt"/>
              <a:buAutoNum type="alphaLcPeriod"/>
            </a:pPr>
            <a:r>
              <a:rPr lang="en-US" sz="1600" dirty="0">
                <a:cs typeface="Calibri"/>
              </a:rPr>
              <a:t>Officer Nominations</a:t>
            </a:r>
            <a:endParaRPr lang="en-US" sz="1600" dirty="0"/>
          </a:p>
          <a:p>
            <a:pPr marL="857250" lvl="1" indent="-400050">
              <a:buAutoNum type="alphaLcPeriod"/>
            </a:pPr>
            <a:r>
              <a:rPr lang="en-US" sz="1600" dirty="0"/>
              <a:t>Academic Program Planning</a:t>
            </a:r>
            <a:endParaRPr lang="en-US" dirty="0"/>
          </a:p>
          <a:p>
            <a:pPr marL="400050" indent="-400050">
              <a:buAutoNum type="romanUcPeriod"/>
            </a:pPr>
            <a:r>
              <a:rPr lang="en-US" dirty="0"/>
              <a:t>Adjournment </a:t>
            </a:r>
            <a:endParaRPr lang="en-US" dirty="0">
              <a:cs typeface="Calibri"/>
            </a:endParaRPr>
          </a:p>
        </p:txBody>
      </p:sp>
      <p:sp>
        <p:nvSpPr>
          <p:cNvPr id="3" name="TextBox 2"/>
          <p:cNvSpPr txBox="1"/>
          <p:nvPr/>
        </p:nvSpPr>
        <p:spPr>
          <a:xfrm>
            <a:off x="1653310" y="258617"/>
            <a:ext cx="8395855" cy="830997"/>
          </a:xfrm>
          <a:prstGeom prst="rect">
            <a:avLst/>
          </a:prstGeom>
          <a:noFill/>
        </p:spPr>
        <p:txBody>
          <a:bodyPr wrap="square" rtlCol="0">
            <a:spAutoFit/>
          </a:bodyPr>
          <a:lstStyle/>
          <a:p>
            <a:pPr algn="ctr"/>
            <a:r>
              <a:rPr lang="en-US" sz="2400" b="1" dirty="0"/>
              <a:t>Assessment Council</a:t>
            </a:r>
          </a:p>
          <a:p>
            <a:pPr algn="ctr"/>
            <a:r>
              <a:rPr lang="en-US" sz="2400" b="1" dirty="0"/>
              <a:t>Meeting Agenda 9/10/21</a:t>
            </a:r>
          </a:p>
        </p:txBody>
      </p:sp>
      <p:sp>
        <p:nvSpPr>
          <p:cNvPr id="6" name="TextBox 5"/>
          <p:cNvSpPr txBox="1"/>
          <p:nvPr/>
        </p:nvSpPr>
        <p:spPr>
          <a:xfrm>
            <a:off x="4073237" y="1394691"/>
            <a:ext cx="7684653" cy="3262432"/>
          </a:xfrm>
          <a:prstGeom prst="rect">
            <a:avLst/>
          </a:prstGeom>
          <a:noFill/>
          <a:ln>
            <a:solidFill>
              <a:srgbClr val="14325B"/>
            </a:solidFill>
          </a:ln>
        </p:spPr>
        <p:txBody>
          <a:bodyPr wrap="square" lIns="91440" tIns="45720" rIns="91440" bIns="45720" rtlCol="0" anchor="t">
            <a:spAutoFit/>
          </a:bodyPr>
          <a:lstStyle/>
          <a:p>
            <a:r>
              <a:rPr lang="en-US" sz="1600" b="1" dirty="0"/>
              <a:t>Notes:</a:t>
            </a:r>
          </a:p>
          <a:p>
            <a:r>
              <a:rPr lang="en-US" sz="1100" b="1" dirty="0">
                <a:ea typeface="+mn-lt"/>
                <a:cs typeface="+mn-lt"/>
              </a:rPr>
              <a:t>170.10 Assessment Council</a:t>
            </a:r>
            <a:r>
              <a:rPr lang="en-US" sz="1100" dirty="0">
                <a:ea typeface="+mn-lt"/>
                <a:cs typeface="+mn-lt"/>
              </a:rPr>
              <a:t> </a:t>
            </a:r>
            <a:endParaRPr lang="en-US" sz="1200" dirty="0">
              <a:cs typeface="Calibri"/>
            </a:endParaRPr>
          </a:p>
          <a:p>
            <a:r>
              <a:rPr lang="en-US" sz="1100" dirty="0">
                <a:ea typeface="+mn-lt"/>
                <a:cs typeface="+mn-lt"/>
              </a:rPr>
              <a:t>Purpose. The mission of the University Assessment Council is to guide and support assessment activities that improve student learning and student support services and promote the continuous improvement of the university’s programs. The Council is charged with identifying assessment issues, developing policy recommendations, facilitating and monitoring assessment activities, and promoting the adoption of best practices in assessment. It undertakes these responsibilities in recognition that the primary responsibility for academic assessment belongs to the faculty. (From the Policy Library: </a:t>
            </a:r>
            <a:r>
              <a:rPr lang="en-US" sz="1100" b="1" dirty="0">
                <a:ea typeface="+mn-lt"/>
                <a:cs typeface="+mn-lt"/>
                <a:hlinkClick r:id="rId2"/>
              </a:rPr>
              <a:t>https://www.indstate.edu/policy-library/university-committees).</a:t>
            </a:r>
            <a:endParaRPr lang="en-US" sz="1100" b="1" dirty="0">
              <a:cs typeface="Calibri"/>
            </a:endParaRPr>
          </a:p>
          <a:p>
            <a:endParaRPr lang="en-US" dirty="0">
              <a:cs typeface="Calibri" panose="020F0502020204030204"/>
            </a:endParaRPr>
          </a:p>
          <a:p>
            <a:r>
              <a:rPr lang="en-US" sz="1100" b="1" dirty="0" smtClean="0"/>
              <a:t>Ad hoc committees: </a:t>
            </a:r>
          </a:p>
          <a:p>
            <a:pPr marL="171450" indent="-171450">
              <a:buFont typeface="Arial" panose="020B0604020202020204" pitchFamily="34" charset="0"/>
              <a:buChar char="•"/>
            </a:pPr>
            <a:r>
              <a:rPr lang="en-US" sz="1100" dirty="0" smtClean="0"/>
              <a:t>Assessment Council Strategic Plan: Greg Bierly, Shelley Arvin, Nathan Myers, Heather Dalton Miklozek, Kelley Woods-Johnson</a:t>
            </a:r>
          </a:p>
          <a:p>
            <a:pPr marL="171450" indent="-171450">
              <a:buFont typeface="Arial" panose="020B0604020202020204" pitchFamily="34" charset="0"/>
              <a:buChar char="•"/>
            </a:pPr>
            <a:r>
              <a:rPr lang="en-US" sz="1100" dirty="0" smtClean="0"/>
              <a:t>Annual Assessment Reporting Revisions: Chris Fischer, Malea Crosby, Ellen Malito Green, Brian Stone, Kelley Woods-Johnson</a:t>
            </a:r>
          </a:p>
          <a:p>
            <a:pPr marL="171450" indent="-171450">
              <a:buFont typeface="Arial" panose="020B0604020202020204" pitchFamily="34" charset="0"/>
              <a:buChar char="•"/>
            </a:pPr>
            <a:r>
              <a:rPr lang="en-US" sz="1100" dirty="0" smtClean="0"/>
              <a:t>IUPUI Virtual Assessment Institute @ ISU: Heather Dalton Miklozek, Molly Hare, Kelley Woods-Johnson  </a:t>
            </a:r>
          </a:p>
          <a:p>
            <a:endParaRPr lang="en-US" dirty="0"/>
          </a:p>
          <a:p>
            <a:endParaRPr lang="en-US" sz="1100" dirty="0" smtClean="0">
              <a:cs typeface="Calibri" panose="020F0502020204030204"/>
            </a:endParaRPr>
          </a:p>
          <a:p>
            <a:endParaRPr lang="en-US" sz="1100" dirty="0">
              <a:cs typeface="Calibri" panose="020F0502020204030204"/>
            </a:endParaRPr>
          </a:p>
          <a:p>
            <a:endParaRPr lang="en-US" sz="1100" dirty="0">
              <a:cs typeface="Calibri" panose="020F0502020204030204"/>
            </a:endParaRPr>
          </a:p>
        </p:txBody>
      </p:sp>
      <p:sp>
        <p:nvSpPr>
          <p:cNvPr id="4" name="TextBox 3"/>
          <p:cNvSpPr txBox="1"/>
          <p:nvPr/>
        </p:nvSpPr>
        <p:spPr>
          <a:xfrm>
            <a:off x="4073237" y="4732959"/>
            <a:ext cx="7684653" cy="1600438"/>
          </a:xfrm>
          <a:prstGeom prst="rect">
            <a:avLst/>
          </a:prstGeom>
          <a:noFill/>
          <a:ln>
            <a:solidFill>
              <a:srgbClr val="14325B"/>
            </a:solidFill>
          </a:ln>
        </p:spPr>
        <p:txBody>
          <a:bodyPr wrap="square" lIns="91440" tIns="45720" rIns="91440" bIns="45720" rtlCol="0" anchor="t">
            <a:spAutoFit/>
          </a:bodyPr>
          <a:lstStyle/>
          <a:p>
            <a:r>
              <a:rPr lang="en-US" sz="1400" b="1" dirty="0"/>
              <a:t>Dates &amp; Deadlines: </a:t>
            </a:r>
          </a:p>
          <a:p>
            <a:pPr marL="285750" indent="-285750">
              <a:buFont typeface="Arial" panose="020B0604020202020204" pitchFamily="34" charset="0"/>
              <a:buChar char="•"/>
            </a:pPr>
            <a:r>
              <a:rPr lang="en-US" sz="1400" dirty="0"/>
              <a:t>Register for the IUPUI (virtual &amp; free) Assessment Institute by October 11. Institute is October 24-27. </a:t>
            </a:r>
            <a:r>
              <a:rPr lang="en-US" sz="1400" dirty="0">
                <a:hlinkClick r:id="rId3"/>
              </a:rPr>
              <a:t>https://assessmentinstitute.iupui.edu/registration/index.html</a:t>
            </a:r>
            <a:endParaRPr lang="en-US" sz="1400" dirty="0"/>
          </a:p>
          <a:p>
            <a:pPr marL="285750" indent="-285750">
              <a:buFont typeface="Arial" panose="020B0604020202020204" pitchFamily="34" charset="0"/>
              <a:buChar char="•"/>
            </a:pPr>
            <a:r>
              <a:rPr lang="en-US" sz="1400" dirty="0"/>
              <a:t>Academic program SOASR due October 15</a:t>
            </a:r>
          </a:p>
          <a:p>
            <a:pPr marL="285750" indent="-285750">
              <a:buFont typeface="Arial" panose="020B0604020202020204" pitchFamily="34" charset="0"/>
              <a:buChar char="•"/>
            </a:pPr>
            <a:r>
              <a:rPr lang="en-US" sz="1400" dirty="0">
                <a:cs typeface="Calibri"/>
              </a:rPr>
              <a:t>Check FCTE website for upcoming Canvas trainings: </a:t>
            </a:r>
            <a:r>
              <a:rPr lang="en-US" sz="1400" dirty="0">
                <a:ea typeface="+mn-lt"/>
                <a:cs typeface="+mn-lt"/>
                <a:hlinkClick r:id="rId4"/>
              </a:rPr>
              <a:t>https://www.indstate.edu/fcte</a:t>
            </a:r>
            <a:r>
              <a:rPr lang="en-US" sz="1400" dirty="0">
                <a:ea typeface="+mn-lt"/>
                <a:cs typeface="+mn-lt"/>
              </a:rPr>
              <a:t> </a:t>
            </a:r>
            <a:endParaRPr lang="en-US" sz="1400" dirty="0">
              <a:cs typeface="Calibri"/>
            </a:endParaRPr>
          </a:p>
          <a:p>
            <a:endParaRPr lang="en-US" sz="1400" dirty="0"/>
          </a:p>
          <a:p>
            <a:r>
              <a:rPr lang="en-US" sz="1400" b="1" dirty="0"/>
              <a:t>Next AC Meeting: 10/8/21 via Zoom </a:t>
            </a:r>
          </a:p>
        </p:txBody>
      </p:sp>
    </p:spTree>
    <p:extLst>
      <p:ext uri="{BB962C8B-B14F-4D97-AF65-F5344CB8AC3E}">
        <p14:creationId xmlns:p14="http://schemas.microsoft.com/office/powerpoint/2010/main" val="41707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612" y="1406148"/>
            <a:ext cx="4524805" cy="3431709"/>
          </a:xfrm>
          <a:prstGeom prst="rect">
            <a:avLst/>
          </a:prstGeom>
          <a:noFill/>
        </p:spPr>
        <p:txBody>
          <a:bodyPr wrap="square" lIns="91440" tIns="45720" rIns="91440" bIns="45720" rtlCol="0" anchor="t">
            <a:spAutoFit/>
          </a:bodyPr>
          <a:lstStyle/>
          <a:p>
            <a:r>
              <a:rPr lang="en-US" sz="1400" dirty="0">
                <a:cs typeface="Calibri"/>
              </a:rPr>
              <a:t>Shelley Arvin, CML Rep </a:t>
            </a:r>
            <a:r>
              <a:rPr lang="en-US" sz="1400" dirty="0">
                <a:solidFill>
                  <a:srgbClr val="00C0F1"/>
                </a:solidFill>
                <a:cs typeface="Calibri"/>
              </a:rPr>
              <a:t>(Vice Chair)</a:t>
            </a:r>
          </a:p>
          <a:p>
            <a:r>
              <a:rPr lang="en-US" sz="1400" dirty="0">
                <a:cs typeface="Calibri"/>
              </a:rPr>
              <a:t>Melissa Nail, BCOE Rep</a:t>
            </a:r>
          </a:p>
          <a:p>
            <a:r>
              <a:rPr lang="en-US" sz="1400" dirty="0">
                <a:cs typeface="Calibri"/>
              </a:rPr>
              <a:t>Malea Crosby, BCOE Assessment* </a:t>
            </a:r>
          </a:p>
          <a:p>
            <a:r>
              <a:rPr lang="en-US" sz="1400" dirty="0">
                <a:cs typeface="Calibri"/>
              </a:rPr>
              <a:t>Nathan Myers, CAS Rep </a:t>
            </a:r>
            <a:r>
              <a:rPr lang="en-US" sz="1400" dirty="0">
                <a:solidFill>
                  <a:srgbClr val="00C0F1"/>
                </a:solidFill>
                <a:cs typeface="Calibri"/>
              </a:rPr>
              <a:t>(Secretary) </a:t>
            </a:r>
          </a:p>
          <a:p>
            <a:r>
              <a:rPr lang="en-US" sz="1400" dirty="0">
                <a:cs typeface="Calibri"/>
              </a:rPr>
              <a:t>Jessica Durbin, CHHS Rep</a:t>
            </a:r>
          </a:p>
          <a:p>
            <a:r>
              <a:rPr lang="en-US" sz="1400" dirty="0">
                <a:cs typeface="Calibri"/>
              </a:rPr>
              <a:t>Sheikh Ferdous, COT Rep </a:t>
            </a:r>
          </a:p>
          <a:p>
            <a:r>
              <a:rPr lang="en-US" sz="1400" dirty="0">
                <a:cs typeface="Calibri"/>
              </a:rPr>
              <a:t>Joe Harder, SCOB Rep</a:t>
            </a:r>
          </a:p>
          <a:p>
            <a:r>
              <a:rPr lang="en-US" sz="1400" dirty="0">
                <a:cs typeface="Calibri"/>
              </a:rPr>
              <a:t>Ashley Layman, SCOB Assessment*</a:t>
            </a:r>
          </a:p>
          <a:p>
            <a:r>
              <a:rPr lang="en-US" sz="1400" dirty="0">
                <a:cs typeface="Calibri"/>
              </a:rPr>
              <a:t>Paula Jarrard, CGPS Rep </a:t>
            </a:r>
          </a:p>
          <a:p>
            <a:r>
              <a:rPr lang="en-US" sz="1400" dirty="0">
                <a:cs typeface="Calibri"/>
              </a:rPr>
              <a:t>Greg Bierly, Honors Rep</a:t>
            </a:r>
          </a:p>
          <a:p>
            <a:r>
              <a:rPr lang="en-US" sz="1400" dirty="0">
                <a:cs typeface="Calibri"/>
              </a:rPr>
              <a:t>Laura Froelicher, Honors Assessment* </a:t>
            </a:r>
          </a:p>
          <a:p>
            <a:r>
              <a:rPr lang="en-US" sz="1400" dirty="0">
                <a:cs typeface="Calibri"/>
              </a:rPr>
              <a:t>Brian Stone, UCC Rep </a:t>
            </a:r>
            <a:r>
              <a:rPr lang="en-US" sz="1400" dirty="0">
                <a:solidFill>
                  <a:srgbClr val="00C0F1"/>
                </a:solidFill>
                <a:cs typeface="Calibri"/>
              </a:rPr>
              <a:t>(Chair) </a:t>
            </a:r>
          </a:p>
          <a:p>
            <a:r>
              <a:rPr lang="en-US" sz="1400" dirty="0">
                <a:cs typeface="Calibri"/>
              </a:rPr>
              <a:t>Ellen Malito-Green, DSA Rep</a:t>
            </a:r>
          </a:p>
          <a:p>
            <a:r>
              <a:rPr lang="en-US" sz="1400" dirty="0">
                <a:cs typeface="Calibri"/>
              </a:rPr>
              <a:t>Kelley Woods-Johnson, Assessment &amp; Accreditation</a:t>
            </a:r>
          </a:p>
          <a:p>
            <a:r>
              <a:rPr lang="en-US" sz="1050" dirty="0">
                <a:cs typeface="Calibri"/>
              </a:rPr>
              <a:t>All members in this column are also members of Assessment Leadership Team</a:t>
            </a:r>
          </a:p>
          <a:p>
            <a:r>
              <a:rPr lang="en-US" sz="1050" dirty="0">
                <a:cs typeface="Calibri"/>
              </a:rPr>
              <a:t>*ex-officio, non-voting members</a:t>
            </a:r>
          </a:p>
        </p:txBody>
      </p:sp>
      <p:sp>
        <p:nvSpPr>
          <p:cNvPr id="3" name="TextBox 2"/>
          <p:cNvSpPr txBox="1"/>
          <p:nvPr/>
        </p:nvSpPr>
        <p:spPr>
          <a:xfrm>
            <a:off x="1653310" y="258617"/>
            <a:ext cx="8395855" cy="461665"/>
          </a:xfrm>
          <a:prstGeom prst="rect">
            <a:avLst/>
          </a:prstGeom>
          <a:noFill/>
        </p:spPr>
        <p:txBody>
          <a:bodyPr wrap="square" rtlCol="0">
            <a:spAutoFit/>
          </a:bodyPr>
          <a:lstStyle/>
          <a:p>
            <a:pPr algn="ctr"/>
            <a:r>
              <a:rPr lang="en-US" sz="2400" b="1" dirty="0"/>
              <a:t>Assessment Council 2021-22 Membership</a:t>
            </a:r>
          </a:p>
        </p:txBody>
      </p:sp>
      <p:sp>
        <p:nvSpPr>
          <p:cNvPr id="7" name="TextBox 6"/>
          <p:cNvSpPr txBox="1"/>
          <p:nvPr/>
        </p:nvSpPr>
        <p:spPr>
          <a:xfrm>
            <a:off x="4431980" y="5115992"/>
            <a:ext cx="2838513" cy="1446550"/>
          </a:xfrm>
          <a:prstGeom prst="rect">
            <a:avLst/>
          </a:prstGeom>
          <a:noFill/>
          <a:ln>
            <a:solidFill>
              <a:srgbClr val="0058A4"/>
            </a:solidFill>
          </a:ln>
        </p:spPr>
        <p:txBody>
          <a:bodyPr wrap="square" lIns="91440" tIns="45720" rIns="91440" bIns="45720" rtlCol="0" anchor="t">
            <a:spAutoFit/>
          </a:bodyPr>
          <a:lstStyle/>
          <a:p>
            <a:pPr algn="ctr"/>
            <a:r>
              <a:rPr lang="en-US" sz="1400" b="1" u="sng" dirty="0">
                <a:cs typeface="Calibri"/>
              </a:rPr>
              <a:t>2021-22 Meeting Dates</a:t>
            </a:r>
          </a:p>
          <a:p>
            <a:pPr algn="ctr"/>
            <a:r>
              <a:rPr lang="en-US" sz="1200" dirty="0">
                <a:cs typeface="Calibri"/>
              </a:rPr>
              <a:t>(9a-10a, on Zoom for now)</a:t>
            </a:r>
          </a:p>
          <a:p>
            <a:r>
              <a:rPr lang="en-US" sz="1200" dirty="0">
                <a:cs typeface="Calibri"/>
              </a:rPr>
              <a:t>September 10		January 14</a:t>
            </a:r>
          </a:p>
          <a:p>
            <a:r>
              <a:rPr lang="en-US" sz="1200" dirty="0">
                <a:cs typeface="Calibri"/>
              </a:rPr>
              <a:t>October 8		February 11</a:t>
            </a:r>
          </a:p>
          <a:p>
            <a:r>
              <a:rPr lang="en-US" sz="1200" dirty="0">
                <a:cs typeface="Calibri"/>
              </a:rPr>
              <a:t>November 12		March 18</a:t>
            </a:r>
          </a:p>
          <a:p>
            <a:r>
              <a:rPr lang="en-US" sz="1200" dirty="0">
                <a:cs typeface="Calibri"/>
              </a:rPr>
              <a:t>December 10		April 8</a:t>
            </a:r>
          </a:p>
          <a:p>
            <a:r>
              <a:rPr lang="en-US" sz="1200" dirty="0">
                <a:cs typeface="Calibri"/>
              </a:rPr>
              <a:t>		May 13</a:t>
            </a:r>
          </a:p>
        </p:txBody>
      </p:sp>
      <p:sp>
        <p:nvSpPr>
          <p:cNvPr id="5" name="TextBox 4"/>
          <p:cNvSpPr txBox="1"/>
          <p:nvPr/>
        </p:nvSpPr>
        <p:spPr>
          <a:xfrm>
            <a:off x="6694785" y="1406148"/>
            <a:ext cx="4524805" cy="2846933"/>
          </a:xfrm>
          <a:prstGeom prst="rect">
            <a:avLst/>
          </a:prstGeom>
          <a:noFill/>
        </p:spPr>
        <p:txBody>
          <a:bodyPr wrap="square" lIns="91440" tIns="45720" rIns="91440" bIns="45720" rtlCol="0" anchor="t">
            <a:spAutoFit/>
          </a:bodyPr>
          <a:lstStyle/>
          <a:p>
            <a:r>
              <a:rPr lang="en-US" sz="1400" dirty="0">
                <a:cs typeface="Calibri"/>
              </a:rPr>
              <a:t>Melissa Wong – Graduate Student Rep</a:t>
            </a:r>
          </a:p>
          <a:p>
            <a:r>
              <a:rPr lang="en-US" sz="1400" dirty="0" err="1">
                <a:cs typeface="Calibri"/>
              </a:rPr>
              <a:t>MaKenzie</a:t>
            </a:r>
            <a:r>
              <a:rPr lang="en-US" sz="1400" dirty="0">
                <a:cs typeface="Calibri"/>
              </a:rPr>
              <a:t> </a:t>
            </a:r>
            <a:r>
              <a:rPr lang="en-US" sz="1400" dirty="0" err="1">
                <a:cs typeface="Calibri"/>
              </a:rPr>
              <a:t>Quissell</a:t>
            </a:r>
            <a:r>
              <a:rPr lang="en-US" sz="1400" dirty="0">
                <a:cs typeface="Calibri"/>
              </a:rPr>
              <a:t> – Student Government Association Rep </a:t>
            </a:r>
          </a:p>
          <a:p>
            <a:r>
              <a:rPr lang="en-US" sz="1400" dirty="0">
                <a:cs typeface="Calibri"/>
              </a:rPr>
              <a:t>Heather Dalton Miklozek – University Engagement Rep</a:t>
            </a:r>
          </a:p>
          <a:p>
            <a:r>
              <a:rPr lang="en-US" sz="1400" dirty="0">
                <a:cs typeface="Calibri"/>
              </a:rPr>
              <a:t>Maggie Dalrymple – Enrollment Management Rep</a:t>
            </a:r>
          </a:p>
          <a:p>
            <a:r>
              <a:rPr lang="en-US" sz="1400" dirty="0">
                <a:cs typeface="Calibri"/>
              </a:rPr>
              <a:t>Chris Fischer – Associate Deans</a:t>
            </a:r>
          </a:p>
          <a:p>
            <a:r>
              <a:rPr lang="en-US" sz="1400" dirty="0">
                <a:cs typeface="Calibri"/>
              </a:rPr>
              <a:t>Kelly Wilkinson – Associate Deans</a:t>
            </a:r>
          </a:p>
          <a:p>
            <a:r>
              <a:rPr lang="en-US" sz="1400" dirty="0">
                <a:cs typeface="Calibri"/>
              </a:rPr>
              <a:t>Alyce Hopple – Faculty Rep-at-Large</a:t>
            </a:r>
          </a:p>
          <a:p>
            <a:r>
              <a:rPr lang="en-US" sz="1400" dirty="0">
                <a:cs typeface="Calibri"/>
              </a:rPr>
              <a:t>TBA – Faculty Rep-at-Large</a:t>
            </a:r>
          </a:p>
          <a:p>
            <a:r>
              <a:rPr lang="en-US" sz="1400" dirty="0">
                <a:cs typeface="Calibri"/>
              </a:rPr>
              <a:t>Alina Waite – COT Faculty Fellow*</a:t>
            </a:r>
          </a:p>
          <a:p>
            <a:r>
              <a:rPr lang="en-US" sz="1400" dirty="0">
                <a:cs typeface="Calibri"/>
              </a:rPr>
              <a:t>Bailey Bridgewater – UC Assessment* </a:t>
            </a:r>
          </a:p>
          <a:p>
            <a:r>
              <a:rPr lang="en-US" sz="1400" dirty="0">
                <a:cs typeface="Calibri"/>
              </a:rPr>
              <a:t>Amanda Muhammad – UC Faculty Fellow* </a:t>
            </a:r>
          </a:p>
          <a:p>
            <a:r>
              <a:rPr lang="en-US" sz="1400" dirty="0">
                <a:cs typeface="Calibri"/>
              </a:rPr>
              <a:t>Tess </a:t>
            </a:r>
            <a:r>
              <a:rPr lang="en-US" sz="1400" dirty="0" err="1">
                <a:cs typeface="Calibri"/>
              </a:rPr>
              <a:t>Avelis</a:t>
            </a:r>
            <a:r>
              <a:rPr lang="en-US" sz="1400" dirty="0">
                <a:cs typeface="Calibri"/>
              </a:rPr>
              <a:t> – CGPS* </a:t>
            </a:r>
            <a:endParaRPr lang="en-US" sz="1100" dirty="0">
              <a:cs typeface="Calibri"/>
            </a:endParaRPr>
          </a:p>
          <a:p>
            <a:r>
              <a:rPr lang="en-US" sz="1100" dirty="0">
                <a:cs typeface="Calibri"/>
              </a:rPr>
              <a:t>*ex-officio, non-voting members</a:t>
            </a:r>
          </a:p>
        </p:txBody>
      </p:sp>
    </p:spTree>
    <p:extLst>
      <p:ext uri="{BB962C8B-B14F-4D97-AF65-F5344CB8AC3E}">
        <p14:creationId xmlns:p14="http://schemas.microsoft.com/office/powerpoint/2010/main" val="3005896736"/>
      </p:ext>
    </p:extLst>
  </p:cSld>
  <p:clrMapOvr>
    <a:masterClrMapping/>
  </p:clrMapOvr>
</p:sld>
</file>

<file path=ppt/theme/theme1.xml><?xml version="1.0" encoding="utf-8"?>
<a:theme xmlns:a="http://schemas.openxmlformats.org/drawingml/2006/main" name="New Blue">
  <a:themeElements>
    <a:clrScheme name="Custom 6">
      <a:dk1>
        <a:srgbClr val="0058A4"/>
      </a:dk1>
      <a:lt1>
        <a:srgbClr val="FFFFFF"/>
      </a:lt1>
      <a:dk2>
        <a:srgbClr val="13315C"/>
      </a:dk2>
      <a:lt2>
        <a:srgbClr val="EAEAEA"/>
      </a:lt2>
      <a:accent1>
        <a:srgbClr val="00BFF0"/>
      </a:accent1>
      <a:accent2>
        <a:srgbClr val="85D1E0"/>
      </a:accent2>
      <a:accent3>
        <a:srgbClr val="13325B"/>
      </a:accent3>
      <a:accent4>
        <a:srgbClr val="FF9D1C"/>
      </a:accent4>
      <a:accent5>
        <a:srgbClr val="00BFF0"/>
      </a:accent5>
      <a:accent6>
        <a:srgbClr val="70AD47"/>
      </a:accent6>
      <a:hlink>
        <a:srgbClr val="FF5959"/>
      </a:hlink>
      <a:folHlink>
        <a:srgbClr val="FF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8A4A7BA7-1582-2045-8E81-42E00ECD7832}"/>
    </a:ext>
  </a:extLst>
</a:theme>
</file>

<file path=ppt/theme/theme2.xml><?xml version="1.0" encoding="utf-8"?>
<a:theme xmlns:a="http://schemas.openxmlformats.org/drawingml/2006/main" name="Strip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A5D32232-37FB-EC4F-A2F8-0A77AB1F9A79}"/>
    </a:ext>
  </a:extLst>
</a:theme>
</file>

<file path=ppt/theme/theme3.xml><?xml version="1.0" encoding="utf-8"?>
<a:theme xmlns:a="http://schemas.openxmlformats.org/drawingml/2006/main" name="Isu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2B909D61-FAFA-FE4B-B2B4-17FCF8B51996}"/>
    </a:ext>
  </a:extLst>
</a:theme>
</file>

<file path=ppt/theme/theme4.xml><?xml version="1.0" encoding="utf-8"?>
<a:theme xmlns:a="http://schemas.openxmlformats.org/drawingml/2006/main" name="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F4E3A315-1BE2-6A47-85DB-23F8E127E4DE}"/>
    </a:ext>
  </a:extLst>
</a:theme>
</file>

<file path=ppt/theme/theme5.xml><?xml version="1.0" encoding="utf-8"?>
<a:theme xmlns:a="http://schemas.openxmlformats.org/drawingml/2006/main" name="New Stripes">
  <a:themeElements>
    <a:clrScheme name="Custom 2">
      <a:dk1>
        <a:srgbClr val="0058A4"/>
      </a:dk1>
      <a:lt1>
        <a:srgbClr val="FFFFFF"/>
      </a:lt1>
      <a:dk2>
        <a:srgbClr val="13315C"/>
      </a:dk2>
      <a:lt2>
        <a:srgbClr val="EAEAEA"/>
      </a:lt2>
      <a:accent1>
        <a:srgbClr val="00BFF0"/>
      </a:accent1>
      <a:accent2>
        <a:srgbClr val="85D1E0"/>
      </a:accent2>
      <a:accent3>
        <a:srgbClr val="13325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D03E4854-3F2C-2642-ABDD-FDFC08EA03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108B6AA46C14DA66D23E9A3529896" ma:contentTypeVersion="14" ma:contentTypeDescription="Create a new document." ma:contentTypeScope="" ma:versionID="c96bedd0a382c1945304f2a96f837626">
  <xsd:schema xmlns:xsd="http://www.w3.org/2001/XMLSchema" xmlns:xs="http://www.w3.org/2001/XMLSchema" xmlns:p="http://schemas.microsoft.com/office/2006/metadata/properties" xmlns:ns3="2263c0ba-f2b3-44f8-b5ca-f3fe6590b9a8" xmlns:ns4="70bd5a3d-2e76-4b57-9f9e-f718b2c206f0" targetNamespace="http://schemas.microsoft.com/office/2006/metadata/properties" ma:root="true" ma:fieldsID="bc0c872f8e6705b5d800e86642856e52" ns3:_="" ns4:_="">
    <xsd:import namespace="2263c0ba-f2b3-44f8-b5ca-f3fe6590b9a8"/>
    <xsd:import namespace="70bd5a3d-2e76-4b57-9f9e-f718b2c206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3c0ba-f2b3-44f8-b5ca-f3fe6590b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d5a3d-2e76-4b57-9f9e-f718b2c206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EFE0F4-D246-4E8C-99FB-7AFCE19FAF4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263c0ba-f2b3-44f8-b5ca-f3fe6590b9a8"/>
    <ds:schemaRef ds:uri="http://purl.org/dc/dcmitype/"/>
    <ds:schemaRef ds:uri="70bd5a3d-2e76-4b57-9f9e-f718b2c206f0"/>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B4160CC-FC2A-4803-8351-E6D19B6D6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3c0ba-f2b3-44f8-b5ca-f3fe6590b9a8"/>
    <ds:schemaRef ds:uri="70bd5a3d-2e76-4b57-9f9e-f718b2c20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C734DD-820B-4051-8485-5A80254F4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Marketing—Powerpoint Template—Stripes</Template>
  <TotalTime>80</TotalTime>
  <Words>467</Words>
  <Application>Microsoft Office PowerPoint</Application>
  <PresentationFormat>Widescreen</PresentationFormat>
  <Paragraphs>70</Paragraphs>
  <Slides>2</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vt:i4>
      </vt:variant>
    </vt:vector>
  </HeadingPairs>
  <TitlesOfParts>
    <vt:vector size="10" baseType="lpstr">
      <vt:lpstr>Arial</vt:lpstr>
      <vt:lpstr>Calibri</vt:lpstr>
      <vt:lpstr>Rockwell</vt:lpstr>
      <vt:lpstr>New Blue</vt:lpstr>
      <vt:lpstr>Stripes</vt:lpstr>
      <vt:lpstr>Isu Blue</vt:lpstr>
      <vt:lpstr>Dark Blue</vt:lpstr>
      <vt:lpstr>New Stripes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Moore</dc:creator>
  <cp:lastModifiedBy>Kelley Woods-Johnson</cp:lastModifiedBy>
  <cp:revision>56</cp:revision>
  <dcterms:created xsi:type="dcterms:W3CDTF">2020-07-07T13:49:39Z</dcterms:created>
  <dcterms:modified xsi:type="dcterms:W3CDTF">2021-09-10T12:21:40Z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0x010100F08108B6AA46C14DA66D23E9A3529896</vt:lpwstr>
  </property>
</Properties>
</file>