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14325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42179129-9E36-BF92-D302-98E40252F277}" v="45" dt="2021-08-31T13:54:06.724"/>
    <p1510:client id="{57358C67-6F76-B51A-69E2-5BD6B828BA65}" v="2" dt="2021-12-02T17:19:00.050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9/8/2022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ssmentinstitute.iupui.edu/registration/index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3" y="1623731"/>
            <a:ext cx="362198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&amp; Introductions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Eric Hampton Award </a:t>
            </a:r>
            <a:endParaRPr lang="en-US" dirty="0" smtClean="0"/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Strategic Plan Progress</a:t>
            </a: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2022-23 Officer </a:t>
            </a:r>
            <a:r>
              <a:rPr lang="en-US" dirty="0" smtClean="0"/>
              <a:t>Call for Nominations </a:t>
            </a:r>
            <a:r>
              <a:rPr lang="en-US" dirty="0"/>
              <a:t>&amp; Elections Plans </a:t>
            </a:r>
            <a:endParaRPr lang="en-US" dirty="0" smtClean="0"/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>
                <a:cs typeface="Calibri"/>
              </a:rPr>
              <a:t>Call for committee interest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678984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</a:t>
            </a:r>
            <a:r>
              <a:rPr lang="en-US" sz="2400" b="1" dirty="0" smtClean="0"/>
              <a:t>Council</a:t>
            </a:r>
            <a:endParaRPr lang="en-US" sz="2400" b="1" dirty="0"/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9/9/22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3416320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 smtClean="0"/>
              <a:t>Notes: </a:t>
            </a:r>
            <a:endParaRPr lang="en-US" sz="1200" b="1" dirty="0" smtClean="0"/>
          </a:p>
          <a:p>
            <a:pPr fontAlgn="base"/>
            <a:r>
              <a:rPr lang="en-US" sz="1200" dirty="0" smtClean="0"/>
              <a:t>Strategic Plan Sub-Committee Interest: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Data Landscape Mapping &amp; Decision Support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Faculty &amp; Staff Assessment Trainings &amp; Development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 dirty="0"/>
          </a:p>
          <a:p>
            <a:pPr fontAlgn="base"/>
            <a:r>
              <a:rPr lang="en-US" sz="1200" dirty="0" smtClean="0"/>
              <a:t>Awards Committee Interest (won’t start meeting until late Fall semester) </a:t>
            </a:r>
          </a:p>
          <a:p>
            <a:pPr fontAlgn="base"/>
            <a:endParaRPr lang="en-US" sz="1200" dirty="0"/>
          </a:p>
          <a:p>
            <a:pPr fontAlgn="base"/>
            <a:r>
              <a:rPr lang="en-US" sz="1200" dirty="0" smtClean="0"/>
              <a:t>Reporting Committee Interest </a:t>
            </a:r>
            <a:endParaRPr lang="en-US" sz="1200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84073" y="3948243"/>
            <a:ext cx="6369873" cy="2246769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  <a:endParaRPr lang="en-US" sz="1400" b="1" dirty="0" smtClean="0"/>
          </a:p>
          <a:p>
            <a:r>
              <a:rPr lang="en-US" sz="1400" dirty="0" smtClean="0"/>
              <a:t>SOAS </a:t>
            </a:r>
            <a:r>
              <a:rPr lang="en-US" sz="1400" dirty="0" smtClean="0"/>
              <a:t>Reports*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Rolling deadlines – Early: 9/1, Regular: 10/15, Last: </a:t>
            </a:r>
            <a:r>
              <a:rPr lang="en-US" sz="1400" dirty="0" smtClean="0"/>
              <a:t>11/23; *Colleges may have earlier internal deadlines – consult Associate Dean or Assessment Staff</a:t>
            </a:r>
            <a:endParaRPr lang="en-US" sz="1400" dirty="0" smtClean="0"/>
          </a:p>
          <a:p>
            <a:r>
              <a:rPr lang="en-US" sz="1400" dirty="0" smtClean="0"/>
              <a:t>FS Fall 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Composition – Monday, 9/26, 2p-330p, Zoom &amp; Thursday, 9/29, 930a-11a, Zoom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Communication – Tuesday, 9/27, 2p-330p, Zoom &amp; Friday, 9/30, 930a-11a, Zoom </a:t>
            </a:r>
          </a:p>
          <a:p>
            <a:r>
              <a:rPr lang="en-US" sz="1400" dirty="0" smtClean="0"/>
              <a:t>IUPUI Assessment Institute – October 9-11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Register </a:t>
            </a:r>
            <a:r>
              <a:rPr lang="en-US" sz="1400" dirty="0"/>
              <a:t>by September 23: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assessmentinstitute.iupui.edu/registration/index.html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72" y="1274261"/>
            <a:ext cx="7268005" cy="457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572" y="1390349"/>
            <a:ext cx="404105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 smtClean="0">
                <a:cs typeface="Calibri"/>
              </a:rPr>
              <a:t>Nathan Myers* - CAS Rep (Chair) </a:t>
            </a:r>
          </a:p>
          <a:p>
            <a:r>
              <a:rPr lang="en-US" sz="1400" dirty="0" smtClean="0">
                <a:cs typeface="Calibri"/>
              </a:rPr>
              <a:t>TBD* - SCOB Rep </a:t>
            </a:r>
          </a:p>
          <a:p>
            <a:r>
              <a:rPr lang="en-US" sz="1400" dirty="0" smtClean="0">
                <a:cs typeface="Calibri"/>
              </a:rPr>
              <a:t>Jessica Durbin* - CHHS Rep </a:t>
            </a:r>
          </a:p>
          <a:p>
            <a:r>
              <a:rPr lang="en-US" sz="1400" dirty="0" smtClean="0">
                <a:cs typeface="Calibri"/>
              </a:rPr>
              <a:t>Melissa Nail* - BCOE Rep</a:t>
            </a:r>
          </a:p>
          <a:p>
            <a:r>
              <a:rPr lang="en-US" sz="1400" dirty="0" smtClean="0">
                <a:cs typeface="Calibri"/>
              </a:rPr>
              <a:t>TBD* - COT Rep</a:t>
            </a:r>
          </a:p>
          <a:p>
            <a:r>
              <a:rPr lang="en-US" sz="1400" dirty="0" smtClean="0">
                <a:cs typeface="Calibri"/>
              </a:rPr>
              <a:t>Shelley Arvin* - CML Rep </a:t>
            </a:r>
          </a:p>
          <a:p>
            <a:r>
              <a:rPr lang="en-US" sz="1400" dirty="0" smtClean="0">
                <a:cs typeface="Calibri"/>
              </a:rPr>
              <a:t>Darlene Hantzis* - UC Rep </a:t>
            </a:r>
          </a:p>
          <a:p>
            <a:r>
              <a:rPr lang="en-US" sz="1400" dirty="0" smtClean="0">
                <a:cs typeface="Calibri"/>
              </a:rPr>
              <a:t>Greg Bierly* - Honors College Rep</a:t>
            </a:r>
          </a:p>
          <a:p>
            <a:r>
              <a:rPr lang="en-US" sz="1400" dirty="0" smtClean="0">
                <a:cs typeface="Calibri"/>
              </a:rPr>
              <a:t>Ellen-Malito Green* - DSA Rep </a:t>
            </a:r>
          </a:p>
          <a:p>
            <a:r>
              <a:rPr lang="en-US" sz="1400" dirty="0" smtClean="0">
                <a:cs typeface="Calibri"/>
              </a:rPr>
              <a:t>Paula Jarrard* - CGPS Rep (Vice Chair)</a:t>
            </a:r>
            <a:endParaRPr lang="en-US" sz="1400" dirty="0" smtClean="0">
              <a:cs typeface="Calibri"/>
            </a:endParaRPr>
          </a:p>
          <a:p>
            <a:r>
              <a:rPr lang="en-US" sz="1400" dirty="0" smtClean="0">
                <a:cs typeface="Calibri"/>
              </a:rPr>
              <a:t>Alexander Allen – UE Rep </a:t>
            </a:r>
          </a:p>
          <a:p>
            <a:r>
              <a:rPr lang="en-US" sz="1400" dirty="0" smtClean="0">
                <a:cs typeface="Calibri"/>
              </a:rPr>
              <a:t>Maggie Dalrymple – EM Rep </a:t>
            </a:r>
          </a:p>
          <a:p>
            <a:r>
              <a:rPr lang="en-US" sz="1400" dirty="0" smtClean="0">
                <a:cs typeface="Calibri"/>
              </a:rPr>
              <a:t>Chris Fischer – Associate Dean Rep</a:t>
            </a:r>
          </a:p>
          <a:p>
            <a:r>
              <a:rPr lang="en-US" sz="1400" dirty="0" smtClean="0">
                <a:cs typeface="Calibri"/>
              </a:rPr>
              <a:t>Haijing Tu – Associate Dean Rep</a:t>
            </a:r>
          </a:p>
          <a:p>
            <a:r>
              <a:rPr lang="en-US" sz="1400" dirty="0" smtClean="0">
                <a:cs typeface="Calibri"/>
              </a:rPr>
              <a:t>Alyce Hopple – Faculty At-Large Rep </a:t>
            </a:r>
          </a:p>
          <a:p>
            <a:r>
              <a:rPr lang="en-US" sz="1400" dirty="0" smtClean="0">
                <a:cs typeface="Calibri"/>
              </a:rPr>
              <a:t>TBD – Faculty At-Large Rep </a:t>
            </a:r>
          </a:p>
          <a:p>
            <a:r>
              <a:rPr lang="en-US" sz="1400" dirty="0" smtClean="0">
                <a:cs typeface="Calibri"/>
              </a:rPr>
              <a:t>Aubrey Austin – SGA Rep </a:t>
            </a:r>
          </a:p>
          <a:p>
            <a:r>
              <a:rPr lang="en-US" sz="1400" dirty="0" smtClean="0">
                <a:cs typeface="Calibri"/>
              </a:rPr>
              <a:t>TBD – CGPS Student Rep 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dirty="0" smtClean="0">
                <a:cs typeface="Calibri"/>
              </a:rPr>
              <a:t>*serves on Assessmen</a:t>
            </a:r>
            <a:r>
              <a:rPr lang="en-US" sz="1050" dirty="0" smtClean="0">
                <a:cs typeface="Calibri"/>
              </a:rPr>
              <a:t>t Leadership Team</a:t>
            </a:r>
          </a:p>
          <a:p>
            <a:r>
              <a:rPr lang="en-US" sz="1050" dirty="0" smtClean="0">
                <a:cs typeface="Calibri"/>
              </a:rPr>
              <a:t>^ex-officio, non-voting member </a:t>
            </a:r>
            <a:endParaRPr lang="en-US" sz="1050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</a:t>
            </a:r>
            <a:r>
              <a:rPr lang="en-US" sz="2400" b="1" dirty="0" smtClean="0"/>
              <a:t>Council</a:t>
            </a:r>
            <a:endParaRPr lang="en-US" sz="2400" b="1" dirty="0"/>
          </a:p>
          <a:p>
            <a:pPr algn="ctr"/>
            <a:r>
              <a:rPr lang="en-US" sz="2400" b="1" dirty="0" smtClean="0"/>
              <a:t>2022-23 </a:t>
            </a:r>
            <a:r>
              <a:rPr lang="en-US" sz="2400" b="1" dirty="0"/>
              <a:t>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544" y="1390349"/>
            <a:ext cx="3239401" cy="3847207"/>
          </a:xfrm>
          <a:prstGeom prst="rect">
            <a:avLst/>
          </a:prstGeom>
          <a:noFill/>
          <a:ln>
            <a:solidFill>
              <a:srgbClr val="00C0F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smtClean="0">
                <a:cs typeface="Calibri"/>
              </a:rPr>
              <a:t>2022-23 </a:t>
            </a:r>
            <a:r>
              <a:rPr lang="en-US" b="1" dirty="0">
                <a:cs typeface="Calibri"/>
              </a:rPr>
              <a:t>Meeting Dates</a:t>
            </a:r>
          </a:p>
          <a:p>
            <a:pPr algn="ctr"/>
            <a:r>
              <a:rPr lang="en-US" b="1" dirty="0" smtClean="0">
                <a:cs typeface="Calibri"/>
              </a:rPr>
              <a:t>9a-10a</a:t>
            </a:r>
            <a:r>
              <a:rPr lang="en-US" b="1" dirty="0">
                <a:cs typeface="Calibri"/>
              </a:rPr>
              <a:t>, </a:t>
            </a:r>
            <a:r>
              <a:rPr lang="en-US" b="1" dirty="0" smtClean="0">
                <a:cs typeface="Calibri"/>
              </a:rPr>
              <a:t>Zoom</a:t>
            </a:r>
            <a:endParaRPr lang="en-US" b="1" dirty="0">
              <a:cs typeface="Calibri"/>
            </a:endParaRPr>
          </a:p>
          <a:p>
            <a:pPr algn="ctr"/>
            <a:r>
              <a:rPr lang="en-US" sz="1600" dirty="0" smtClean="0">
                <a:cs typeface="Calibri"/>
              </a:rPr>
              <a:t>September 9</a:t>
            </a:r>
          </a:p>
          <a:p>
            <a:pPr algn="ctr"/>
            <a:r>
              <a:rPr lang="en-US" sz="1600" dirty="0" smtClean="0">
                <a:cs typeface="Calibri"/>
              </a:rPr>
              <a:t>October 14</a:t>
            </a:r>
          </a:p>
          <a:p>
            <a:pPr algn="ctr"/>
            <a:r>
              <a:rPr lang="en-US" sz="1600" dirty="0" smtClean="0">
                <a:cs typeface="Calibri"/>
              </a:rPr>
              <a:t>November 11</a:t>
            </a:r>
          </a:p>
          <a:p>
            <a:pPr algn="ctr"/>
            <a:r>
              <a:rPr lang="en-US" sz="1600" dirty="0" smtClean="0">
                <a:cs typeface="Calibri"/>
              </a:rPr>
              <a:t>December 2</a:t>
            </a:r>
          </a:p>
          <a:p>
            <a:pPr algn="ctr"/>
            <a:r>
              <a:rPr lang="en-US" sz="1600" dirty="0" smtClean="0">
                <a:cs typeface="Calibri"/>
              </a:rPr>
              <a:t>January 13</a:t>
            </a:r>
          </a:p>
          <a:p>
            <a:pPr algn="ctr"/>
            <a:r>
              <a:rPr lang="en-US" sz="1600" dirty="0" smtClean="0">
                <a:cs typeface="Calibri"/>
              </a:rPr>
              <a:t>February 10</a:t>
            </a:r>
          </a:p>
          <a:p>
            <a:pPr algn="ctr"/>
            <a:r>
              <a:rPr lang="en-US" sz="1600" dirty="0" smtClean="0">
                <a:cs typeface="Calibri"/>
              </a:rPr>
              <a:t>March 17</a:t>
            </a:r>
          </a:p>
          <a:p>
            <a:pPr algn="ctr"/>
            <a:r>
              <a:rPr lang="en-US" sz="1600" dirty="0" smtClean="0">
                <a:cs typeface="Calibri"/>
              </a:rPr>
              <a:t>April 14</a:t>
            </a:r>
          </a:p>
          <a:p>
            <a:pPr algn="ctr"/>
            <a:r>
              <a:rPr lang="en-US" sz="1600" dirty="0" smtClean="0">
                <a:cs typeface="Calibri"/>
              </a:rPr>
              <a:t>May 12</a:t>
            </a:r>
            <a:endParaRPr lang="en-US" sz="1600" dirty="0" smtClean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 smtClean="0">
                <a:cs typeface="Calibri"/>
              </a:rPr>
              <a:t>Meetings are typically the second Friday of the month with some exceptions </a:t>
            </a:r>
            <a:r>
              <a:rPr lang="en-US" sz="1200" dirty="0" smtClean="0">
                <a:cs typeface="Calibri"/>
              </a:rPr>
              <a:t>due to holidays and major university events. </a:t>
            </a:r>
            <a:r>
              <a:rPr lang="en-US" sz="1200" dirty="0" smtClean="0">
                <a:cs typeface="Calibri"/>
              </a:rPr>
              <a:t>Some </a:t>
            </a:r>
            <a:r>
              <a:rPr lang="en-US" sz="1200" dirty="0" smtClean="0">
                <a:cs typeface="Calibri"/>
              </a:rPr>
              <a:t>meetings may be held in-person with proper advance notice. </a:t>
            </a:r>
            <a:endParaRPr lang="en-US" sz="11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590" y="1390349"/>
            <a:ext cx="4114987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 smtClean="0">
                <a:cs typeface="Calibri"/>
              </a:rPr>
              <a:t>Malea Crosby*^ - BCOE Director of Continuous 	          	          Improvement (Secretary) </a:t>
            </a:r>
          </a:p>
          <a:p>
            <a:r>
              <a:rPr lang="en-US" sz="1400" dirty="0" smtClean="0">
                <a:cs typeface="Calibri"/>
              </a:rPr>
              <a:t>Ashley Layman*^ - SCOB Assistant Director of 	            	           Graduate Programs</a:t>
            </a:r>
          </a:p>
          <a:p>
            <a:r>
              <a:rPr lang="en-US" sz="1400" dirty="0" smtClean="0">
                <a:cs typeface="Calibri"/>
              </a:rPr>
              <a:t>Ellie Rippy^ - UC Assessment Coordinator </a:t>
            </a:r>
          </a:p>
          <a:p>
            <a:r>
              <a:rPr lang="en-US" sz="1400" dirty="0" smtClean="0">
                <a:cs typeface="Calibri"/>
              </a:rPr>
              <a:t>Laura Froelicher*^ - Honors College Director of Data 	    Analysis, Communication, &amp; Outreach</a:t>
            </a:r>
          </a:p>
          <a:p>
            <a:r>
              <a:rPr lang="en-US" sz="1400" dirty="0" smtClean="0">
                <a:cs typeface="Calibri"/>
              </a:rPr>
              <a:t>Tess Avelis^ - CGPS Systems Analyst </a:t>
            </a:r>
          </a:p>
          <a:p>
            <a:r>
              <a:rPr lang="en-US" sz="1400" dirty="0" smtClean="0">
                <a:cs typeface="Calibri"/>
              </a:rPr>
              <a:t>Susan Powers – AVP Academic Affairs</a:t>
            </a:r>
          </a:p>
          <a:p>
            <a:r>
              <a:rPr lang="en-US" sz="1400" dirty="0" smtClean="0">
                <a:cs typeface="Calibri"/>
              </a:rPr>
              <a:t>Gopi Sainath “Sai” Morla* – Academic Affairs GA</a:t>
            </a:r>
          </a:p>
          <a:p>
            <a:r>
              <a:rPr lang="en-US" sz="1400" dirty="0" smtClean="0">
                <a:cs typeface="Calibri"/>
              </a:rPr>
              <a:t>Kelley Woods-Johnson* – Assessment &amp; Accreditation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infopath/2007/PartnerControls"/>
    <ds:schemaRef ds:uri="2263c0ba-f2b3-44f8-b5ca-f3fe6590b9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2142</TotalTime>
  <Words>423</Words>
  <Application>Microsoft Office PowerPoint</Application>
  <PresentationFormat>Widescreen</PresentationFormat>
  <Paragraphs>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62</cp:revision>
  <dcterms:created xsi:type="dcterms:W3CDTF">2020-07-07T13:49:39Z</dcterms:created>
  <dcterms:modified xsi:type="dcterms:W3CDTF">2022-09-08T13:07:35Z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