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9"/>
    <p:restoredTop sz="94643"/>
  </p:normalViewPr>
  <p:slideViewPr>
    <p:cSldViewPr snapToGrid="0" snapToObjects="1">
      <p:cViewPr varScale="1">
        <p:scale>
          <a:sx n="65" d="100"/>
          <a:sy n="65" d="100"/>
        </p:scale>
        <p:origin x="14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17919-96ED-4D51-8ED0-B95104306D25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73308-4780-4135-A1B1-A810B2FCC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8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73308-4780-4135-A1B1-A810B2FCC0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56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92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1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2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84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8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6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79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E8C2-898B-724E-95CC-EE818EFEC72D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1753-2F40-6C4A-AEB2-6E550349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9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ssmentinstitute.iupui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 </a:t>
            </a:r>
            <a:r>
              <a:rPr lang="en-US" dirty="0" smtClean="0"/>
              <a:t>Leadership Team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Meeting Agenda</a:t>
            </a:r>
            <a:br>
              <a:rPr lang="en-US" dirty="0" smtClean="0"/>
            </a:br>
            <a:r>
              <a:rPr lang="en-US" dirty="0" smtClean="0"/>
              <a:t>10/16/2020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Zoom – See Outlook Invite for link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3386"/>
            <a:ext cx="5111750" cy="409247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400" dirty="0" smtClean="0"/>
              <a:t>“ISU's </a:t>
            </a:r>
            <a:r>
              <a:rPr lang="en-US" sz="1400" dirty="0"/>
              <a:t>assessment process is comprehensive and reflects good practice. Significant evidence </a:t>
            </a:r>
            <a:r>
              <a:rPr lang="en-US" sz="1400" dirty="0" smtClean="0"/>
              <a:t>was provided </a:t>
            </a:r>
            <a:r>
              <a:rPr lang="en-US" sz="1400" dirty="0"/>
              <a:t>through assessment plans, assessment reports, evaluation rubrics and </a:t>
            </a:r>
            <a:r>
              <a:rPr lang="en-US" sz="1400" dirty="0" smtClean="0"/>
              <a:t>methods employed, assessment </a:t>
            </a:r>
            <a:r>
              <a:rPr lang="en-US" sz="1400" dirty="0"/>
              <a:t>practices dashboard developed for faculty, learning opportunities to build </a:t>
            </a:r>
            <a:r>
              <a:rPr lang="en-US" sz="1400" dirty="0" smtClean="0"/>
              <a:t>assessment excellence</a:t>
            </a:r>
            <a:r>
              <a:rPr lang="en-US" sz="1400" dirty="0"/>
              <a:t>, and examples of how assessment has been used to improve student learning. </a:t>
            </a:r>
            <a:r>
              <a:rPr lang="en-US" sz="1400" dirty="0" smtClean="0"/>
              <a:t>ISU provided </a:t>
            </a:r>
            <a:r>
              <a:rPr lang="en-US" sz="1400" dirty="0"/>
              <a:t>evidence of their efforts to not only assess student learning, but make sure that the </a:t>
            </a:r>
            <a:r>
              <a:rPr lang="en-US" sz="1400" dirty="0" smtClean="0"/>
              <a:t>entire ISU </a:t>
            </a:r>
            <a:r>
              <a:rPr lang="en-US" sz="1400" dirty="0"/>
              <a:t>community is prepared for and supported in the practice of institution-wide assessment </a:t>
            </a:r>
            <a:r>
              <a:rPr lang="en-US" sz="1400" dirty="0" smtClean="0"/>
              <a:t>to improve </a:t>
            </a:r>
            <a:r>
              <a:rPr lang="en-US" sz="1400" dirty="0"/>
              <a:t>quality. During the visit we had the opportunity to meet with the Assessment team </a:t>
            </a:r>
            <a:r>
              <a:rPr lang="en-US" sz="1400" dirty="0" smtClean="0"/>
              <a:t>members who </a:t>
            </a:r>
            <a:r>
              <a:rPr lang="en-US" sz="1400" dirty="0"/>
              <a:t>were very enthusiastic about their efforts. As a group, they were on the same page as to </a:t>
            </a:r>
            <a:r>
              <a:rPr lang="en-US" sz="1400" dirty="0" smtClean="0"/>
              <a:t>their charge </a:t>
            </a:r>
            <a:r>
              <a:rPr lang="en-US" sz="1400" dirty="0"/>
              <a:t>and how to reach their </a:t>
            </a:r>
            <a:r>
              <a:rPr lang="en-US" sz="1400" dirty="0" smtClean="0"/>
              <a:t>goals.” –HLC Review Team report narrative from Criterion 4.B.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1556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00050" indent="-400050">
              <a:buAutoNum type="romanUcPeriod"/>
            </a:pPr>
            <a:r>
              <a:rPr lang="en-US" dirty="0" smtClean="0"/>
              <a:t>Welcome</a:t>
            </a:r>
          </a:p>
          <a:p>
            <a:pPr marL="400050" indent="-400050">
              <a:buAutoNum type="romanUcPeriod"/>
            </a:pPr>
            <a:r>
              <a:rPr lang="en-US" dirty="0" smtClean="0"/>
              <a:t>Minutes</a:t>
            </a:r>
            <a:endParaRPr lang="en-US" dirty="0" smtClean="0"/>
          </a:p>
          <a:p>
            <a:pPr marL="400050" indent="-400050">
              <a:buAutoNum type="romanUcPeriod"/>
            </a:pPr>
            <a:r>
              <a:rPr lang="en-US" dirty="0" smtClean="0"/>
              <a:t>Reports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Chair 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Coordinator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Members </a:t>
            </a:r>
          </a:p>
          <a:p>
            <a:pPr marL="400050" indent="-400050">
              <a:buAutoNum type="romanUcPeriod"/>
            </a:pPr>
            <a:r>
              <a:rPr lang="en-US" dirty="0" smtClean="0"/>
              <a:t>Old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HLC </a:t>
            </a:r>
            <a:r>
              <a:rPr lang="en-US" dirty="0" smtClean="0"/>
              <a:t>Visit </a:t>
            </a:r>
          </a:p>
          <a:p>
            <a:pPr marL="400050" indent="-400050">
              <a:buAutoNum type="romanUcPeriod"/>
            </a:pPr>
            <a:r>
              <a:rPr lang="en-US" dirty="0" smtClean="0"/>
              <a:t>New Business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Elections</a:t>
            </a:r>
          </a:p>
          <a:p>
            <a:pPr marL="857250" lvl="1" indent="-400050">
              <a:buAutoNum type="romanUcPeriod"/>
            </a:pPr>
            <a:r>
              <a:rPr lang="en-US" dirty="0" smtClean="0"/>
              <a:t>Ad Hoc Committees </a:t>
            </a:r>
          </a:p>
          <a:p>
            <a:pPr marL="1314450" lvl="2" indent="-400050">
              <a:buAutoNum type="romanUcPeriod"/>
            </a:pPr>
            <a:r>
              <a:rPr lang="en-US" dirty="0" smtClean="0"/>
              <a:t>Assessment Strategic Plan</a:t>
            </a:r>
          </a:p>
          <a:p>
            <a:pPr marL="1314450" lvl="2" indent="-400050">
              <a:buAutoNum type="romanUcPeriod"/>
            </a:pPr>
            <a:r>
              <a:rPr lang="en-US" dirty="0" smtClean="0"/>
              <a:t>Assessment Annual Reporting</a:t>
            </a:r>
          </a:p>
          <a:p>
            <a:pPr marL="400050" indent="-400050">
              <a:buAutoNum type="romanUcPeriod"/>
            </a:pPr>
            <a:r>
              <a:rPr lang="en-US" dirty="0" smtClean="0"/>
              <a:t>Announcements </a:t>
            </a:r>
          </a:p>
          <a:p>
            <a:pPr marL="400050" indent="-400050">
              <a:buAutoNum type="romanUcPeriod"/>
            </a:pPr>
            <a:r>
              <a:rPr lang="en-US" dirty="0" smtClean="0"/>
              <a:t>Adjournment 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5049" y="4482172"/>
            <a:ext cx="53357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Dates &amp; Deadlines:</a:t>
            </a:r>
          </a:p>
          <a:p>
            <a:r>
              <a:rPr lang="en-US" sz="1400" b="1" dirty="0" smtClean="0"/>
              <a:t>IUPUI </a:t>
            </a:r>
            <a:r>
              <a:rPr lang="en-US" sz="1400" b="1" dirty="0" smtClean="0"/>
              <a:t>Virtual Assessment Institute (FREE) – October 25-28</a:t>
            </a:r>
          </a:p>
          <a:p>
            <a:r>
              <a:rPr lang="en-US" sz="1400" dirty="0">
                <a:hlinkClick r:id="rId3"/>
              </a:rPr>
              <a:t>https://assessmentinstitute.iupui.edu/</a:t>
            </a:r>
            <a:endParaRPr lang="en-US" sz="1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6383446"/>
            <a:ext cx="8453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Next Meeting: Friday, </a:t>
            </a:r>
            <a:r>
              <a:rPr lang="en-US" dirty="0" smtClean="0"/>
              <a:t>November 6, </a:t>
            </a:r>
            <a:r>
              <a:rPr lang="en-US" dirty="0" smtClean="0"/>
              <a:t>2020, 9am-10am, Zoom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6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174"/>
            <a:ext cx="8229600" cy="7011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2020-2021 Roster &amp; Schedule 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865305"/>
            <a:ext cx="8229600" cy="613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886915"/>
            <a:ext cx="3810000" cy="4805962"/>
          </a:xfrm>
        </p:spPr>
        <p:txBody>
          <a:bodyPr>
            <a:normAutofit lnSpcReduction="10000"/>
          </a:bodyPr>
          <a:lstStyle/>
          <a:p>
            <a:r>
              <a:rPr lang="en-US" sz="1100" dirty="0" smtClean="0"/>
              <a:t>VACANT, BCOE*</a:t>
            </a:r>
          </a:p>
          <a:p>
            <a:r>
              <a:rPr lang="en-US" sz="1100" dirty="0" smtClean="0"/>
              <a:t>Malea Crosby, BCOE*^</a:t>
            </a:r>
          </a:p>
          <a:p>
            <a:r>
              <a:rPr lang="en-US" sz="1100" dirty="0" smtClean="0"/>
              <a:t>Nathan Myers, CAS* - Secretary </a:t>
            </a:r>
          </a:p>
          <a:p>
            <a:r>
              <a:rPr lang="en-US" sz="1100" dirty="0" smtClean="0"/>
              <a:t>Jessica Durbin, CHHS*</a:t>
            </a:r>
          </a:p>
          <a:p>
            <a:r>
              <a:rPr lang="en-US" sz="1100" dirty="0" smtClean="0"/>
              <a:t>Edie Wittenmyer, COT*</a:t>
            </a:r>
          </a:p>
          <a:p>
            <a:r>
              <a:rPr lang="en-US" sz="1100" dirty="0" smtClean="0"/>
              <a:t>Joe Harder, SCOB*</a:t>
            </a:r>
          </a:p>
          <a:p>
            <a:r>
              <a:rPr lang="en-US" sz="1100" dirty="0" smtClean="0"/>
              <a:t>Paula Jarrard, CGPS*</a:t>
            </a:r>
          </a:p>
          <a:p>
            <a:r>
              <a:rPr lang="en-US" sz="1100" dirty="0" smtClean="0"/>
              <a:t>Cary Burch, CGPS^</a:t>
            </a:r>
          </a:p>
          <a:p>
            <a:r>
              <a:rPr lang="en-US" sz="1100" dirty="0" smtClean="0"/>
              <a:t>Brian Stone, UCC* - Vice Chair</a:t>
            </a:r>
          </a:p>
          <a:p>
            <a:r>
              <a:rPr lang="en-US" sz="1100" dirty="0" smtClean="0"/>
              <a:t>Bailey Bridgewater, UCC^</a:t>
            </a:r>
          </a:p>
          <a:p>
            <a:r>
              <a:rPr lang="en-US" sz="1100" dirty="0" smtClean="0"/>
              <a:t>Greg Bierly, Honors*</a:t>
            </a:r>
          </a:p>
          <a:p>
            <a:r>
              <a:rPr lang="en-US" sz="1100" dirty="0" smtClean="0"/>
              <a:t>Laura Froelicher, Honors*^</a:t>
            </a:r>
          </a:p>
          <a:p>
            <a:r>
              <a:rPr lang="en-US" sz="1100" dirty="0" smtClean="0"/>
              <a:t>Shelley Arvin, CML* - Chair </a:t>
            </a:r>
          </a:p>
          <a:p>
            <a:r>
              <a:rPr lang="en-US" sz="1100" dirty="0" smtClean="0"/>
              <a:t>Alyce Hopple, At-Large Faculty</a:t>
            </a:r>
          </a:p>
          <a:p>
            <a:r>
              <a:rPr lang="en-US" sz="1100" dirty="0" smtClean="0"/>
              <a:t>VACANT, At-Large Faculty </a:t>
            </a:r>
          </a:p>
          <a:p>
            <a:r>
              <a:rPr lang="en-US" sz="1100" dirty="0" smtClean="0"/>
              <a:t>Chris Fischer, Associate Deans</a:t>
            </a:r>
          </a:p>
          <a:p>
            <a:r>
              <a:rPr lang="en-US" sz="1100" dirty="0" smtClean="0"/>
              <a:t>Whitney Nesser, Associate Deans</a:t>
            </a:r>
          </a:p>
          <a:p>
            <a:r>
              <a:rPr lang="en-US" sz="1100" dirty="0"/>
              <a:t>Ellen Malito, DSA*</a:t>
            </a:r>
          </a:p>
          <a:p>
            <a:r>
              <a:rPr lang="en-US" sz="1100" dirty="0"/>
              <a:t>Maggie Dalrymple, EM</a:t>
            </a:r>
          </a:p>
          <a:p>
            <a:r>
              <a:rPr lang="en-US" sz="1100" dirty="0" smtClean="0"/>
              <a:t>Heather Dalton Miklozek, </a:t>
            </a:r>
            <a:r>
              <a:rPr lang="en-US" sz="1100" dirty="0"/>
              <a:t>University Engagement</a:t>
            </a:r>
          </a:p>
          <a:p>
            <a:r>
              <a:rPr lang="en-US" sz="1100" dirty="0"/>
              <a:t>Anne Bowen, SGA</a:t>
            </a:r>
          </a:p>
          <a:p>
            <a:r>
              <a:rPr lang="en-US" sz="1100" dirty="0" smtClean="0"/>
              <a:t>Kayla Storm, </a:t>
            </a:r>
            <a:r>
              <a:rPr lang="en-US" sz="1100" dirty="0"/>
              <a:t>Graduate Student</a:t>
            </a:r>
          </a:p>
          <a:p>
            <a:r>
              <a:rPr lang="en-US" sz="1100" dirty="0"/>
              <a:t>Kelley Woods-Johnson*, OAA</a:t>
            </a:r>
          </a:p>
          <a:p>
            <a:r>
              <a:rPr lang="en-US" sz="1100" dirty="0"/>
              <a:t>Susan Powers, Academic Affairs^</a:t>
            </a:r>
          </a:p>
          <a:p>
            <a:pPr marL="0" indent="0">
              <a:buNone/>
            </a:pPr>
            <a:r>
              <a:rPr lang="en-US" sz="900" dirty="0"/>
              <a:t>*Also members of Assessment Leadership Team</a:t>
            </a:r>
          </a:p>
          <a:p>
            <a:pPr marL="0" indent="0">
              <a:buNone/>
            </a:pPr>
            <a:r>
              <a:rPr lang="en-US" sz="900" dirty="0"/>
              <a:t>^Ex-Officio members</a:t>
            </a:r>
          </a:p>
          <a:p>
            <a:endParaRPr lang="en-US" sz="1600" dirty="0" smtClean="0"/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267199" y="886915"/>
            <a:ext cx="4312723" cy="4805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/>
              <a:t>Meeting Schedule (always 9am-10am)</a:t>
            </a:r>
          </a:p>
          <a:p>
            <a:pPr marL="0" indent="0">
              <a:buNone/>
            </a:pPr>
            <a:r>
              <a:rPr lang="en-US" sz="1200" dirty="0" smtClean="0"/>
              <a:t>Fall Semester meetings via Zoom – links sent in Outlook invites</a:t>
            </a:r>
          </a:p>
          <a:p>
            <a:pPr marL="0" indent="0">
              <a:buNone/>
            </a:pPr>
            <a:r>
              <a:rPr lang="en-US" sz="1200" dirty="0" smtClean="0"/>
              <a:t>Spring Semester meetings TBD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b="1" dirty="0" smtClean="0"/>
              <a:t>Assessment Council:		Assessment Leadership Team:</a:t>
            </a:r>
          </a:p>
          <a:p>
            <a:pPr marL="0" indent="0">
              <a:buNone/>
            </a:pPr>
            <a:r>
              <a:rPr lang="en-US" sz="1200" dirty="0" smtClean="0"/>
              <a:t>9/11/20			8/21/20</a:t>
            </a:r>
          </a:p>
          <a:p>
            <a:pPr marL="0" indent="0">
              <a:buNone/>
            </a:pPr>
            <a:r>
              <a:rPr lang="en-US" sz="1200" dirty="0" smtClean="0"/>
              <a:t>10/9/20			9/4/20		9/18/20</a:t>
            </a:r>
          </a:p>
          <a:p>
            <a:pPr marL="0" indent="0">
              <a:buNone/>
            </a:pPr>
            <a:r>
              <a:rPr lang="en-US" sz="1200" dirty="0" smtClean="0"/>
              <a:t>11/13/20			10/2/20	10/16/20</a:t>
            </a:r>
          </a:p>
          <a:p>
            <a:pPr marL="0" indent="0">
              <a:buNone/>
            </a:pPr>
            <a:r>
              <a:rPr lang="en-US" sz="1200" dirty="0" smtClean="0"/>
              <a:t>2/12/21			11/6/20</a:t>
            </a:r>
          </a:p>
          <a:p>
            <a:pPr marL="0" indent="0">
              <a:buNone/>
            </a:pPr>
            <a:r>
              <a:rPr lang="en-US" sz="1200" dirty="0" smtClean="0"/>
              <a:t>3/12/21			12/4/20</a:t>
            </a:r>
          </a:p>
          <a:p>
            <a:pPr marL="0" indent="0">
              <a:buNone/>
            </a:pPr>
            <a:r>
              <a:rPr lang="en-US" sz="1200" dirty="0" smtClean="0"/>
              <a:t>4/9/21				1/15/21</a:t>
            </a:r>
          </a:p>
          <a:p>
            <a:pPr marL="0" indent="0">
              <a:buNone/>
            </a:pPr>
            <a:r>
              <a:rPr lang="en-US" sz="1200" dirty="0" smtClean="0"/>
              <a:t>5/14/21 (hold)			2/5/21		2/19/21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3/5/21		3/19/21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		4/2/21		4/16/21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7117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447</Words>
  <Application>Microsoft Office PowerPoint</Application>
  <PresentationFormat>On-screen Show (4:3)</PresentationFormat>
  <Paragraphs>63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Assessment Leadership Team Meeting Agenda 10/16/2020 Zoom – See Outlook Invite for link</vt:lpstr>
      <vt:lpstr>2020-2021 Roster &amp; Schedule </vt:lpstr>
    </vt:vector>
  </TitlesOfParts>
  <Company>Indiana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Wilson</dc:creator>
  <cp:lastModifiedBy>Kelley Woods-Johnson</cp:lastModifiedBy>
  <cp:revision>92</cp:revision>
  <dcterms:created xsi:type="dcterms:W3CDTF">2014-01-14T15:45:19Z</dcterms:created>
  <dcterms:modified xsi:type="dcterms:W3CDTF">2020-10-13T18:44:39Z</dcterms:modified>
</cp:coreProperties>
</file>