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3" r:id="rId3"/>
    <p:sldId id="267" r:id="rId4"/>
    <p:sldId id="268" r:id="rId5"/>
    <p:sldId id="317" r:id="rId6"/>
    <p:sldId id="260" r:id="rId7"/>
    <p:sldId id="318" r:id="rId8"/>
    <p:sldId id="316" r:id="rId9"/>
    <p:sldId id="321" r:id="rId10"/>
    <p:sldId id="265" r:id="rId11"/>
    <p:sldId id="264" r:id="rId12"/>
    <p:sldId id="319" r:id="rId13"/>
    <p:sldId id="258" r:id="rId14"/>
    <p:sldId id="315" r:id="rId15"/>
    <p:sldId id="314" r:id="rId16"/>
    <p:sldId id="320" r:id="rId17"/>
    <p:sldId id="25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960E53-828E-4C87-A9FF-BBE7265BEA78}">
          <p14:sldIdLst>
            <p14:sldId id="256"/>
            <p14:sldId id="313"/>
            <p14:sldId id="267"/>
            <p14:sldId id="268"/>
            <p14:sldId id="317"/>
            <p14:sldId id="260"/>
            <p14:sldId id="318"/>
            <p14:sldId id="316"/>
            <p14:sldId id="321"/>
            <p14:sldId id="265"/>
          </p14:sldIdLst>
        </p14:section>
        <p14:section name="Untitled Section" id="{7945223F-BD54-4EA0-823F-66C3594BE87A}">
          <p14:sldIdLst>
            <p14:sldId id="264"/>
            <p14:sldId id="319"/>
            <p14:sldId id="258"/>
            <p14:sldId id="315"/>
            <p14:sldId id="314"/>
            <p14:sldId id="320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954"/>
    <a:srgbClr val="7FC9D8"/>
    <a:srgbClr val="2767A9"/>
    <a:srgbClr val="5EB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258CF-CE3B-1EBF-8786-91ABF33ACB62}" v="143" dt="2019-08-05T19:41:23.529"/>
    <p1510:client id="{3F5635C0-36A6-149B-B491-F6E091C6ED86}" v="1042" dt="2019-08-06T12:38:44.100"/>
    <p1510:client id="{41D3C82E-2F57-0375-7567-A1540AEDAAAF}" v="661" dt="2019-08-05T19:57:17.489"/>
    <p1510:client id="{A630572B-75F0-4BCC-B298-AB5D8DE5D9B0}" v="393" dt="2019-08-06T11:44:21.179"/>
    <p1510:client id="{DE3FDF85-D41E-E40F-FA3C-49AFFD434971}" v="75" dt="2019-08-05T20:22:37.610"/>
    <p1510:client id="{E2665C2F-45A9-2188-4C8B-845A984FD3B2}" v="281" dt="2019-08-05T19:43:14.888"/>
    <p1510:client id="{E8E6AB7C-B135-C758-80BE-FBF6E6B04B52}" v="126" dt="2019-08-06T11:31:16.923"/>
    <p1510:client id="{F7CB15E9-15F1-9A9E-136D-3B69D11CC098}" v="729" dt="2019-08-06T12:45:51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68697-AD63-5249-A816-CDCCB17A0805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B35BB-D742-D84F-A4F4-9A0CE55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47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F203E-1119-BC4E-9922-F751311D712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CFC05-580A-E14C-934C-0C0DA1D3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1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25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5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1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CFC05-580A-E14C-934C-0C0DA1D35F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0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047E-5873-CF44-BF47-E10AD5BE1ED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04B2-C748-874C-A773-4EC1B67ED0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8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047E-5873-CF44-BF47-E10AD5BE1ED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04B2-C748-874C-A773-4EC1B67ED0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047E-5873-CF44-BF47-E10AD5BE1ED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04B2-C748-874C-A773-4EC1B67ED0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76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9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8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37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7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3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047E-5873-CF44-BF47-E10AD5BE1EDA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204B2-C748-874C-A773-4EC1B67ED0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06"/>
          <a:stretch/>
        </p:blipFill>
        <p:spPr>
          <a:xfrm>
            <a:off x="0" y="0"/>
            <a:ext cx="28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0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7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gos.indstate.edu/argo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hyperlink" Target="https://www.indstate.edu/registrar" TargetMode="External"/><Relationship Id="rId4" Type="http://schemas.openxmlformats.org/officeDocument/2006/relationships/hyperlink" Target="https://indstate.teamdynamix.com/TDClient/Home/Default.aspx?ToUrl=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.indstate.edu/academic_affairs/ORR/Shared%20Documents/Forms/AllItems.aspx" TargetMode="External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dstate.edu/registrar/faculty-staff-resources" TargetMode="External"/><Relationship Id="rId5" Type="http://schemas.openxmlformats.org/officeDocument/2006/relationships/hyperlink" Target="http://challenger.indstate.edu/workshop/registrar/" TargetMode="External"/><Relationship Id="rId4" Type="http://schemas.openxmlformats.org/officeDocument/2006/relationships/hyperlink" Target="https://team.indstate.edu/academic_affairs/ORR/University%20Shared%20Documents/Forms/AllItems.asp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state.edu/sites/default/files/media/Documents/PDF/faculty-resources-Departmental-Transfer-Guidelines.pdf" TargetMode="External"/><Relationship Id="rId2" Type="http://schemas.openxmlformats.org/officeDocument/2006/relationships/hyperlink" Target="https://statevids.indstate.edu/Play/13685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hyperlink" Target="https://www.indstate.edu/registrar/transcript-request" TargetMode="External"/><Relationship Id="rId4" Type="http://schemas.openxmlformats.org/officeDocument/2006/relationships/hyperlink" Target="http://www.indstate.edu/proxyacces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dstate.edu/services/veterans/benefits" TargetMode="External"/><Relationship Id="rId3" Type="http://schemas.openxmlformats.org/officeDocument/2006/relationships/hyperlink" Target="https://www.indstate.edu/registrar/student-resources/your-rights-student-under-family-educational-rights-and-privacy-act" TargetMode="External"/><Relationship Id="rId7" Type="http://schemas.openxmlformats.org/officeDocument/2006/relationships/hyperlink" Target="https://www.indstate.edu/registrar/veteran-military-family-resources" TargetMode="External"/><Relationship Id="rId2" Type="http://schemas.openxmlformats.org/officeDocument/2006/relationships/hyperlink" Target="http://www2.indstate.edu/humres/docs/SycamoreELearningFAQ's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indstate.edu/sites/default/files/media/Documents/PDF/ResidenceClassificationInstructions.pdf" TargetMode="External"/><Relationship Id="rId5" Type="http://schemas.openxmlformats.org/officeDocument/2006/relationships/hyperlink" Target="https://www.indstate.edu/registrar/state-immunization-requirements" TargetMode="External"/><Relationship Id="rId4" Type="http://schemas.openxmlformats.org/officeDocument/2006/relationships/hyperlink" Target="mailto:ISU-ORR@mail.indstate.edu" TargetMode="External"/><Relationship Id="rId9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indstate.curriculog.com/" TargetMode="External"/><Relationship Id="rId7" Type="http://schemas.openxmlformats.org/officeDocument/2006/relationships/hyperlink" Target="https://www.indstate.edu/transfer/transfer-planning-too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dstate.edu/registrar/student-resources/transfer-equivalencies" TargetMode="External"/><Relationship Id="rId5" Type="http://schemas.openxmlformats.org/officeDocument/2006/relationships/hyperlink" Target="https://dw-app-002.indstate.edu/" TargetMode="External"/><Relationship Id="rId4" Type="http://schemas.openxmlformats.org/officeDocument/2006/relationships/hyperlink" Target="https://catalog.indstate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iscloud.com/INStateU/Default.aspx" TargetMode="External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dstate.edu/registrar/faculty-staff-resources/scheduling/departmental-tranfer-guidelines" TargetMode="External"/><Relationship Id="rId5" Type="http://schemas.openxmlformats.org/officeDocument/2006/relationships/hyperlink" Target="https://www.indstate.edu/sites/default/files/media/documents/pdf/soc-documentation.pdf" TargetMode="External"/><Relationship Id="rId4" Type="http://schemas.openxmlformats.org/officeDocument/2006/relationships/hyperlink" Target="https://www2.indstate.edu/resources/registrar/schedu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45" y="6250712"/>
            <a:ext cx="1461767" cy="341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" y="2748750"/>
            <a:ext cx="88646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 charset="0"/>
                <a:ea typeface="Rockwell" charset="0"/>
                <a:cs typeface="Rockwell" charset="0"/>
              </a:rPr>
              <a:t>Fall 2019 Department Chair Training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400" y="3176948"/>
            <a:ext cx="8864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pc="300">
                <a:solidFill>
                  <a:srgbClr val="5EB6E3"/>
                </a:solidFill>
                <a:latin typeface="Calibri" charset="0"/>
                <a:ea typeface="Calibri" charset="0"/>
                <a:cs typeface="Calibri" charset="0"/>
              </a:rPr>
              <a:t>Presented by:  Office of Registration and Records</a:t>
            </a:r>
            <a:endParaRPr lang="en-US" spc="300">
              <a:solidFill>
                <a:srgbClr val="5EB6E3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430" y="352609"/>
            <a:ext cx="43588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5EB6E3"/>
                </a:solidFill>
                <a:latin typeface="Rockwell" charset="0"/>
                <a:ea typeface="Rockwell" charset="0"/>
                <a:cs typeface="Rockwell" charset="0"/>
              </a:rPr>
              <a:t>Reporting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983" y="1227446"/>
            <a:ext cx="2881499" cy="4402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</a:rPr>
              <a:t>3-week Attendance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Grading</a:t>
            </a:r>
          </a:p>
          <a:p>
            <a:pPr algn="ctr">
              <a:lnSpc>
                <a:spcPct val="200000"/>
              </a:lnSpc>
            </a:pPr>
            <a:r>
              <a:rPr lang="en-US" sz="1400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- Interim</a:t>
            </a:r>
            <a:endParaRPr lang="en-US" sz="1400">
              <a:solidFill>
                <a:srgbClr val="0A2954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  <a:p>
            <a:pPr algn="ctr">
              <a:lnSpc>
                <a:spcPct val="200000"/>
              </a:lnSpc>
            </a:pPr>
            <a:r>
              <a:rPr lang="en-US" sz="1400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- 1st 8 weeks</a:t>
            </a:r>
            <a:endParaRPr lang="en-US" sz="1400">
              <a:solidFill>
                <a:srgbClr val="0A2954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  <a:p>
            <a:pPr algn="ctr">
              <a:lnSpc>
                <a:spcPct val="200000"/>
              </a:lnSpc>
            </a:pPr>
            <a:r>
              <a:rPr lang="en-US" sz="1400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- Final</a:t>
            </a:r>
            <a:endParaRPr lang="en-US" sz="1400">
              <a:solidFill>
                <a:srgbClr val="0A2954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Priority Registration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Argos Reports</a:t>
            </a:r>
            <a:endParaRPr lang="en-US"/>
          </a:p>
          <a:p>
            <a:pPr algn="ctr">
              <a:lnSpc>
                <a:spcPct val="200000"/>
              </a:lnSpc>
            </a:pPr>
            <a:r>
              <a:rPr lang="en-US" sz="1400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- Departmental Tools</a:t>
            </a:r>
          </a:p>
          <a:p>
            <a:pPr algn="ctr">
              <a:lnSpc>
                <a:spcPct val="200000"/>
              </a:lnSpc>
            </a:pPr>
            <a:r>
              <a:rPr lang="en-US" sz="1400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- Ad Hoc reports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004" y="0"/>
            <a:ext cx="456499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09" y="6111586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0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847" y="0"/>
            <a:ext cx="8777153" cy="6858000"/>
          </a:xfrm>
          <a:prstGeom prst="rect">
            <a:avLst/>
          </a:prstGeom>
          <a:solidFill>
            <a:srgbClr val="37B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05765" y="869942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 charset="0"/>
                <a:ea typeface="Rockwell" charset="0"/>
                <a:cs typeface="Rockwell" charset="0"/>
              </a:rPr>
              <a:t>Reporting - Of Note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610" y="1764817"/>
            <a:ext cx="8585626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Importance of 3-week attendance 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Students reported as not attending all classes are administratively withdrawn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/>
              <a:t>Impacts Student Financial Aid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Argos reporting tool: 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https://argos.indstate.edu/argos/</a:t>
            </a:r>
            <a:r>
              <a:rPr lang="en-US">
                <a:ea typeface="+mn-lt"/>
                <a:cs typeface="+mn-lt"/>
              </a:rPr>
              <a:t> or badge on portal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Help desk ticket - TDX:</a:t>
            </a:r>
          </a:p>
          <a:p>
            <a:pPr lvl="1"/>
            <a:r>
              <a:rPr lang="en-US">
                <a:ea typeface="+mn-lt"/>
                <a:cs typeface="+mn-lt"/>
                <a:hlinkClick r:id="rId4"/>
              </a:rPr>
              <a:t>https://indstate.teamdynamix.com/TDClient/Home/Default.aspx?ToUrl=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Important Term Dates:</a:t>
            </a:r>
          </a:p>
          <a:p>
            <a:pPr lvl="1"/>
            <a:r>
              <a:rPr lang="en-US">
                <a:ea typeface="+mn-lt"/>
                <a:cs typeface="+mn-lt"/>
                <a:hlinkClick r:id="rId5"/>
              </a:rPr>
              <a:t>https://www.indstate.edu/registrar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847" y="0"/>
            <a:ext cx="8777153" cy="6858000"/>
          </a:xfrm>
          <a:prstGeom prst="rect">
            <a:avLst/>
          </a:prstGeom>
          <a:solidFill>
            <a:srgbClr val="37B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-79718" y="412742"/>
            <a:ext cx="8730659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/>
                <a:ea typeface="Rockwell" charset="0"/>
                <a:cs typeface="Rockwell" charset="0"/>
              </a:rPr>
              <a:t>Reporting References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222" y="1334511"/>
            <a:ext cx="8397367" cy="50201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ORR SharePoint site –all new chairs should have access to ORR Reports:</a:t>
            </a:r>
            <a:endParaRPr lang="en-US">
              <a:cs typeface="Calibri"/>
            </a:endParaRPr>
          </a:p>
          <a:p>
            <a:r>
              <a:rPr lang="en-US" u="sng">
                <a:hlinkClick r:id="rId3"/>
              </a:rPr>
              <a:t>https://team.indstate.edu/academic_affairs/ORR/Shared%20Documents/Forms/AllItems.aspx</a:t>
            </a:r>
            <a:endParaRPr lang="en-US"/>
          </a:p>
          <a:p>
            <a:pPr lvl="1"/>
            <a:endParaRPr lang="en-US"/>
          </a:p>
          <a:p>
            <a:r>
              <a:rPr lang="en-US"/>
              <a:t>ORR University Shared Documents: </a:t>
            </a:r>
            <a:r>
              <a:rPr lang="en-US" u="sng">
                <a:hlinkClick r:id="rId4"/>
              </a:rPr>
              <a:t>https://team.indstate.edu/academic_affairs/ORR/University%20Shared%20Documents/Forms/AllItems.aspx</a:t>
            </a:r>
            <a:endParaRPr lang="en-US">
              <a:cs typeface="Calibri"/>
            </a:endParaRPr>
          </a:p>
          <a:p>
            <a:pPr algn="ctr">
              <a:lnSpc>
                <a:spcPct val="200000"/>
              </a:lnSpc>
            </a:pPr>
            <a:endParaRPr lang="en-US" sz="1350">
              <a:solidFill>
                <a:schemeClr val="bg1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  <a:p>
            <a:r>
              <a:rPr lang="en-US"/>
              <a:t>Sign up for available trainings:  </a:t>
            </a:r>
            <a:r>
              <a:rPr lang="en-US" u="sng">
                <a:hlinkClick r:id="rId5"/>
              </a:rPr>
              <a:t>http://challenger.indstate.edu/workshop/registrar/</a:t>
            </a:r>
            <a:endParaRPr lang="en-US"/>
          </a:p>
          <a:p>
            <a:pPr lvl="1"/>
            <a:r>
              <a:rPr lang="en-US" err="1"/>
              <a:t>MySAM</a:t>
            </a:r>
            <a:r>
              <a:rPr lang="en-US"/>
              <a:t>                              </a:t>
            </a:r>
            <a:r>
              <a:rPr lang="en-US" err="1"/>
              <a:t>Curriculog</a:t>
            </a:r>
            <a:endParaRPr lang="en-US" err="1">
              <a:cs typeface="Calibri"/>
            </a:endParaRPr>
          </a:p>
          <a:p>
            <a:pPr lvl="1"/>
            <a:r>
              <a:rPr lang="en-US"/>
              <a:t>Schedule of Classes         Final/Interim Grading</a:t>
            </a:r>
            <a:endParaRPr lang="en-US">
              <a:cs typeface="Calibri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Faculty/Staff Instructions</a:t>
            </a:r>
          </a:p>
          <a:p>
            <a:pPr lvl="1"/>
            <a:r>
              <a:rPr lang="en-US" u="sng">
                <a:ea typeface="+mn-lt"/>
                <a:cs typeface="+mn-lt"/>
                <a:hlinkClick r:id="rId6"/>
              </a:rPr>
              <a:t>https://www.indstate.edu/registrar/faculty-staff-resources</a:t>
            </a:r>
            <a:endParaRPr lang="en-US"/>
          </a:p>
          <a:p>
            <a:pPr lvl="0"/>
            <a:endParaRPr lang="en-US">
              <a:cs typeface="Calibri"/>
            </a:endParaRPr>
          </a:p>
          <a:p>
            <a:pPr lvl="1"/>
            <a:endParaRPr lang="en-US"/>
          </a:p>
          <a:p>
            <a:pPr algn="ctr">
              <a:lnSpc>
                <a:spcPct val="200000"/>
              </a:lnSpc>
            </a:pPr>
            <a:endParaRPr lang="en-US" sz="1350">
              <a:solidFill>
                <a:schemeClr val="bg1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24" y="0"/>
            <a:ext cx="446459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860" y="6171254"/>
            <a:ext cx="518205" cy="5547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3977" y="681887"/>
            <a:ext cx="198804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50">
                <a:solidFill>
                  <a:srgbClr val="5EB6E3"/>
                </a:solidFill>
                <a:latin typeface="Rockwell" charset="0"/>
                <a:ea typeface="Rockwell" charset="0"/>
                <a:cs typeface="Rockwell" charset="0"/>
              </a:rPr>
              <a:t>Student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1999" y="213387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</a:rPr>
              <a:t>Graduation and Commencement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Registration Activities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Change of Grade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Transcript/Diploma Services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Tuition &amp; Fee Assessment</a:t>
            </a:r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959" y="0"/>
            <a:ext cx="8772041" cy="6858000"/>
          </a:xfrm>
          <a:prstGeom prst="rect">
            <a:avLst/>
          </a:prstGeom>
          <a:solidFill>
            <a:srgbClr val="5C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68297" y="603783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Student – Of Note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264" y="1459937"/>
            <a:ext cx="8522873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cs typeface="Calibri"/>
              </a:rPr>
              <a:t>Graduation/Degree Awarding Timelines – quick turn-around; auto awarding of </a:t>
            </a:r>
            <a:r>
              <a:rPr lang="en-US" err="1">
                <a:cs typeface="Calibri"/>
              </a:rPr>
              <a:t>MySAM</a:t>
            </a:r>
            <a:r>
              <a:rPr lang="en-US">
                <a:cs typeface="Calibri"/>
              </a:rPr>
              <a:t> 100%; Communications sent out to students and colleges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8-week part of terms:  different add/drop/withdrawal deadlines and online capabilities</a:t>
            </a:r>
            <a:endParaRPr lang="en-US">
              <a:cs typeface="Calibri"/>
            </a:endParaRPr>
          </a:p>
          <a:p>
            <a:endParaRPr lang="en-US"/>
          </a:p>
          <a:p>
            <a:pPr lvl="0"/>
            <a:r>
              <a:rPr lang="en-US"/>
              <a:t>Importance of having grades turned in on time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/>
              <a:t>Impacts:  Graduation, dean’s list, academic standing, registrations for next term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r>
              <a:rPr lang="en-US"/>
              <a:t>Just a reminder both graduate and undergraduate students apply for graduation online through the </a:t>
            </a:r>
            <a:r>
              <a:rPr lang="en-US" err="1"/>
              <a:t>MyISU</a:t>
            </a:r>
            <a:r>
              <a:rPr lang="en-US"/>
              <a:t> Portal.  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r>
              <a:rPr lang="en-US">
                <a:cs typeface="Calibri" panose="020F0502020204030204"/>
              </a:rPr>
              <a:t>Change of Grade process is entirely electronic. Process begins with instructor; change is then routed to Department Chair and then Dean representative (Associate Dean). </a:t>
            </a:r>
          </a:p>
          <a:p>
            <a:endParaRPr lang="en-US">
              <a:cs typeface="Calibri" panose="020F0502020204030204"/>
            </a:endParaRPr>
          </a:p>
          <a:p>
            <a:endParaRPr lang="en-US" u="sng">
              <a:cs typeface="Calibri" panose="020F0502020204030204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959" y="0"/>
            <a:ext cx="8772041" cy="6858000"/>
          </a:xfrm>
          <a:prstGeom prst="rect">
            <a:avLst/>
          </a:prstGeom>
          <a:solidFill>
            <a:srgbClr val="5C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68297" y="434867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Student References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555" y="1147442"/>
            <a:ext cx="8815614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Registration:  What to do when they seek you out this first week wanting into a class; paper registration forms should only be used when the online system is no longer available:</a:t>
            </a:r>
          </a:p>
          <a:p>
            <a:pPr lvl="1"/>
            <a:r>
              <a:rPr lang="en-US"/>
              <a:t>Banner over-ride capability (SFASRPO), online training available:  </a:t>
            </a:r>
            <a:r>
              <a:rPr lang="en-US" u="sng">
                <a:hlinkClick r:id="rId2"/>
              </a:rPr>
              <a:t>https://statevids.indstate.edu/Play/13685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 lvl="2"/>
            <a:r>
              <a:rPr lang="en-US"/>
              <a:t>Class Capacity             </a:t>
            </a:r>
            <a:r>
              <a:rPr lang="en-US">
                <a:ea typeface="+mn-lt"/>
                <a:cs typeface="+mn-lt"/>
              </a:rPr>
              <a:t>Class Restriction</a:t>
            </a:r>
          </a:p>
          <a:p>
            <a:pPr lvl="2"/>
            <a:r>
              <a:rPr lang="en-US"/>
              <a:t>Co-requisite                 </a:t>
            </a:r>
            <a:r>
              <a:rPr lang="en-US">
                <a:ea typeface="+mn-lt"/>
                <a:cs typeface="+mn-lt"/>
              </a:rPr>
              <a:t>Major Restriction</a:t>
            </a:r>
          </a:p>
          <a:p>
            <a:pPr lvl="2"/>
            <a:r>
              <a:rPr lang="en-US"/>
              <a:t>Pre-requisite                </a:t>
            </a:r>
            <a:r>
              <a:rPr lang="en-US">
                <a:ea typeface="+mn-lt"/>
                <a:cs typeface="+mn-lt"/>
              </a:rPr>
              <a:t>Student Attribute</a:t>
            </a:r>
          </a:p>
          <a:p>
            <a:pPr lvl="2"/>
            <a:r>
              <a:rPr lang="en-US"/>
              <a:t>Time Conflict               </a:t>
            </a:r>
            <a:r>
              <a:rPr lang="en-US">
                <a:ea typeface="+mn-lt"/>
                <a:cs typeface="+mn-lt"/>
              </a:rPr>
              <a:t>Duplicate Course</a:t>
            </a:r>
          </a:p>
          <a:p>
            <a:pPr lvl="2"/>
            <a:r>
              <a:rPr lang="en-US"/>
              <a:t>College Restriction     </a:t>
            </a:r>
            <a:r>
              <a:rPr lang="en-US">
                <a:ea typeface="+mn-lt"/>
                <a:cs typeface="+mn-lt"/>
              </a:rPr>
              <a:t>Department Restriction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Departmental</a:t>
            </a:r>
            <a:r>
              <a:rPr lang="en-US"/>
              <a:t> Transfers and impact on timing:  </a:t>
            </a:r>
            <a:r>
              <a:rPr lang="en-US" u="sng">
                <a:hlinkClick r:id="rId3"/>
              </a:rPr>
              <a:t>https://www.indstate.edu/sites/default/files/media/Documents/PDF/faculty-resources-Departmental-Transfer-Guidelines.pdf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 lvl="2"/>
            <a:endParaRPr lang="en-US"/>
          </a:p>
          <a:p>
            <a:r>
              <a:rPr lang="en-US"/>
              <a:t>Proxy Access (What non-directory information can be shared with others):  </a:t>
            </a:r>
            <a:r>
              <a:rPr lang="en-US" u="sng">
                <a:hlinkClick r:id="rId4"/>
              </a:rPr>
              <a:t>http://www.indstate.edu/proxyaccess/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 lvl="2"/>
            <a:endParaRPr lang="en-US"/>
          </a:p>
          <a:p>
            <a:r>
              <a:rPr lang="en-US">
                <a:cs typeface="Calibri"/>
              </a:rPr>
              <a:t>Transcript Ordering: </a:t>
            </a:r>
            <a:r>
              <a:rPr lang="en-US" u="sng">
                <a:ea typeface="+mn-lt"/>
                <a:cs typeface="+mn-lt"/>
                <a:hlinkClick r:id="rId5"/>
              </a:rPr>
              <a:t>https://www.indstate.edu/registrar/transcript-request</a:t>
            </a: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6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1475" y="0"/>
            <a:ext cx="8772524" cy="6858000"/>
          </a:xfrm>
          <a:prstGeom prst="rect">
            <a:avLst/>
          </a:prstGeom>
          <a:solidFill>
            <a:srgbClr val="00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1" y="1493458"/>
            <a:ext cx="827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Accelerated Graduate Programs</a:t>
            </a:r>
          </a:p>
          <a:p>
            <a:pPr algn="ctr"/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Banner Pre-Hold Identifier</a:t>
            </a:r>
          </a:p>
          <a:p>
            <a:pPr algn="ctr"/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Banner Self-Service Upgrades</a:t>
            </a:r>
          </a:p>
          <a:p>
            <a:pPr marL="800100" lvl="1" indent="-342900" algn="ctr">
              <a:buFont typeface="Wingdings" panose="05000000000000000000" pitchFamily="2" charset="2"/>
              <a:buChar char="ü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Overall change to look &amp; feel</a:t>
            </a:r>
          </a:p>
          <a:p>
            <a:pPr marL="800100" lvl="1" indent="-342900" algn="ctr">
              <a:buFont typeface="Wingdings" panose="05000000000000000000" pitchFamily="2" charset="2"/>
              <a:buChar char="ü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Enhanced functionality</a:t>
            </a:r>
          </a:p>
          <a:p>
            <a:pPr lvl="1" algn="ctr"/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DegreeWorks Upgrades</a:t>
            </a:r>
          </a:p>
          <a:p>
            <a:pPr marL="800100" lvl="1" indent="-342900" algn="ctr">
              <a:buFont typeface="Wingdings" panose="05000000000000000000" pitchFamily="2" charset="2"/>
              <a:buChar char="ü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Overall change to look &amp; feel</a:t>
            </a:r>
          </a:p>
          <a:p>
            <a:pPr marL="800100" lvl="1" indent="-342900" algn="ctr">
              <a:buFont typeface="Wingdings" panose="05000000000000000000" pitchFamily="2" charset="2"/>
              <a:buChar char="ü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Enhanced functionality</a:t>
            </a:r>
          </a:p>
          <a:p>
            <a:pPr lvl="1" algn="ctr"/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SEM Process Review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 charset="0"/>
              </a:rPr>
              <a:t>Degree Audits for Graduate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endParaRPr lang="en-US" sz="2000" spc="3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 spc="3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endParaRPr lang="en-US" sz="5000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6992" y="523846"/>
            <a:ext cx="6601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25648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614" y="46857"/>
            <a:ext cx="8730659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/>
                <a:ea typeface="Rockwell" charset="0"/>
                <a:cs typeface="Rockwell" charset="0"/>
              </a:rPr>
              <a:t>What do you need from us?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935" y="1328648"/>
            <a:ext cx="5354015" cy="4185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3DDE6D-9E8A-4A49-BB6D-3DEC34F9C1F3}"/>
              </a:ext>
            </a:extLst>
          </p:cNvPr>
          <p:cNvSpPr txBox="1"/>
          <p:nvPr/>
        </p:nvSpPr>
        <p:spPr>
          <a:xfrm>
            <a:off x="2088776" y="5880847"/>
            <a:ext cx="53519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0A2954"/>
                </a:solidFill>
                <a:latin typeface="Rockwell"/>
              </a:rPr>
              <a:t>Questions?</a:t>
            </a:r>
            <a:r>
              <a:rPr lang="en-US" sz="4000">
                <a:latin typeface="Rockwell"/>
              </a:rPr>
              <a:t>​</a:t>
            </a:r>
            <a:endParaRPr lang="en-US" sz="4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1475" y="0"/>
            <a:ext cx="8772524" cy="6858000"/>
          </a:xfrm>
          <a:prstGeom prst="rect">
            <a:avLst/>
          </a:prstGeom>
          <a:solidFill>
            <a:srgbClr val="006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562193" y="662115"/>
            <a:ext cx="5195615" cy="5663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spc="3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4800" b="1">
                <a:solidFill>
                  <a:schemeClr val="bg1"/>
                </a:solidFill>
                <a:latin typeface="Trade Gothic LT Std"/>
                <a:ea typeface="Rockwell" charset="0"/>
                <a:cs typeface="Rockwell" charset="0"/>
              </a:rPr>
              <a:t>1.   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Rockwell" charset="0"/>
                <a:cs typeface="Rockwell" charset="0"/>
              </a:rPr>
              <a:t>Introductions</a:t>
            </a:r>
            <a:endParaRPr lang="en-US" sz="2000" b="1" spc="300">
              <a:solidFill>
                <a:schemeClr val="bg1"/>
              </a:solidFill>
              <a:latin typeface="Trade Gothic LT Std"/>
              <a:ea typeface="Calibri" charset="0"/>
              <a:cs typeface="Calibri" charset="0"/>
            </a:endParaRPr>
          </a:p>
          <a:p>
            <a:r>
              <a:rPr lang="en-US" sz="48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2.  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Compliance Functions</a:t>
            </a:r>
          </a:p>
          <a:p>
            <a:r>
              <a:rPr lang="en-US" sz="4800" b="1">
                <a:solidFill>
                  <a:schemeClr val="bg1"/>
                </a:solidFill>
                <a:latin typeface="Rockwell"/>
                <a:ea typeface="Rockwell" charset="0"/>
                <a:cs typeface="Rockwell" charset="0"/>
              </a:rPr>
              <a:t>3.</a:t>
            </a:r>
            <a:r>
              <a:rPr lang="en-US" sz="5400" spc="300">
                <a:solidFill>
                  <a:schemeClr val="bg1"/>
                </a:solidFill>
                <a:latin typeface="Rockwell"/>
                <a:ea typeface="Rockwell" charset="0"/>
                <a:cs typeface="Rockwell" charset="0"/>
              </a:rPr>
              <a:t>  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Rockwell" charset="0"/>
                <a:cs typeface="Calibri"/>
              </a:rPr>
              <a:t>Curriculum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 Functions</a:t>
            </a:r>
          </a:p>
          <a:p>
            <a:r>
              <a:rPr lang="en-US" sz="4800" b="1">
                <a:solidFill>
                  <a:schemeClr val="bg1"/>
                </a:solidFill>
                <a:latin typeface="Rockwell"/>
                <a:ea typeface="Rockwell" charset="0"/>
                <a:cs typeface="Rockwell" charset="0"/>
              </a:rPr>
              <a:t>4.</a:t>
            </a:r>
            <a:r>
              <a:rPr lang="en-US" sz="5400" spc="300">
                <a:solidFill>
                  <a:schemeClr val="bg1"/>
                </a:solidFill>
                <a:latin typeface="Rockwell"/>
                <a:ea typeface="Rockwell" charset="0"/>
                <a:cs typeface="Rockwell" charset="0"/>
              </a:rPr>
              <a:t>  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Reporting Functions</a:t>
            </a:r>
            <a:r>
              <a:rPr lang="en-US" sz="2000" spc="300">
                <a:solidFill>
                  <a:schemeClr val="bg1"/>
                </a:solidFill>
                <a:latin typeface="Calibri"/>
                <a:ea typeface="Calibri" charset="0"/>
                <a:cs typeface="Calibri"/>
              </a:rPr>
              <a:t>	</a:t>
            </a:r>
          </a:p>
          <a:p>
            <a:r>
              <a:rPr lang="en-US" sz="4800" b="1">
                <a:solidFill>
                  <a:schemeClr val="bg1"/>
                </a:solidFill>
                <a:latin typeface="Rockwell"/>
                <a:ea typeface="Rockwell" charset="0"/>
                <a:cs typeface="Rockwell" charset="0"/>
              </a:rPr>
              <a:t>5.</a:t>
            </a:r>
            <a:r>
              <a:rPr lang="en-US" sz="5000" b="1">
                <a:solidFill>
                  <a:schemeClr val="bg1"/>
                </a:solidFill>
                <a:latin typeface="Rockwell"/>
                <a:ea typeface="Rockwell" charset="0"/>
                <a:cs typeface="Rockwell" charset="0"/>
              </a:rPr>
              <a:t>  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Student Functions</a:t>
            </a:r>
          </a:p>
          <a:p>
            <a:r>
              <a:rPr lang="en-US" sz="48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6.  </a:t>
            </a:r>
            <a:r>
              <a:rPr lang="en-US" sz="2000" b="1" spc="300">
                <a:solidFill>
                  <a:schemeClr val="bg1"/>
                </a:solidFill>
                <a:latin typeface="Trade Gothic LT Std"/>
                <a:ea typeface="Calibri" charset="0"/>
                <a:cs typeface="Calibri"/>
              </a:rPr>
              <a:t>Project List</a:t>
            </a:r>
          </a:p>
          <a:p>
            <a:endParaRPr lang="en-US" sz="2000" spc="3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 spc="300">
                <a:solidFill>
                  <a:schemeClr val="bg1"/>
                </a:solidFill>
                <a:latin typeface="Calibri"/>
                <a:ea typeface="Calibri" charset="0"/>
                <a:cs typeface="Calibri"/>
              </a:rPr>
              <a:t>	</a:t>
            </a:r>
            <a:endParaRPr lang="en-US" sz="5000" b="1">
              <a:solidFill>
                <a:schemeClr val="bg1"/>
              </a:solidFill>
              <a:latin typeface="Calibri"/>
              <a:ea typeface="Calibri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30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86018" y="282849"/>
            <a:ext cx="47579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5EB6E3"/>
                </a:solidFill>
                <a:latin typeface="Rockwell" charset="0"/>
                <a:ea typeface="Rockwell" charset="0"/>
                <a:cs typeface="Rockwell" charset="0"/>
              </a:rPr>
              <a:t>Compliance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3898" y="1423150"/>
            <a:ext cx="4308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Degree &amp; Enrollment Reporting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FERPA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Immunizations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Residency Appeals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Subpoenas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Veteran Affair’s Education Benefits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Calibri" charset="0"/>
                <a:cs typeface="Calibri" charset="0"/>
              </a:rPr>
              <a:t>Military Tuition Assistance Reporting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03" y="-41382"/>
            <a:ext cx="4025801" cy="68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38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959" y="0"/>
            <a:ext cx="8772041" cy="6858000"/>
          </a:xfrm>
          <a:prstGeom prst="rect">
            <a:avLst/>
          </a:prstGeom>
          <a:solidFill>
            <a:srgbClr val="5C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71959" y="121284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Compliance - Of Note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455" y="989942"/>
            <a:ext cx="802913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FERPA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Report any violations to the Registrar</a:t>
            </a:r>
            <a:endParaRPr lang="en-US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/>
              <a:t>Online training available; one on one training-contact ORR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Data Incident Prevention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/>
              </a:rPr>
              <a:t>Non-enterprise-wide software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/>
              </a:rPr>
              <a:t>Encrypt all non-directory information</a:t>
            </a:r>
          </a:p>
          <a:p>
            <a:pPr marL="1200150" lvl="2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Immunizations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ORR is responsible for the immunization compliance of the university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We collect, record, and report to the State of Indiana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Residency Appeals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Residency is determined at time of admission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Any appeals are submitted to ORR</a:t>
            </a: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959" y="0"/>
            <a:ext cx="8772041" cy="6858000"/>
          </a:xfrm>
          <a:prstGeom prst="rect">
            <a:avLst/>
          </a:prstGeom>
          <a:solidFill>
            <a:srgbClr val="5C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71959" y="121284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Compliance References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016" y="989942"/>
            <a:ext cx="8424262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Online FERPA Training (</a:t>
            </a:r>
            <a:r>
              <a:rPr lang="en-US" err="1"/>
              <a:t>skillport</a:t>
            </a:r>
            <a:r>
              <a:rPr lang="en-US"/>
              <a:t>):</a:t>
            </a:r>
          </a:p>
          <a:p>
            <a:r>
              <a:rPr lang="en-US"/>
              <a:t> </a:t>
            </a:r>
            <a:r>
              <a:rPr lang="en-US" u="sng">
                <a:hlinkClick r:id="rId2"/>
              </a:rPr>
              <a:t>http://www2.indstate.edu/humres/docs/SycamoreELearningFAQ's.pdf</a:t>
            </a:r>
            <a:r>
              <a:rPr lang="en-US"/>
              <a:t>  </a:t>
            </a:r>
            <a:endParaRPr lang="en-US" sz="1400" i="1"/>
          </a:p>
          <a:p>
            <a:pPr lvl="0"/>
            <a:r>
              <a:rPr lang="en-US" sz="1400" i="1"/>
              <a:t>Course Name:  FERPA for Higher Education, ID: lchr_01_a85_lc_enus</a:t>
            </a:r>
            <a:endParaRPr lang="en-US" sz="1400" i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ISU FERPA Directory Information: 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3"/>
              </a:rPr>
              <a:t>https://www.indstate.edu/registrar/student-resources/your-rights-student-under-family-educational-rights-and-privacy-act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Office email (CRM)— </a:t>
            </a:r>
            <a:r>
              <a:rPr lang="en-US" u="sng">
                <a:hlinkClick r:id="rId4"/>
              </a:rPr>
              <a:t>ISU-ORR@mail.indstate.edu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>
                <a:cs typeface="Calibri"/>
              </a:rPr>
              <a:t>Immunization information: </a:t>
            </a:r>
            <a:r>
              <a:rPr lang="en-US" u="sng">
                <a:ea typeface="+mn-lt"/>
                <a:cs typeface="+mn-lt"/>
                <a:hlinkClick r:id="rId5"/>
              </a:rPr>
              <a:t>https://www.indstate.edu/registrar/state-immunization-requirements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Residency Appeals: </a:t>
            </a:r>
            <a:r>
              <a:rPr lang="en-US" u="sng">
                <a:ea typeface="+mn-lt"/>
                <a:cs typeface="+mn-lt"/>
                <a:hlinkClick r:id="rId6"/>
              </a:rPr>
              <a:t>https://www.indstate.edu/sites/default/files/media/Documents/PDF/ResidenceClassificationInstructions.pdf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Veterans Services 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7"/>
              </a:rPr>
              <a:t>https://www.indstate.edu/registrar/veteran-military-family-resources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8"/>
              </a:rPr>
              <a:t>https://www.indstate.edu/services/veterans/benefits</a:t>
            </a:r>
            <a:endParaRPr lang="en-US"/>
          </a:p>
          <a:p>
            <a:endParaRPr lang="en-US">
              <a:ea typeface="+mn-lt"/>
              <a:cs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6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54901" y="1126771"/>
            <a:ext cx="47579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5EB6E3"/>
                </a:solidFill>
                <a:latin typeface="Rockwell" charset="0"/>
                <a:ea typeface="Rockwell" charset="0"/>
                <a:cs typeface="Rockwell" charset="0"/>
              </a:rPr>
              <a:t>Curriculum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8837" y="2154706"/>
            <a:ext cx="43940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</a:rPr>
              <a:t>Course, Fee &amp; Program Proposals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Academic Catalogs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Degree Audits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Schedule of Classes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Change of Program</a:t>
            </a:r>
          </a:p>
          <a:p>
            <a:pPr algn="ctr">
              <a:lnSpc>
                <a:spcPct val="200000"/>
              </a:lnSpc>
            </a:pPr>
            <a:r>
              <a:rPr lang="en-US">
                <a:solidFill>
                  <a:srgbClr val="0A2954"/>
                </a:solidFill>
                <a:latin typeface="Trade Gothic LT Std"/>
                <a:ea typeface="Trade Gothic LT Std" charset="0"/>
                <a:cs typeface="Trade Gothic LT Std" charset="0"/>
              </a:rPr>
              <a:t>Transfer Articulations and Evaluations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69" y="0"/>
            <a:ext cx="401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37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847" y="0"/>
            <a:ext cx="8777153" cy="6858000"/>
          </a:xfrm>
          <a:prstGeom prst="rect">
            <a:avLst/>
          </a:prstGeom>
          <a:solidFill>
            <a:srgbClr val="37B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-8647" y="245634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 charset="0"/>
                <a:ea typeface="Rockwell" charset="0"/>
                <a:cs typeface="Rockwell" charset="0"/>
              </a:rPr>
              <a:t>Curriculum – Of Note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733" y="1228288"/>
            <a:ext cx="8442191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cs typeface="Calibri"/>
              </a:rPr>
              <a:t>Course and Program changes approved through Curriculog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Undergraduate and Graduate Catalogs – shows active programs/courses.</a:t>
            </a:r>
          </a:p>
          <a:p>
            <a:endParaRPr lang="en-US">
              <a:cs typeface="Calibri"/>
            </a:endParaRPr>
          </a:p>
          <a:p>
            <a:pPr lvl="0"/>
            <a:r>
              <a:rPr lang="en-US"/>
              <a:t>Schedule of Classes Responsibilities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/>
              <a:t>Required Training (December/January)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/>
              <a:t>Updating Rooms if instructor decides to move classrooms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/>
              <a:t>Not allowing non-registered students to sit in a class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Astra Scheduler to view room schedules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Webforms to make class changes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SOC departmental report in Argos</a:t>
            </a:r>
          </a:p>
          <a:p>
            <a:endParaRPr lang="en-US"/>
          </a:p>
          <a:p>
            <a:r>
              <a:rPr lang="en-US"/>
              <a:t>Academic </a:t>
            </a:r>
            <a:r>
              <a:rPr lang="en-US" err="1"/>
              <a:t>BLUEprint</a:t>
            </a:r>
            <a:r>
              <a:rPr lang="en-US"/>
              <a:t> replaced Schedule of Classes Bulletin (pdf)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Change of Program Workflow – available to undergraduates in </a:t>
            </a:r>
            <a:r>
              <a:rPr lang="en-US" err="1"/>
              <a:t>MyISU</a:t>
            </a:r>
            <a:r>
              <a:rPr lang="en-US"/>
              <a:t> Portal, can initiate a change in catalog year, degree, major, minor, concentration</a:t>
            </a:r>
            <a:endParaRPr lang="en-US"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2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847" y="0"/>
            <a:ext cx="8777153" cy="6858000"/>
          </a:xfrm>
          <a:prstGeom prst="rect">
            <a:avLst/>
          </a:prstGeom>
          <a:solidFill>
            <a:srgbClr val="37B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413341" y="580622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 charset="0"/>
                <a:ea typeface="Rockwell" charset="0"/>
                <a:cs typeface="Rockwell" charset="0"/>
              </a:rPr>
              <a:t>Curriculum References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683" y="1449388"/>
            <a:ext cx="8556744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err="1"/>
              <a:t>Curriculog</a:t>
            </a:r>
            <a:r>
              <a:rPr lang="en-US"/>
              <a:t>—On-line Program and Course Proposal Software:  </a:t>
            </a:r>
            <a:r>
              <a:rPr lang="en-US" u="sng">
                <a:hlinkClick r:id="rId3"/>
              </a:rPr>
              <a:t>https://indstate.curriculog.com/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Curriculog</a:t>
            </a:r>
            <a:r>
              <a:rPr lang="en-US">
                <a:cs typeface="Calibri"/>
              </a:rPr>
              <a:t> Training Guide – accessible through Faculty badge in portal</a:t>
            </a:r>
          </a:p>
          <a:p>
            <a:pPr lvl="0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Catalog - </a:t>
            </a:r>
            <a:r>
              <a:rPr lang="en-US">
                <a:ea typeface="+mn-lt"/>
                <a:cs typeface="+mn-lt"/>
                <a:hlinkClick r:id="rId4"/>
              </a:rPr>
              <a:t>https://catalog.indstate.edu/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err="1"/>
              <a:t>MySAM</a:t>
            </a:r>
            <a:r>
              <a:rPr lang="en-US"/>
              <a:t> (degree audit and suite of tools) direct link:  </a:t>
            </a:r>
            <a:r>
              <a:rPr lang="en-US" u="sng">
                <a:hlinkClick r:id="rId5"/>
              </a:rPr>
              <a:t>https://dw-app-002.indstate.edu/</a:t>
            </a:r>
            <a:r>
              <a:rPr lang="en-US"/>
              <a:t> ( also accessible through Faculty badge in portal)</a:t>
            </a:r>
            <a:endParaRPr lang="en-US">
              <a:cs typeface="Calibri"/>
            </a:endParaRPr>
          </a:p>
          <a:p>
            <a:pPr lvl="0"/>
            <a:endParaRPr lang="en-US"/>
          </a:p>
          <a:p>
            <a:r>
              <a:rPr lang="en-US"/>
              <a:t>Transfer Equivalencies:  </a:t>
            </a:r>
            <a:endParaRPr lang="en-US">
              <a:cs typeface="Calibri"/>
            </a:endParaRPr>
          </a:p>
          <a:p>
            <a:r>
              <a:rPr lang="en-US"/>
              <a:t>Transfer Course Search Tool (current student tool):  </a:t>
            </a:r>
            <a:r>
              <a:rPr lang="en-US" u="sng">
                <a:hlinkClick r:id="rId6"/>
              </a:rPr>
              <a:t>https://www.indstate.edu/registrar/student-resources/transfer-equivalencies</a:t>
            </a:r>
            <a:endParaRPr lang="en-US"/>
          </a:p>
          <a:p>
            <a:pPr lvl="0"/>
            <a:r>
              <a:rPr lang="en-US"/>
              <a:t>Transfer Planning Tool (produces unofficial degree audit for prospective students):  </a:t>
            </a:r>
            <a:r>
              <a:rPr lang="en-US" u="sng">
                <a:hlinkClick r:id="rId7"/>
              </a:rPr>
              <a:t>https://www.indstate.edu/transfer/transfer-planning-tool</a:t>
            </a:r>
            <a:endParaRPr lang="en-US">
              <a:cs typeface="Calibri" panose="020F0502020204030204"/>
            </a:endParaRPr>
          </a:p>
          <a:p>
            <a:endParaRPr lang="en-US"/>
          </a:p>
          <a:p>
            <a:r>
              <a:rPr lang="en-US"/>
              <a:t>Academic </a:t>
            </a:r>
            <a:r>
              <a:rPr lang="en-US" err="1"/>
              <a:t>BLUEprint</a:t>
            </a:r>
            <a:r>
              <a:rPr lang="en-US"/>
              <a:t> (same software as our academic catalogs) :  </a:t>
            </a:r>
            <a:r>
              <a:rPr lang="en-US" u="sng">
                <a:hlinkClick r:id="rId4"/>
              </a:rPr>
              <a:t>https://catalog.indstate.edu/</a:t>
            </a:r>
            <a:endParaRPr lang="en-US"/>
          </a:p>
          <a:p>
            <a:pPr lvl="0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69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847" y="0"/>
            <a:ext cx="8777153" cy="6858000"/>
          </a:xfrm>
          <a:prstGeom prst="rect">
            <a:avLst/>
          </a:prstGeom>
          <a:solidFill>
            <a:srgbClr val="37B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413341" y="580622"/>
            <a:ext cx="8730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rgbClr val="0A2954"/>
                </a:solidFill>
                <a:latin typeface="Rockwell" charset="0"/>
                <a:ea typeface="Rockwell" charset="0"/>
                <a:cs typeface="Rockwell" charset="0"/>
              </a:rPr>
              <a:t>Curriculum References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18" y="1449388"/>
            <a:ext cx="8495979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Ad Astra—Room scheduling calendar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https://www.aaiscloud.com/INStateU/Default.aspx</a:t>
            </a:r>
            <a:endParaRPr lang="en-US"/>
          </a:p>
          <a:p>
            <a:pPr lvl="0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SOC Webforms- to change</a:t>
            </a:r>
            <a:r>
              <a:rPr lang="en-US">
                <a:ea typeface="+mn-lt"/>
                <a:cs typeface="+mn-lt"/>
              </a:rPr>
              <a:t>/add sections</a:t>
            </a:r>
          </a:p>
          <a:p>
            <a:r>
              <a:rPr lang="en-US">
                <a:ea typeface="+mn-lt"/>
                <a:cs typeface="+mn-lt"/>
                <a:hlinkClick r:id="rId4"/>
              </a:rPr>
              <a:t>https://www2.indstate.edu/resources/registrar/schedule/</a:t>
            </a:r>
            <a:endParaRPr lang="en-US"/>
          </a:p>
          <a:p>
            <a:endParaRPr lang="en-US"/>
          </a:p>
          <a:p>
            <a:r>
              <a:rPr lang="en-US"/>
              <a:t>SOC Documentation:</a:t>
            </a:r>
          </a:p>
          <a:p>
            <a:r>
              <a:rPr lang="en-US">
                <a:ea typeface="+mn-lt"/>
                <a:cs typeface="+mn-lt"/>
                <a:hlinkClick r:id="rId5"/>
              </a:rPr>
              <a:t>https://www.indstate.edu/sites/default/files/media/documents/pdf/soc-documentation.pdf</a:t>
            </a:r>
            <a:endParaRPr lang="en-US"/>
          </a:p>
          <a:p>
            <a:pPr lvl="0"/>
            <a:endParaRPr lang="en-US"/>
          </a:p>
          <a:p>
            <a:r>
              <a:rPr lang="en-US"/>
              <a:t>Departmental Transfer Guidelines: </a:t>
            </a:r>
          </a:p>
          <a:p>
            <a:r>
              <a:rPr lang="en-US">
                <a:ea typeface="+mn-lt"/>
                <a:cs typeface="+mn-lt"/>
                <a:hlinkClick r:id="rId6"/>
              </a:rPr>
              <a:t>https://www.indstate.edu/registrar/faculty-staff-resources/scheduling/departmental-tranfer-guidelines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740" y="6080590"/>
            <a:ext cx="516141" cy="5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6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17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Prather</dc:creator>
  <cp:revision>2</cp:revision>
  <dcterms:created xsi:type="dcterms:W3CDTF">2018-09-14T11:54:13Z</dcterms:created>
  <dcterms:modified xsi:type="dcterms:W3CDTF">2019-08-06T13:01:11Z</dcterms:modified>
</cp:coreProperties>
</file>